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3" r:id="rId5"/>
    <p:sldId id="266" r:id="rId6"/>
    <p:sldId id="270" r:id="rId7"/>
    <p:sldId id="271" r:id="rId8"/>
    <p:sldId id="272" r:id="rId9"/>
    <p:sldId id="273" r:id="rId10"/>
    <p:sldId id="274" r:id="rId11"/>
    <p:sldId id="276" r:id="rId12"/>
    <p:sldId id="277" r:id="rId13"/>
    <p:sldId id="267" r:id="rId14"/>
    <p:sldId id="269" r:id="rId15"/>
    <p:sldId id="268" r:id="rId16"/>
    <p:sldId id="265" r:id="rId17"/>
    <p:sldId id="259" r:id="rId18"/>
    <p:sldId id="278" r:id="rId19"/>
    <p:sldId id="260" r:id="rId20"/>
    <p:sldId id="261"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FF4ECE-0DEA-483F-8A67-F96CC76ABFAE}"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DE3C6B-B9A7-4CC7-9E77-42BD56ED1B46}" type="slidenum">
              <a:rPr lang="en-IN" smtClean="0"/>
              <a:t>‹#›</a:t>
            </a:fld>
            <a:endParaRPr lang="en-IN"/>
          </a:p>
        </p:txBody>
      </p:sp>
    </p:spTree>
    <p:extLst>
      <p:ext uri="{BB962C8B-B14F-4D97-AF65-F5344CB8AC3E}">
        <p14:creationId xmlns:p14="http://schemas.microsoft.com/office/powerpoint/2010/main" val="321886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F4ECE-0DEA-483F-8A67-F96CC76ABFAE}" type="datetimeFigureOut">
              <a:rPr lang="en-IN" smtClean="0"/>
              <a:t>05-01-2021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DE3C6B-B9A7-4CC7-9E77-42BD56ED1B46}" type="slidenum">
              <a:rPr lang="en-IN" smtClean="0"/>
              <a:t>‹#›</a:t>
            </a:fld>
            <a:endParaRPr lang="en-IN"/>
          </a:p>
        </p:txBody>
      </p:sp>
    </p:spTree>
    <p:extLst>
      <p:ext uri="{BB962C8B-B14F-4D97-AF65-F5344CB8AC3E}">
        <p14:creationId xmlns:p14="http://schemas.microsoft.com/office/powerpoint/2010/main" val="70374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F4ECE-0DEA-483F-8A67-F96CC76ABFAE}" type="datetimeFigureOut">
              <a:rPr lang="en-IN" smtClean="0"/>
              <a:t>05-01-2021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DE3C6B-B9A7-4CC7-9E77-42BD56ED1B46}" type="slidenum">
              <a:rPr lang="en-IN" smtClean="0"/>
              <a:t>‹#›</a:t>
            </a:fld>
            <a:endParaRPr lang="en-IN"/>
          </a:p>
        </p:txBody>
      </p:sp>
    </p:spTree>
    <p:extLst>
      <p:ext uri="{BB962C8B-B14F-4D97-AF65-F5344CB8AC3E}">
        <p14:creationId xmlns:p14="http://schemas.microsoft.com/office/powerpoint/2010/main" val="78307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F4ECE-0DEA-483F-8A67-F96CC76ABFAE}"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DE3C6B-B9A7-4CC7-9E77-42BD56ED1B46}" type="slidenum">
              <a:rPr lang="en-IN" smtClean="0"/>
              <a:t>‹#›</a:t>
            </a:fld>
            <a:endParaRPr lang="en-IN"/>
          </a:p>
        </p:txBody>
      </p:sp>
    </p:spTree>
    <p:extLst>
      <p:ext uri="{BB962C8B-B14F-4D97-AF65-F5344CB8AC3E}">
        <p14:creationId xmlns:p14="http://schemas.microsoft.com/office/powerpoint/2010/main" val="586755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F4ECE-0DEA-483F-8A67-F96CC76ABFAE}"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DE3C6B-B9A7-4CC7-9E77-42BD56ED1B46}" type="slidenum">
              <a:rPr lang="en-IN" smtClean="0"/>
              <a:t>‹#›</a:t>
            </a:fld>
            <a:endParaRPr lang="en-IN"/>
          </a:p>
        </p:txBody>
      </p:sp>
    </p:spTree>
    <p:extLst>
      <p:ext uri="{BB962C8B-B14F-4D97-AF65-F5344CB8AC3E}">
        <p14:creationId xmlns:p14="http://schemas.microsoft.com/office/powerpoint/2010/main" val="218421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0FF4ECE-0DEA-483F-8A67-F96CC76ABFAE}" type="datetimeFigureOut">
              <a:rPr lang="en-IN" smtClean="0"/>
              <a:t>05-01-2021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9DE3C6B-B9A7-4CC7-9E77-42BD56ED1B46}" type="slidenum">
              <a:rPr lang="en-IN" smtClean="0"/>
              <a:t>‹#›</a:t>
            </a:fld>
            <a:endParaRPr lang="en-IN"/>
          </a:p>
        </p:txBody>
      </p:sp>
    </p:spTree>
    <p:extLst>
      <p:ext uri="{BB962C8B-B14F-4D97-AF65-F5344CB8AC3E}">
        <p14:creationId xmlns:p14="http://schemas.microsoft.com/office/powerpoint/2010/main" val="224185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0FF4ECE-0DEA-483F-8A67-F96CC76ABFAE}" type="datetimeFigureOut">
              <a:rPr lang="en-IN" smtClean="0"/>
              <a:t>05-01-2021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19DE3C6B-B9A7-4CC7-9E77-42BD56ED1B46}" type="slidenum">
              <a:rPr lang="en-IN" smtClean="0"/>
              <a:t>‹#›</a:t>
            </a:fld>
            <a:endParaRPr lang="en-IN"/>
          </a:p>
        </p:txBody>
      </p:sp>
    </p:spTree>
    <p:extLst>
      <p:ext uri="{BB962C8B-B14F-4D97-AF65-F5344CB8AC3E}">
        <p14:creationId xmlns:p14="http://schemas.microsoft.com/office/powerpoint/2010/main" val="360561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0FF4ECE-0DEA-483F-8A67-F96CC76ABFAE}" type="datetimeFigureOut">
              <a:rPr lang="en-IN" smtClean="0"/>
              <a:t>05-01-2021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19DE3C6B-B9A7-4CC7-9E77-42BD56ED1B46}" type="slidenum">
              <a:rPr lang="en-IN" smtClean="0"/>
              <a:t>‹#›</a:t>
            </a:fld>
            <a:endParaRPr lang="en-IN"/>
          </a:p>
        </p:txBody>
      </p:sp>
    </p:spTree>
    <p:extLst>
      <p:ext uri="{BB962C8B-B14F-4D97-AF65-F5344CB8AC3E}">
        <p14:creationId xmlns:p14="http://schemas.microsoft.com/office/powerpoint/2010/main" val="277157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0FF4ECE-0DEA-483F-8A67-F96CC76ABFAE}" type="datetimeFigureOut">
              <a:rPr lang="en-IN" smtClean="0"/>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DE3C6B-B9A7-4CC7-9E77-42BD56ED1B46}" type="slidenum">
              <a:rPr lang="en-IN" smtClean="0"/>
              <a:t>‹#›</a:t>
            </a:fld>
            <a:endParaRPr lang="en-IN"/>
          </a:p>
        </p:txBody>
      </p:sp>
    </p:spTree>
    <p:extLst>
      <p:ext uri="{BB962C8B-B14F-4D97-AF65-F5344CB8AC3E}">
        <p14:creationId xmlns:p14="http://schemas.microsoft.com/office/powerpoint/2010/main" val="336097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0FF4ECE-0DEA-483F-8A67-F96CC76ABFAE}" type="datetimeFigureOut">
              <a:rPr lang="en-IN" smtClean="0"/>
              <a:t>05-01-2021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9DE3C6B-B9A7-4CC7-9E77-42BD56ED1B46}" type="slidenum">
              <a:rPr lang="en-IN" smtClean="0"/>
              <a:t>‹#›</a:t>
            </a:fld>
            <a:endParaRPr lang="en-IN"/>
          </a:p>
        </p:txBody>
      </p:sp>
    </p:spTree>
    <p:extLst>
      <p:ext uri="{BB962C8B-B14F-4D97-AF65-F5344CB8AC3E}">
        <p14:creationId xmlns:p14="http://schemas.microsoft.com/office/powerpoint/2010/main" val="290514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0FF4ECE-0DEA-483F-8A67-F96CC76ABFAE}" type="datetimeFigureOut">
              <a:rPr lang="en-IN" smtClean="0"/>
              <a:t>05-01-2021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19DE3C6B-B9A7-4CC7-9E77-42BD56ED1B46}" type="slidenum">
              <a:rPr lang="en-IN" smtClean="0"/>
              <a:t>‹#›</a:t>
            </a:fld>
            <a:endParaRPr lang="en-IN"/>
          </a:p>
        </p:txBody>
      </p:sp>
    </p:spTree>
    <p:extLst>
      <p:ext uri="{BB962C8B-B14F-4D97-AF65-F5344CB8AC3E}">
        <p14:creationId xmlns:p14="http://schemas.microsoft.com/office/powerpoint/2010/main" val="46325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0FF4ECE-0DEA-483F-8A67-F96CC76ABFAE}" type="datetimeFigureOut">
              <a:rPr lang="en-IN" smtClean="0"/>
              <a:t>05-01-2021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9DE3C6B-B9A7-4CC7-9E77-42BD56ED1B46}" type="slidenum">
              <a:rPr lang="en-IN" smtClean="0"/>
              <a:t>‹#›</a:t>
            </a:fld>
            <a:endParaRPr lang="en-IN"/>
          </a:p>
        </p:txBody>
      </p:sp>
    </p:spTree>
    <p:extLst>
      <p:ext uri="{BB962C8B-B14F-4D97-AF65-F5344CB8AC3E}">
        <p14:creationId xmlns:p14="http://schemas.microsoft.com/office/powerpoint/2010/main" val="3455681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F0BB-34FE-4E25-B1AB-B74814E7E44E}"/>
              </a:ext>
            </a:extLst>
          </p:cNvPr>
          <p:cNvSpPr>
            <a:spLocks noGrp="1"/>
          </p:cNvSpPr>
          <p:nvPr>
            <p:ph type="ctrTitle"/>
          </p:nvPr>
        </p:nvSpPr>
        <p:spPr>
          <a:xfrm>
            <a:off x="1100015" y="482902"/>
            <a:ext cx="7315200" cy="3255264"/>
          </a:xfrm>
        </p:spPr>
        <p:txBody>
          <a:bodyPr/>
          <a:lstStyle/>
          <a:p>
            <a:r>
              <a:rPr lang="en-US" b="1" dirty="0"/>
              <a:t>Hostel Management Database</a:t>
            </a:r>
            <a:endParaRPr lang="en-IN" b="1" dirty="0"/>
          </a:p>
        </p:txBody>
      </p:sp>
      <p:sp>
        <p:nvSpPr>
          <p:cNvPr id="3" name="Subtitle 2">
            <a:extLst>
              <a:ext uri="{FF2B5EF4-FFF2-40B4-BE49-F238E27FC236}">
                <a16:creationId xmlns:a16="http://schemas.microsoft.com/office/drawing/2014/main" id="{093D4884-E789-4C01-86D9-333B8FE15634}"/>
              </a:ext>
            </a:extLst>
          </p:cNvPr>
          <p:cNvSpPr>
            <a:spLocks noGrp="1"/>
          </p:cNvSpPr>
          <p:nvPr>
            <p:ph type="subTitle" idx="1"/>
          </p:nvPr>
        </p:nvSpPr>
        <p:spPr>
          <a:xfrm>
            <a:off x="1100015" y="3842344"/>
            <a:ext cx="7315200" cy="914400"/>
          </a:xfrm>
        </p:spPr>
        <p:txBody>
          <a:bodyPr>
            <a:noAutofit/>
          </a:bodyPr>
          <a:lstStyle/>
          <a:p>
            <a:r>
              <a:rPr lang="en-US" sz="1800" b="1" dirty="0"/>
              <a:t>Presented by:</a:t>
            </a:r>
          </a:p>
          <a:p>
            <a:r>
              <a:rPr lang="en-US" sz="1800" b="1" dirty="0"/>
              <a:t>Sobhan Bose, XII A</a:t>
            </a:r>
          </a:p>
          <a:p>
            <a:r>
              <a:rPr lang="en-US" sz="1800" b="1" dirty="0"/>
              <a:t>Soham Chatterjee, XII A</a:t>
            </a:r>
            <a:endParaRPr lang="en-IN" sz="1800" b="1" dirty="0"/>
          </a:p>
        </p:txBody>
      </p:sp>
    </p:spTree>
    <p:extLst>
      <p:ext uri="{BB962C8B-B14F-4D97-AF65-F5344CB8AC3E}">
        <p14:creationId xmlns:p14="http://schemas.microsoft.com/office/powerpoint/2010/main" val="270366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172-9DD4-4C5D-8A00-6A04096A1802}"/>
              </a:ext>
            </a:extLst>
          </p:cNvPr>
          <p:cNvSpPr>
            <a:spLocks noGrp="1"/>
          </p:cNvSpPr>
          <p:nvPr>
            <p:ph type="title"/>
          </p:nvPr>
        </p:nvSpPr>
        <p:spPr/>
        <p:txBody>
          <a:bodyPr/>
          <a:lstStyle/>
          <a:p>
            <a:pPr algn="ctr"/>
            <a:r>
              <a:rPr lang="en-US" sz="1800" b="1" dirty="0"/>
              <a:t>7. room</a:t>
            </a:r>
            <a:endParaRPr lang="en-IN" sz="1800" b="1" dirty="0"/>
          </a:p>
        </p:txBody>
      </p:sp>
      <p:pic>
        <p:nvPicPr>
          <p:cNvPr id="6" name="Content Placeholder 5">
            <a:extLst>
              <a:ext uri="{FF2B5EF4-FFF2-40B4-BE49-F238E27FC236}">
                <a16:creationId xmlns:a16="http://schemas.microsoft.com/office/drawing/2014/main" id="{FCD37796-5A1B-44CB-B607-D7B759866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0541" y="1922949"/>
            <a:ext cx="6808751" cy="3012102"/>
          </a:xfrm>
        </p:spPr>
      </p:pic>
    </p:spTree>
    <p:extLst>
      <p:ext uri="{BB962C8B-B14F-4D97-AF65-F5344CB8AC3E}">
        <p14:creationId xmlns:p14="http://schemas.microsoft.com/office/powerpoint/2010/main" val="985782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172-9DD4-4C5D-8A00-6A04096A1802}"/>
              </a:ext>
            </a:extLst>
          </p:cNvPr>
          <p:cNvSpPr>
            <a:spLocks noGrp="1"/>
          </p:cNvSpPr>
          <p:nvPr>
            <p:ph type="title"/>
          </p:nvPr>
        </p:nvSpPr>
        <p:spPr/>
        <p:txBody>
          <a:bodyPr/>
          <a:lstStyle/>
          <a:p>
            <a:pPr algn="ctr"/>
            <a:r>
              <a:rPr lang="en-US" sz="1800" b="1" dirty="0"/>
              <a:t>8.     courses</a:t>
            </a:r>
            <a:endParaRPr lang="en-IN" sz="1800" b="1" dirty="0"/>
          </a:p>
        </p:txBody>
      </p:sp>
      <p:pic>
        <p:nvPicPr>
          <p:cNvPr id="6" name="Content Placeholder 5">
            <a:extLst>
              <a:ext uri="{FF2B5EF4-FFF2-40B4-BE49-F238E27FC236}">
                <a16:creationId xmlns:a16="http://schemas.microsoft.com/office/drawing/2014/main" id="{77AF2F73-07EF-425E-A95F-1A7AA3358E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6418" y="2482694"/>
            <a:ext cx="6313028" cy="1892612"/>
          </a:xfrm>
        </p:spPr>
      </p:pic>
    </p:spTree>
    <p:extLst>
      <p:ext uri="{BB962C8B-B14F-4D97-AF65-F5344CB8AC3E}">
        <p14:creationId xmlns:p14="http://schemas.microsoft.com/office/powerpoint/2010/main" val="335045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172-9DD4-4C5D-8A00-6A04096A1802}"/>
              </a:ext>
            </a:extLst>
          </p:cNvPr>
          <p:cNvSpPr>
            <a:spLocks noGrp="1"/>
          </p:cNvSpPr>
          <p:nvPr>
            <p:ph type="title"/>
          </p:nvPr>
        </p:nvSpPr>
        <p:spPr/>
        <p:txBody>
          <a:bodyPr/>
          <a:lstStyle/>
          <a:p>
            <a:pPr algn="ctr"/>
            <a:r>
              <a:rPr lang="en-US" sz="1800" b="1" dirty="0"/>
              <a:t>9. transactions</a:t>
            </a:r>
            <a:endParaRPr lang="en-IN" sz="1800" b="1" dirty="0"/>
          </a:p>
        </p:txBody>
      </p:sp>
      <p:pic>
        <p:nvPicPr>
          <p:cNvPr id="6" name="Content Placeholder 5">
            <a:extLst>
              <a:ext uri="{FF2B5EF4-FFF2-40B4-BE49-F238E27FC236}">
                <a16:creationId xmlns:a16="http://schemas.microsoft.com/office/drawing/2014/main" id="{8B736469-D7CB-4E19-B9CB-AF678090C1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4871" y="2269622"/>
            <a:ext cx="7851626" cy="2318756"/>
          </a:xfrm>
        </p:spPr>
      </p:pic>
    </p:spTree>
    <p:extLst>
      <p:ext uri="{BB962C8B-B14F-4D97-AF65-F5344CB8AC3E}">
        <p14:creationId xmlns:p14="http://schemas.microsoft.com/office/powerpoint/2010/main" val="1029370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15589"/>
            <a:ext cx="12192000" cy="26268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1320338" y="2803419"/>
            <a:ext cx="9551324" cy="1938992"/>
          </a:xfrm>
          <a:prstGeom prst="rect">
            <a:avLst/>
          </a:prstGeom>
          <a:noFill/>
        </p:spPr>
        <p:txBody>
          <a:bodyPr wrap="square" rtlCol="0" anchor="ctr">
            <a:spAutoFit/>
          </a:bodyPr>
          <a:lstStyle/>
          <a:p>
            <a:pPr algn="ctr"/>
            <a:r>
              <a:rPr lang="en-US" sz="3400" b="1" spc="-60" dirty="0">
                <a:solidFill>
                  <a:srgbClr val="FFFFFF"/>
                </a:solidFill>
                <a:latin typeface="+mj-lt"/>
                <a:ea typeface="+mj-ea"/>
                <a:cs typeface="+mj-cs"/>
              </a:rPr>
              <a:t>System Design</a:t>
            </a:r>
          </a:p>
          <a:p>
            <a:pPr algn="ctr"/>
            <a:endParaRPr lang="en-US" sz="3400" b="1" spc="-60" dirty="0">
              <a:solidFill>
                <a:srgbClr val="FFFFFF"/>
              </a:solidFill>
              <a:latin typeface="+mj-lt"/>
              <a:ea typeface="+mj-ea"/>
              <a:cs typeface="+mj-cs"/>
            </a:endParaRPr>
          </a:p>
          <a:p>
            <a:pPr algn="ctr"/>
            <a:r>
              <a:rPr lang="en-US" b="1" spc="-60" dirty="0">
                <a:solidFill>
                  <a:srgbClr val="FFFFFF"/>
                </a:solidFill>
                <a:latin typeface="+mj-lt"/>
                <a:ea typeface="+mj-ea"/>
                <a:cs typeface="+mj-cs"/>
              </a:rPr>
              <a:t>Data Flow Diagrams</a:t>
            </a:r>
            <a:br>
              <a:rPr lang="en-US" sz="3400" b="1" spc="-60" dirty="0">
                <a:solidFill>
                  <a:srgbClr val="FFFFFF"/>
                </a:solidFill>
                <a:latin typeface="+mj-lt"/>
                <a:ea typeface="+mj-ea"/>
                <a:cs typeface="+mj-cs"/>
              </a:rPr>
            </a:br>
            <a:endParaRPr lang="en-IN" sz="3400" b="1" spc="-60" dirty="0">
              <a:solidFill>
                <a:srgbClr val="FFFFFF"/>
              </a:solidFill>
              <a:latin typeface="+mj-lt"/>
              <a:ea typeface="+mj-ea"/>
              <a:cs typeface="+mj-cs"/>
            </a:endParaRPr>
          </a:p>
        </p:txBody>
      </p:sp>
    </p:spTree>
    <p:extLst>
      <p:ext uri="{BB962C8B-B14F-4D97-AF65-F5344CB8AC3E}">
        <p14:creationId xmlns:p14="http://schemas.microsoft.com/office/powerpoint/2010/main" val="150917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172-9DD4-4C5D-8A00-6A04096A1802}"/>
              </a:ext>
            </a:extLst>
          </p:cNvPr>
          <p:cNvSpPr>
            <a:spLocks noGrp="1"/>
          </p:cNvSpPr>
          <p:nvPr>
            <p:ph type="title"/>
          </p:nvPr>
        </p:nvSpPr>
        <p:spPr/>
        <p:txBody>
          <a:bodyPr/>
          <a:lstStyle/>
          <a:p>
            <a:pPr algn="ctr"/>
            <a:r>
              <a:rPr lang="en-US" sz="1800" b="1" dirty="0"/>
              <a:t>Level  </a:t>
            </a:r>
            <a:r>
              <a:rPr lang="en-US" sz="1800" dirty="0">
                <a:latin typeface="Arial Black" panose="020B0A04020102020204" pitchFamily="34" charset="0"/>
              </a:rPr>
              <a:t>0</a:t>
            </a:r>
            <a:endParaRPr lang="en-IN" sz="1800" dirty="0">
              <a:latin typeface="Arial Black" panose="020B0A040201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391756"/>
            <a:ext cx="7315200" cy="4064963"/>
          </a:xfrm>
        </p:spPr>
      </p:pic>
    </p:spTree>
    <p:extLst>
      <p:ext uri="{BB962C8B-B14F-4D97-AF65-F5344CB8AC3E}">
        <p14:creationId xmlns:p14="http://schemas.microsoft.com/office/powerpoint/2010/main" val="293024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172-9DD4-4C5D-8A00-6A04096A1802}"/>
              </a:ext>
            </a:extLst>
          </p:cNvPr>
          <p:cNvSpPr>
            <a:spLocks noGrp="1"/>
          </p:cNvSpPr>
          <p:nvPr>
            <p:ph type="title"/>
          </p:nvPr>
        </p:nvSpPr>
        <p:spPr/>
        <p:txBody>
          <a:bodyPr/>
          <a:lstStyle/>
          <a:p>
            <a:pPr algn="ctr"/>
            <a:r>
              <a:rPr lang="en-US" sz="1800" b="1" dirty="0"/>
              <a:t>Level  </a:t>
            </a:r>
            <a:r>
              <a:rPr lang="en-US" sz="1800" dirty="0">
                <a:latin typeface="Arial Black" panose="020B0A04020102020204" pitchFamily="34" charset="0"/>
              </a:rPr>
              <a:t>1</a:t>
            </a:r>
            <a:endParaRPr lang="en-IN" sz="1800" dirty="0">
              <a:latin typeface="Arial Black" panose="020B0A04020102020204" pitchFamily="34" charset="0"/>
            </a:endParaRPr>
          </a:p>
        </p:txBody>
      </p:sp>
      <p:pic>
        <p:nvPicPr>
          <p:cNvPr id="7" name="Content Placeholder 6">
            <a:extLst>
              <a:ext uri="{FF2B5EF4-FFF2-40B4-BE49-F238E27FC236}">
                <a16:creationId xmlns:a16="http://schemas.microsoft.com/office/drawing/2014/main" id="{FD3C598C-2160-4BF8-8112-16DD520FE6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9195" y="863600"/>
            <a:ext cx="6774286" cy="5121275"/>
          </a:xfrm>
        </p:spPr>
      </p:pic>
    </p:spTree>
    <p:extLst>
      <p:ext uri="{BB962C8B-B14F-4D97-AF65-F5344CB8AC3E}">
        <p14:creationId xmlns:p14="http://schemas.microsoft.com/office/powerpoint/2010/main" val="2568825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172-9DD4-4C5D-8A00-6A04096A1802}"/>
              </a:ext>
            </a:extLst>
          </p:cNvPr>
          <p:cNvSpPr>
            <a:spLocks noGrp="1"/>
          </p:cNvSpPr>
          <p:nvPr>
            <p:ph type="title"/>
          </p:nvPr>
        </p:nvSpPr>
        <p:spPr/>
        <p:txBody>
          <a:bodyPr/>
          <a:lstStyle/>
          <a:p>
            <a:r>
              <a:rPr lang="en-US" b="1" dirty="0"/>
              <a:t>Module Description</a:t>
            </a:r>
            <a:br>
              <a:rPr lang="en-US" b="1" dirty="0"/>
            </a:br>
            <a:br>
              <a:rPr lang="en-US" b="1" dirty="0"/>
            </a:br>
            <a:r>
              <a:rPr lang="en-US" sz="1800" b="1" dirty="0"/>
              <a:t>Module Name: hostel_mgmt</a:t>
            </a:r>
            <a:endParaRPr lang="en-IN" sz="1800" b="1" dirty="0"/>
          </a:p>
        </p:txBody>
      </p:sp>
      <p:graphicFrame>
        <p:nvGraphicFramePr>
          <p:cNvPr id="7" name="Table 7">
            <a:extLst>
              <a:ext uri="{FF2B5EF4-FFF2-40B4-BE49-F238E27FC236}">
                <a16:creationId xmlns:a16="http://schemas.microsoft.com/office/drawing/2014/main" id="{F74BEF87-7E48-4304-BA63-9C4C1DF2C92B}"/>
              </a:ext>
            </a:extLst>
          </p:cNvPr>
          <p:cNvGraphicFramePr>
            <a:graphicFrameLocks noGrp="1"/>
          </p:cNvGraphicFramePr>
          <p:nvPr>
            <p:ph idx="1"/>
            <p:extLst>
              <p:ext uri="{D42A27DB-BD31-4B8C-83A1-F6EECF244321}">
                <p14:modId xmlns:p14="http://schemas.microsoft.com/office/powerpoint/2010/main" val="2269304027"/>
              </p:ext>
            </p:extLst>
          </p:nvPr>
        </p:nvGraphicFramePr>
        <p:xfrm>
          <a:off x="3868738" y="1181608"/>
          <a:ext cx="7315200" cy="44856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14730974"/>
                    </a:ext>
                  </a:extLst>
                </a:gridCol>
                <a:gridCol w="3657600">
                  <a:extLst>
                    <a:ext uri="{9D8B030D-6E8A-4147-A177-3AD203B41FA5}">
                      <a16:colId xmlns:a16="http://schemas.microsoft.com/office/drawing/2014/main" val="1655753958"/>
                    </a:ext>
                  </a:extLst>
                </a:gridCol>
              </a:tblGrid>
              <a:tr h="370840">
                <a:tc>
                  <a:txBody>
                    <a:bodyPr/>
                    <a:lstStyle/>
                    <a:p>
                      <a:pPr algn="ctr"/>
                      <a:r>
                        <a:rPr lang="en-US" b="1" dirty="0"/>
                        <a:t>File name</a:t>
                      </a:r>
                      <a:endParaRPr lang="en-IN" b="1" dirty="0"/>
                    </a:p>
                  </a:txBody>
                  <a:tcPr/>
                </a:tc>
                <a:tc>
                  <a:txBody>
                    <a:bodyPr/>
                    <a:lstStyle/>
                    <a:p>
                      <a:pPr algn="ctr"/>
                      <a:r>
                        <a:rPr lang="en-US" b="1" dirty="0"/>
                        <a:t>Description</a:t>
                      </a:r>
                      <a:endParaRPr lang="en-IN" b="1" dirty="0"/>
                    </a:p>
                  </a:txBody>
                  <a:tcPr/>
                </a:tc>
                <a:extLst>
                  <a:ext uri="{0D108BD9-81ED-4DB2-BD59-A6C34878D82A}">
                    <a16:rowId xmlns:a16="http://schemas.microsoft.com/office/drawing/2014/main" val="3834728935"/>
                  </a:ext>
                </a:extLst>
              </a:tr>
              <a:tr h="624840">
                <a:tc>
                  <a:txBody>
                    <a:bodyPr/>
                    <a:lstStyle/>
                    <a:p>
                      <a:pPr algn="ctr"/>
                      <a:r>
                        <a:rPr lang="en-US" dirty="0"/>
                        <a:t>__init__.py</a:t>
                      </a:r>
                      <a:endParaRPr lang="en-IN" dirty="0"/>
                    </a:p>
                  </a:txBody>
                  <a:tcPr anchor="ctr"/>
                </a:tc>
                <a:tc>
                  <a:txBody>
                    <a:bodyPr/>
                    <a:lstStyle/>
                    <a:p>
                      <a:pPr algn="ctr"/>
                      <a:r>
                        <a:rPr lang="en-US" dirty="0"/>
                        <a:t>Initializes the basic structure of the GUI along with the dimensions and placing</a:t>
                      </a:r>
                      <a:endParaRPr lang="en-IN" dirty="0"/>
                    </a:p>
                  </a:txBody>
                  <a:tcPr anchor="ctr"/>
                </a:tc>
                <a:extLst>
                  <a:ext uri="{0D108BD9-81ED-4DB2-BD59-A6C34878D82A}">
                    <a16:rowId xmlns:a16="http://schemas.microsoft.com/office/drawing/2014/main" val="4276940360"/>
                  </a:ext>
                </a:extLst>
              </a:tr>
              <a:tr h="370840">
                <a:tc>
                  <a:txBody>
                    <a:bodyPr/>
                    <a:lstStyle/>
                    <a:p>
                      <a:pPr algn="ctr"/>
                      <a:r>
                        <a:rPr lang="en-US" dirty="0"/>
                        <a:t>auth.py</a:t>
                      </a:r>
                      <a:endParaRPr lang="en-IN" dirty="0"/>
                    </a:p>
                  </a:txBody>
                  <a:tcPr anchor="ctr"/>
                </a:tc>
                <a:tc>
                  <a:txBody>
                    <a:bodyPr/>
                    <a:lstStyle/>
                    <a:p>
                      <a:pPr algn="ctr"/>
                      <a:r>
                        <a:rPr lang="en-US" dirty="0"/>
                        <a:t>Creates the initial login window for admin authentication</a:t>
                      </a:r>
                      <a:endParaRPr lang="en-IN" dirty="0"/>
                    </a:p>
                  </a:txBody>
                  <a:tcPr anchor="ctr"/>
                </a:tc>
                <a:extLst>
                  <a:ext uri="{0D108BD9-81ED-4DB2-BD59-A6C34878D82A}">
                    <a16:rowId xmlns:a16="http://schemas.microsoft.com/office/drawing/2014/main" val="468067423"/>
                  </a:ext>
                </a:extLst>
              </a:tr>
              <a:tr h="370840">
                <a:tc>
                  <a:txBody>
                    <a:bodyPr/>
                    <a:lstStyle/>
                    <a:p>
                      <a:pPr algn="ctr"/>
                      <a:r>
                        <a:rPr lang="en-US" dirty="0"/>
                        <a:t>design.py</a:t>
                      </a:r>
                      <a:endParaRPr lang="en-IN" dirty="0"/>
                    </a:p>
                  </a:txBody>
                  <a:tcPr anchor="ctr"/>
                </a:tc>
                <a:tc>
                  <a:txBody>
                    <a:bodyPr/>
                    <a:lstStyle/>
                    <a:p>
                      <a:pPr algn="ctr"/>
                      <a:r>
                        <a:rPr lang="en-US" dirty="0"/>
                        <a:t>Creates the skeletal design of the GUI viz. the frames</a:t>
                      </a:r>
                      <a:endParaRPr lang="en-IN" dirty="0"/>
                    </a:p>
                  </a:txBody>
                  <a:tcPr anchor="ctr"/>
                </a:tc>
                <a:extLst>
                  <a:ext uri="{0D108BD9-81ED-4DB2-BD59-A6C34878D82A}">
                    <a16:rowId xmlns:a16="http://schemas.microsoft.com/office/drawing/2014/main" val="3858945807"/>
                  </a:ext>
                </a:extLst>
              </a:tr>
              <a:tr h="370840">
                <a:tc>
                  <a:txBody>
                    <a:bodyPr/>
                    <a:lstStyle/>
                    <a:p>
                      <a:pPr algn="ctr"/>
                      <a:r>
                        <a:rPr lang="en-US" dirty="0"/>
                        <a:t>left_frame.py</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Creates the frontend design of the left frame</a:t>
                      </a:r>
                      <a:endParaRPr lang="en-IN" dirty="0"/>
                    </a:p>
                  </a:txBody>
                  <a:tcPr anchor="ctr"/>
                </a:tc>
                <a:extLst>
                  <a:ext uri="{0D108BD9-81ED-4DB2-BD59-A6C34878D82A}">
                    <a16:rowId xmlns:a16="http://schemas.microsoft.com/office/drawing/2014/main" val="4264421899"/>
                  </a:ext>
                </a:extLst>
              </a:tr>
              <a:tr h="370840">
                <a:tc>
                  <a:txBody>
                    <a:bodyPr/>
                    <a:lstStyle/>
                    <a:p>
                      <a:pPr algn="ctr"/>
                      <a:r>
                        <a:rPr lang="en-US" dirty="0"/>
                        <a:t>center_frame.py</a:t>
                      </a:r>
                      <a:endParaRPr lang="en-IN" dirty="0"/>
                    </a:p>
                  </a:txBody>
                  <a:tcPr anchor="ctr"/>
                </a:tc>
                <a:tc>
                  <a:txBody>
                    <a:bodyPr/>
                    <a:lstStyle/>
                    <a:p>
                      <a:pPr algn="ctr"/>
                      <a:r>
                        <a:rPr lang="en-US" dirty="0"/>
                        <a:t>Creates the frontend design of the center frame</a:t>
                      </a:r>
                      <a:endParaRPr lang="en-IN" dirty="0"/>
                    </a:p>
                  </a:txBody>
                  <a:tcPr anchor="ctr"/>
                </a:tc>
                <a:extLst>
                  <a:ext uri="{0D108BD9-81ED-4DB2-BD59-A6C34878D82A}">
                    <a16:rowId xmlns:a16="http://schemas.microsoft.com/office/drawing/2014/main" val="264194413"/>
                  </a:ext>
                </a:extLst>
              </a:tr>
              <a:tr h="370840">
                <a:tc>
                  <a:txBody>
                    <a:bodyPr/>
                    <a:lstStyle/>
                    <a:p>
                      <a:pPr algn="ctr"/>
                      <a:r>
                        <a:rPr lang="en-US" dirty="0"/>
                        <a:t>right_frame.py</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Creates the frontend design of the right frame</a:t>
                      </a:r>
                      <a:endParaRPr lang="en-IN" dirty="0"/>
                    </a:p>
                  </a:txBody>
                  <a:tcPr anchor="ctr"/>
                </a:tc>
                <a:extLst>
                  <a:ext uri="{0D108BD9-81ED-4DB2-BD59-A6C34878D82A}">
                    <a16:rowId xmlns:a16="http://schemas.microsoft.com/office/drawing/2014/main" val="169219839"/>
                  </a:ext>
                </a:extLst>
              </a:tr>
            </a:tbl>
          </a:graphicData>
        </a:graphic>
      </p:graphicFrame>
    </p:spTree>
    <p:extLst>
      <p:ext uri="{BB962C8B-B14F-4D97-AF65-F5344CB8AC3E}">
        <p14:creationId xmlns:p14="http://schemas.microsoft.com/office/powerpoint/2010/main" val="114618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172-9DD4-4C5D-8A00-6A04096A1802}"/>
              </a:ext>
            </a:extLst>
          </p:cNvPr>
          <p:cNvSpPr>
            <a:spLocks noGrp="1"/>
          </p:cNvSpPr>
          <p:nvPr>
            <p:ph type="title"/>
          </p:nvPr>
        </p:nvSpPr>
        <p:spPr/>
        <p:txBody>
          <a:bodyPr/>
          <a:lstStyle/>
          <a:p>
            <a:r>
              <a:rPr lang="en-US" b="1" dirty="0"/>
              <a:t>Module Description</a:t>
            </a:r>
            <a:br>
              <a:rPr lang="en-US" b="1" dirty="0"/>
            </a:br>
            <a:br>
              <a:rPr lang="en-US" b="1" dirty="0"/>
            </a:br>
            <a:r>
              <a:rPr lang="en-US" sz="1800" b="1" dirty="0"/>
              <a:t>Module Name: hostel_mgmt</a:t>
            </a:r>
            <a:endParaRPr lang="en-IN" sz="1800" b="1" dirty="0"/>
          </a:p>
        </p:txBody>
      </p:sp>
      <p:graphicFrame>
        <p:nvGraphicFramePr>
          <p:cNvPr id="7" name="Table 7">
            <a:extLst>
              <a:ext uri="{FF2B5EF4-FFF2-40B4-BE49-F238E27FC236}">
                <a16:creationId xmlns:a16="http://schemas.microsoft.com/office/drawing/2014/main" id="{F74BEF87-7E48-4304-BA63-9C4C1DF2C92B}"/>
              </a:ext>
            </a:extLst>
          </p:cNvPr>
          <p:cNvGraphicFramePr>
            <a:graphicFrameLocks noGrp="1"/>
          </p:cNvGraphicFramePr>
          <p:nvPr>
            <p:ph idx="1"/>
            <p:extLst>
              <p:ext uri="{D42A27DB-BD31-4B8C-83A1-F6EECF244321}">
                <p14:modId xmlns:p14="http://schemas.microsoft.com/office/powerpoint/2010/main" val="125665256"/>
              </p:ext>
            </p:extLst>
          </p:nvPr>
        </p:nvGraphicFramePr>
        <p:xfrm>
          <a:off x="3831668" y="632968"/>
          <a:ext cx="7315200" cy="558292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14730974"/>
                    </a:ext>
                  </a:extLst>
                </a:gridCol>
                <a:gridCol w="3657600">
                  <a:extLst>
                    <a:ext uri="{9D8B030D-6E8A-4147-A177-3AD203B41FA5}">
                      <a16:colId xmlns:a16="http://schemas.microsoft.com/office/drawing/2014/main" val="1655753958"/>
                    </a:ext>
                  </a:extLst>
                </a:gridCol>
              </a:tblGrid>
              <a:tr h="370840">
                <a:tc>
                  <a:txBody>
                    <a:bodyPr/>
                    <a:lstStyle/>
                    <a:p>
                      <a:pPr algn="ctr"/>
                      <a:r>
                        <a:rPr lang="en-US" b="1" dirty="0"/>
                        <a:t>File name</a:t>
                      </a:r>
                      <a:endParaRPr lang="en-IN" b="1" dirty="0"/>
                    </a:p>
                  </a:txBody>
                  <a:tcPr/>
                </a:tc>
                <a:tc>
                  <a:txBody>
                    <a:bodyPr/>
                    <a:lstStyle/>
                    <a:p>
                      <a:pPr algn="ctr"/>
                      <a:r>
                        <a:rPr lang="en-US" b="1" dirty="0"/>
                        <a:t>Description</a:t>
                      </a:r>
                      <a:endParaRPr lang="en-IN" b="1" dirty="0"/>
                    </a:p>
                  </a:txBody>
                  <a:tcPr/>
                </a:tc>
                <a:extLst>
                  <a:ext uri="{0D108BD9-81ED-4DB2-BD59-A6C34878D82A}">
                    <a16:rowId xmlns:a16="http://schemas.microsoft.com/office/drawing/2014/main" val="3834728935"/>
                  </a:ext>
                </a:extLst>
              </a:tr>
              <a:tr h="624840">
                <a:tc>
                  <a:txBody>
                    <a:bodyPr/>
                    <a:lstStyle/>
                    <a:p>
                      <a:pPr algn="ctr"/>
                      <a:r>
                        <a:rPr lang="en-US" dirty="0"/>
                        <a:t>left_frame_func.py</a:t>
                      </a:r>
                      <a:endParaRPr lang="en-IN" dirty="0"/>
                    </a:p>
                  </a:txBody>
                  <a:tcPr anchor="ctr"/>
                </a:tc>
                <a:tc>
                  <a:txBody>
                    <a:bodyPr/>
                    <a:lstStyle/>
                    <a:p>
                      <a:pPr algn="ctr"/>
                      <a:r>
                        <a:rPr lang="en-US" dirty="0"/>
                        <a:t>Contains backend functions for buttons in left frame</a:t>
                      </a:r>
                      <a:endParaRPr lang="en-IN" dirty="0"/>
                    </a:p>
                  </a:txBody>
                  <a:tcPr anchor="ctr"/>
                </a:tc>
                <a:extLst>
                  <a:ext uri="{0D108BD9-81ED-4DB2-BD59-A6C34878D82A}">
                    <a16:rowId xmlns:a16="http://schemas.microsoft.com/office/drawing/2014/main" val="4276940360"/>
                  </a:ext>
                </a:extLst>
              </a:tr>
              <a:tr h="370840">
                <a:tc>
                  <a:txBody>
                    <a:bodyPr/>
                    <a:lstStyle/>
                    <a:p>
                      <a:pPr algn="ctr"/>
                      <a:r>
                        <a:rPr lang="en-US" dirty="0"/>
                        <a:t>right_frame_func.py</a:t>
                      </a:r>
                      <a:endParaRPr lang="en-IN" dirty="0"/>
                    </a:p>
                  </a:txBody>
                  <a:tcPr anchor="ctr"/>
                </a:tc>
                <a:tc>
                  <a:txBody>
                    <a:bodyPr/>
                    <a:lstStyle/>
                    <a:p>
                      <a:pPr algn="ctr"/>
                      <a:r>
                        <a:rPr lang="en-US" dirty="0"/>
                        <a:t>Contains backend functions for buttons in right frame</a:t>
                      </a:r>
                      <a:endParaRPr lang="en-IN" dirty="0"/>
                    </a:p>
                  </a:txBody>
                  <a:tcPr anchor="ctr"/>
                </a:tc>
                <a:extLst>
                  <a:ext uri="{0D108BD9-81ED-4DB2-BD59-A6C34878D82A}">
                    <a16:rowId xmlns:a16="http://schemas.microsoft.com/office/drawing/2014/main" val="468067423"/>
                  </a:ext>
                </a:extLst>
              </a:tr>
              <a:tr h="370840">
                <a:tc>
                  <a:txBody>
                    <a:bodyPr/>
                    <a:lstStyle/>
                    <a:p>
                      <a:pPr algn="ctr"/>
                      <a:r>
                        <a:rPr lang="en-US" dirty="0"/>
                        <a:t>models.py</a:t>
                      </a:r>
                      <a:endParaRPr lang="en-IN" dirty="0"/>
                    </a:p>
                  </a:txBody>
                  <a:tcPr anchor="ctr"/>
                </a:tc>
                <a:tc>
                  <a:txBody>
                    <a:bodyPr/>
                    <a:lstStyle/>
                    <a:p>
                      <a:pPr algn="ctr"/>
                      <a:r>
                        <a:rPr lang="en-US" dirty="0"/>
                        <a:t>Contains backend functions for database queries to add, edit or delete data</a:t>
                      </a:r>
                      <a:endParaRPr lang="en-IN" dirty="0"/>
                    </a:p>
                  </a:txBody>
                  <a:tcPr anchor="ctr"/>
                </a:tc>
                <a:extLst>
                  <a:ext uri="{0D108BD9-81ED-4DB2-BD59-A6C34878D82A}">
                    <a16:rowId xmlns:a16="http://schemas.microsoft.com/office/drawing/2014/main" val="3858945807"/>
                  </a:ext>
                </a:extLst>
              </a:tr>
              <a:tr h="370840">
                <a:tc>
                  <a:txBody>
                    <a:bodyPr/>
                    <a:lstStyle/>
                    <a:p>
                      <a:pPr algn="ctr"/>
                      <a:r>
                        <a:rPr lang="en-US" dirty="0"/>
                        <a:t>support_queries.py</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Contains backend functions for database queries to retrieve necessary data according to needs in right frame buttons</a:t>
                      </a:r>
                      <a:endParaRPr lang="en-IN" dirty="0"/>
                    </a:p>
                  </a:txBody>
                  <a:tcPr anchor="ctr"/>
                </a:tc>
                <a:extLst>
                  <a:ext uri="{0D108BD9-81ED-4DB2-BD59-A6C34878D82A}">
                    <a16:rowId xmlns:a16="http://schemas.microsoft.com/office/drawing/2014/main" val="4264421899"/>
                  </a:ext>
                </a:extLst>
              </a:tr>
              <a:tr h="370840">
                <a:tc>
                  <a:txBody>
                    <a:bodyPr/>
                    <a:lstStyle/>
                    <a:p>
                      <a:pPr algn="ctr"/>
                      <a:r>
                        <a:rPr lang="en-US" dirty="0"/>
                        <a:t>gen_pdf.py</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Generates different PDFs as per commands received from the main GUI window</a:t>
                      </a:r>
                      <a:endParaRPr lang="en-IN" dirty="0"/>
                    </a:p>
                  </a:txBody>
                  <a:tcPr anchor="ctr"/>
                </a:tc>
                <a:extLst>
                  <a:ext uri="{0D108BD9-81ED-4DB2-BD59-A6C34878D82A}">
                    <a16:rowId xmlns:a16="http://schemas.microsoft.com/office/drawing/2014/main" val="169219839"/>
                  </a:ext>
                </a:extLst>
              </a:tr>
              <a:tr h="370840">
                <a:tc>
                  <a:txBody>
                    <a:bodyPr/>
                    <a:lstStyle/>
                    <a:p>
                      <a:pPr algn="ctr"/>
                      <a:r>
                        <a:rPr lang="en-US" dirty="0"/>
                        <a:t>g</a:t>
                      </a:r>
                      <a:r>
                        <a:rPr lang="en-US"/>
                        <a:t>en</a:t>
                      </a:r>
                      <a:r>
                        <a:rPr lang="en-US" dirty="0"/>
                        <a:t>_details_pdf.py</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Generates the PDF for the details of hostel data such as student details, block details, room details etc. </a:t>
                      </a:r>
                      <a:endParaRPr lang="en-IN" dirty="0"/>
                    </a:p>
                  </a:txBody>
                  <a:tcPr anchor="ctr"/>
                </a:tc>
                <a:extLst>
                  <a:ext uri="{0D108BD9-81ED-4DB2-BD59-A6C34878D82A}">
                    <a16:rowId xmlns:a16="http://schemas.microsoft.com/office/drawing/2014/main" val="431637204"/>
                  </a:ext>
                </a:extLst>
              </a:tr>
            </a:tbl>
          </a:graphicData>
        </a:graphic>
      </p:graphicFrame>
    </p:spTree>
    <p:extLst>
      <p:ext uri="{BB962C8B-B14F-4D97-AF65-F5344CB8AC3E}">
        <p14:creationId xmlns:p14="http://schemas.microsoft.com/office/powerpoint/2010/main" val="301801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172-9DD4-4C5D-8A00-6A04096A1802}"/>
              </a:ext>
            </a:extLst>
          </p:cNvPr>
          <p:cNvSpPr>
            <a:spLocks noGrp="1"/>
          </p:cNvSpPr>
          <p:nvPr>
            <p:ph type="title"/>
          </p:nvPr>
        </p:nvSpPr>
        <p:spPr>
          <a:xfrm>
            <a:off x="252919" y="1128407"/>
            <a:ext cx="2947482" cy="4601183"/>
          </a:xfrm>
        </p:spPr>
        <p:txBody>
          <a:bodyPr/>
          <a:lstStyle/>
          <a:p>
            <a:br>
              <a:rPr lang="en-US" b="1" dirty="0"/>
            </a:br>
            <a:r>
              <a:rPr lang="en-US" b="1" dirty="0"/>
              <a:t>Directory Structure</a:t>
            </a:r>
            <a:br>
              <a:rPr lang="en-US" b="1" dirty="0"/>
            </a:br>
            <a:br>
              <a:rPr lang="en-US" b="1" dirty="0"/>
            </a:br>
            <a:endParaRPr lang="en-IN" sz="1800" b="1" dirty="0"/>
          </a:p>
        </p:txBody>
      </p:sp>
      <p:pic>
        <p:nvPicPr>
          <p:cNvPr id="7" name="Content Placeholder 6">
            <a:extLst>
              <a:ext uri="{FF2B5EF4-FFF2-40B4-BE49-F238E27FC236}">
                <a16:creationId xmlns:a16="http://schemas.microsoft.com/office/drawing/2014/main" id="{00A84280-0F5C-4E96-A7D9-5B7E0AB33F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6913" y="976484"/>
            <a:ext cx="3350081" cy="4753106"/>
          </a:xfrm>
        </p:spPr>
      </p:pic>
    </p:spTree>
    <p:extLst>
      <p:ext uri="{BB962C8B-B14F-4D97-AF65-F5344CB8AC3E}">
        <p14:creationId xmlns:p14="http://schemas.microsoft.com/office/powerpoint/2010/main" val="3350685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CCA4-93EE-40DD-BC54-95D57F196126}"/>
              </a:ext>
            </a:extLst>
          </p:cNvPr>
          <p:cNvSpPr>
            <a:spLocks noGrp="1"/>
          </p:cNvSpPr>
          <p:nvPr>
            <p:ph type="title"/>
          </p:nvPr>
        </p:nvSpPr>
        <p:spPr/>
        <p:txBody>
          <a:bodyPr/>
          <a:lstStyle/>
          <a:p>
            <a:r>
              <a:rPr lang="en-US" b="1" dirty="0"/>
              <a:t>Scope of the Project</a:t>
            </a:r>
            <a:endParaRPr lang="en-IN" b="1" dirty="0"/>
          </a:p>
        </p:txBody>
      </p:sp>
      <p:sp>
        <p:nvSpPr>
          <p:cNvPr id="3" name="Content Placeholder 2">
            <a:extLst>
              <a:ext uri="{FF2B5EF4-FFF2-40B4-BE49-F238E27FC236}">
                <a16:creationId xmlns:a16="http://schemas.microsoft.com/office/drawing/2014/main" id="{2D022423-DB6B-43AC-96C0-B76E5230B080}"/>
              </a:ext>
            </a:extLst>
          </p:cNvPr>
          <p:cNvSpPr>
            <a:spLocks noGrp="1"/>
          </p:cNvSpPr>
          <p:nvPr>
            <p:ph idx="1"/>
          </p:nvPr>
        </p:nvSpPr>
        <p:spPr>
          <a:xfrm>
            <a:off x="3869268" y="630194"/>
            <a:ext cx="7325954" cy="6030097"/>
          </a:xfrm>
        </p:spPr>
        <p:txBody>
          <a:bodyPr>
            <a:normAutofit lnSpcReduction="10000"/>
          </a:bodyPr>
          <a:lstStyle/>
          <a:p>
            <a:pPr marL="0" indent="0">
              <a:buNone/>
            </a:pPr>
            <a:r>
              <a:rPr lang="en-US" dirty="0"/>
              <a:t>The key highlights of the project are mentioned below:</a:t>
            </a:r>
          </a:p>
          <a:p>
            <a:pPr>
              <a:buFont typeface="Arial" panose="020B0604020202020204" pitchFamily="34" charset="0"/>
              <a:buChar char="•"/>
            </a:pPr>
            <a:r>
              <a:rPr lang="en-US" dirty="0"/>
              <a:t>This project would help in maintaining bulky databases of hostels without the fear of loss of data. It would solve problems like data redundancy, duplicity and many other.</a:t>
            </a:r>
          </a:p>
          <a:p>
            <a:pPr>
              <a:buFont typeface="Arial" panose="020B0604020202020204" pitchFamily="34" charset="0"/>
              <a:buChar char="•"/>
            </a:pPr>
            <a:r>
              <a:rPr lang="en-US" dirty="0"/>
              <a:t>This project includes authentication of the administrator with an user ID and password. The password is stored in a DAT file after undergoing a SHA256 encryption. So, if anyone manages to open the DAT file, then also he/she would be unable to see the password.</a:t>
            </a:r>
          </a:p>
          <a:p>
            <a:pPr>
              <a:buFont typeface="Arial" panose="020B0604020202020204" pitchFamily="34" charset="0"/>
              <a:buChar char="•"/>
            </a:pPr>
            <a:r>
              <a:rPr lang="en-US" dirty="0"/>
              <a:t>This project contains features such as adding details to database, editing any valid detail from the database, deleting any record from the database with proper authentication to prevent unauthorized access or unwanted errors, paying the hostel fees and even generating separate fee receipts for each student.</a:t>
            </a:r>
          </a:p>
          <a:p>
            <a:pPr>
              <a:buFont typeface="Arial" panose="020B0604020202020204" pitchFamily="34" charset="0"/>
              <a:buChar char="•"/>
            </a:pPr>
            <a:r>
              <a:rPr lang="en-US" dirty="0"/>
              <a:t>This project holds many areas that can be improved to make it a better alternative to manually managed database systems. For example, as of now, one can only pay the bill of a student in a chronological order of months in a year. But this project can be improved in a way such that one can pay the fees only of a particular month according to his/her desire.</a:t>
            </a:r>
          </a:p>
          <a:p>
            <a:endParaRPr lang="en-IN" dirty="0"/>
          </a:p>
        </p:txBody>
      </p:sp>
    </p:spTree>
    <p:extLst>
      <p:ext uri="{BB962C8B-B14F-4D97-AF65-F5344CB8AC3E}">
        <p14:creationId xmlns:p14="http://schemas.microsoft.com/office/powerpoint/2010/main" val="190077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ACCC-3A65-4556-8CE6-35BA0E3FB3DF}"/>
              </a:ext>
            </a:extLst>
          </p:cNvPr>
          <p:cNvSpPr>
            <a:spLocks noGrp="1"/>
          </p:cNvSpPr>
          <p:nvPr>
            <p:ph type="title"/>
          </p:nvPr>
        </p:nvSpPr>
        <p:spPr/>
        <p:txBody>
          <a:bodyPr/>
          <a:lstStyle/>
          <a:p>
            <a:r>
              <a:rPr lang="en-US" b="1" dirty="0"/>
              <a:t>About the Project</a:t>
            </a:r>
            <a:endParaRPr lang="en-IN" b="1" dirty="0"/>
          </a:p>
        </p:txBody>
      </p:sp>
      <p:sp>
        <p:nvSpPr>
          <p:cNvPr id="3" name="Content Placeholder 2">
            <a:extLst>
              <a:ext uri="{FF2B5EF4-FFF2-40B4-BE49-F238E27FC236}">
                <a16:creationId xmlns:a16="http://schemas.microsoft.com/office/drawing/2014/main" id="{5C282D22-349B-437B-B013-E8A65C27CF12}"/>
              </a:ext>
            </a:extLst>
          </p:cNvPr>
          <p:cNvSpPr>
            <a:spLocks noGrp="1"/>
          </p:cNvSpPr>
          <p:nvPr>
            <p:ph idx="1"/>
          </p:nvPr>
        </p:nvSpPr>
        <p:spPr/>
        <p:txBody>
          <a:bodyPr/>
          <a:lstStyle/>
          <a:p>
            <a:r>
              <a:rPr lang="en-US" dirty="0"/>
              <a:t>This project illustrates a prototype for how records can be managed through computer systems in organizations like college hostels.</a:t>
            </a:r>
          </a:p>
          <a:p>
            <a:r>
              <a:rPr lang="en-US" dirty="0"/>
              <a:t>This project makes use of the </a:t>
            </a:r>
            <a:r>
              <a:rPr lang="en-US" b="1" dirty="0"/>
              <a:t>Python</a:t>
            </a:r>
            <a:r>
              <a:rPr lang="en-US" dirty="0"/>
              <a:t> programming language and </a:t>
            </a:r>
            <a:r>
              <a:rPr lang="en-US" b="1" dirty="0"/>
              <a:t>MySQL </a:t>
            </a:r>
            <a:r>
              <a:rPr lang="en-US" dirty="0"/>
              <a:t>database system to store and retrieve records related to managing a hostel.</a:t>
            </a:r>
          </a:p>
          <a:p>
            <a:r>
              <a:rPr lang="en-US" dirty="0"/>
              <a:t>The data in this project includes aspects like student details, block and room details, mess details, staff details and transaction (fee payment, billing etc.) details.</a:t>
            </a:r>
          </a:p>
          <a:p>
            <a:r>
              <a:rPr lang="en-US" dirty="0"/>
              <a:t>For this project we have created a package named </a:t>
            </a:r>
            <a:r>
              <a:rPr lang="en-US" b="1" dirty="0" err="1"/>
              <a:t>hostel_mgmt</a:t>
            </a:r>
            <a:r>
              <a:rPr lang="en-US" b="1" dirty="0"/>
              <a:t> </a:t>
            </a:r>
            <a:r>
              <a:rPr lang="en-US" dirty="0"/>
              <a:t>which contains numerous files that overall help us to add, edit, display or delete data from the main database.</a:t>
            </a:r>
          </a:p>
          <a:p>
            <a:r>
              <a:rPr lang="en-US" dirty="0"/>
              <a:t>All the SQL commands are run and maintained by Python and thus, there is no use of the Command Line Client in this project.</a:t>
            </a:r>
            <a:endParaRPr lang="en-IN" dirty="0"/>
          </a:p>
        </p:txBody>
      </p:sp>
    </p:spTree>
    <p:extLst>
      <p:ext uri="{BB962C8B-B14F-4D97-AF65-F5344CB8AC3E}">
        <p14:creationId xmlns:p14="http://schemas.microsoft.com/office/powerpoint/2010/main" val="128818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12331-0235-4C2C-B7C2-D10EB9FEDBD1}"/>
              </a:ext>
            </a:extLst>
          </p:cNvPr>
          <p:cNvSpPr>
            <a:spLocks noGrp="1"/>
          </p:cNvSpPr>
          <p:nvPr>
            <p:ph type="title"/>
          </p:nvPr>
        </p:nvSpPr>
        <p:spPr/>
        <p:txBody>
          <a:bodyPr/>
          <a:lstStyle/>
          <a:p>
            <a:r>
              <a:rPr lang="en-US" b="1" dirty="0"/>
              <a:t>Utility of the project</a:t>
            </a:r>
            <a:endParaRPr lang="en-IN" b="1" dirty="0"/>
          </a:p>
        </p:txBody>
      </p:sp>
      <p:sp>
        <p:nvSpPr>
          <p:cNvPr id="3" name="Content Placeholder 2">
            <a:extLst>
              <a:ext uri="{FF2B5EF4-FFF2-40B4-BE49-F238E27FC236}">
                <a16:creationId xmlns:a16="http://schemas.microsoft.com/office/drawing/2014/main" id="{9A6D27D4-BE4B-4FEB-A38E-2D81DF7E0AA7}"/>
              </a:ext>
            </a:extLst>
          </p:cNvPr>
          <p:cNvSpPr>
            <a:spLocks noGrp="1"/>
          </p:cNvSpPr>
          <p:nvPr>
            <p:ph idx="1"/>
          </p:nvPr>
        </p:nvSpPr>
        <p:spPr/>
        <p:txBody>
          <a:bodyPr/>
          <a:lstStyle/>
          <a:p>
            <a:r>
              <a:rPr lang="en-US" dirty="0"/>
              <a:t>This project can be used as a software to maintain bulky databases in hostels of educational institutions where it becomes nearly impossible to manually take care of the huge volumes of data.</a:t>
            </a:r>
          </a:p>
          <a:p>
            <a:r>
              <a:rPr lang="en-US" dirty="0"/>
              <a:t>As this project is completely interface based, so, a person with absolutely no knowledge of computer programming languages can also get the most out of it.</a:t>
            </a:r>
          </a:p>
        </p:txBody>
      </p:sp>
    </p:spTree>
    <p:extLst>
      <p:ext uri="{BB962C8B-B14F-4D97-AF65-F5344CB8AC3E}">
        <p14:creationId xmlns:p14="http://schemas.microsoft.com/office/powerpoint/2010/main" val="137795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A6FE81-B95B-4216-86F8-14EBD381BFF9}"/>
              </a:ext>
            </a:extLst>
          </p:cNvPr>
          <p:cNvSpPr>
            <a:spLocks noGrp="1"/>
          </p:cNvSpPr>
          <p:nvPr>
            <p:ph type="ctrTitle"/>
          </p:nvPr>
        </p:nvSpPr>
        <p:spPr>
          <a:xfrm>
            <a:off x="1100015" y="797144"/>
            <a:ext cx="7315200" cy="3255264"/>
          </a:xfrm>
        </p:spPr>
        <p:txBody>
          <a:bodyPr/>
          <a:lstStyle/>
          <a:p>
            <a:r>
              <a:rPr lang="en-US" b="1" dirty="0"/>
              <a:t>Thank You!</a:t>
            </a:r>
            <a:endParaRPr lang="en-IN" b="1" dirty="0"/>
          </a:p>
        </p:txBody>
      </p:sp>
    </p:spTree>
    <p:extLst>
      <p:ext uri="{BB962C8B-B14F-4D97-AF65-F5344CB8AC3E}">
        <p14:creationId xmlns:p14="http://schemas.microsoft.com/office/powerpoint/2010/main" val="209500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15589"/>
            <a:ext cx="12192000" cy="26268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1320338" y="2803419"/>
            <a:ext cx="9551324" cy="1938992"/>
          </a:xfrm>
          <a:prstGeom prst="rect">
            <a:avLst/>
          </a:prstGeom>
          <a:noFill/>
        </p:spPr>
        <p:txBody>
          <a:bodyPr wrap="square" rtlCol="0" anchor="ctr">
            <a:spAutoFit/>
          </a:bodyPr>
          <a:lstStyle/>
          <a:p>
            <a:pPr algn="ctr"/>
            <a:r>
              <a:rPr lang="en-US" sz="3400" b="1" spc="-60" dirty="0">
                <a:solidFill>
                  <a:srgbClr val="FFFFFF"/>
                </a:solidFill>
                <a:latin typeface="+mj-lt"/>
                <a:ea typeface="+mj-ea"/>
                <a:cs typeface="+mj-cs"/>
              </a:rPr>
              <a:t>System Design</a:t>
            </a:r>
          </a:p>
          <a:p>
            <a:pPr algn="ctr"/>
            <a:endParaRPr lang="en-US" sz="3400" b="1" spc="-60" dirty="0">
              <a:solidFill>
                <a:srgbClr val="FFFFFF"/>
              </a:solidFill>
              <a:latin typeface="+mj-lt"/>
              <a:ea typeface="+mj-ea"/>
              <a:cs typeface="+mj-cs"/>
            </a:endParaRPr>
          </a:p>
          <a:p>
            <a:pPr algn="ctr"/>
            <a:r>
              <a:rPr lang="en-US" b="1" spc="-60" dirty="0">
                <a:solidFill>
                  <a:srgbClr val="FFFFFF"/>
                </a:solidFill>
                <a:latin typeface="+mj-lt"/>
                <a:ea typeface="+mj-ea"/>
                <a:cs typeface="+mj-cs"/>
              </a:rPr>
              <a:t>Table Structure</a:t>
            </a:r>
            <a:br>
              <a:rPr lang="en-US" sz="3400" b="1" spc="-60" dirty="0">
                <a:solidFill>
                  <a:srgbClr val="FFFFFF"/>
                </a:solidFill>
                <a:latin typeface="+mj-lt"/>
                <a:ea typeface="+mj-ea"/>
                <a:cs typeface="+mj-cs"/>
              </a:rPr>
            </a:br>
            <a:endParaRPr lang="en-IN" sz="3400" b="1" spc="-60" dirty="0">
              <a:solidFill>
                <a:srgbClr val="FFFFFF"/>
              </a:solidFill>
              <a:latin typeface="+mj-lt"/>
              <a:ea typeface="+mj-ea"/>
              <a:cs typeface="+mj-cs"/>
            </a:endParaRPr>
          </a:p>
        </p:txBody>
      </p:sp>
    </p:spTree>
    <p:extLst>
      <p:ext uri="{BB962C8B-B14F-4D97-AF65-F5344CB8AC3E}">
        <p14:creationId xmlns:p14="http://schemas.microsoft.com/office/powerpoint/2010/main" val="56681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172-9DD4-4C5D-8A00-6A04096A1802}"/>
              </a:ext>
            </a:extLst>
          </p:cNvPr>
          <p:cNvSpPr>
            <a:spLocks noGrp="1"/>
          </p:cNvSpPr>
          <p:nvPr>
            <p:ph type="title"/>
          </p:nvPr>
        </p:nvSpPr>
        <p:spPr/>
        <p:txBody>
          <a:bodyPr/>
          <a:lstStyle/>
          <a:p>
            <a:pPr algn="ctr"/>
            <a:r>
              <a:rPr lang="en-US" sz="1800" b="1" dirty="0"/>
              <a:t>1.     student</a:t>
            </a:r>
            <a:endParaRPr lang="en-IN" sz="1800" b="1" dirty="0"/>
          </a:p>
        </p:txBody>
      </p:sp>
      <p:pic>
        <p:nvPicPr>
          <p:cNvPr id="6" name="Content Placeholder 5">
            <a:extLst>
              <a:ext uri="{FF2B5EF4-FFF2-40B4-BE49-F238E27FC236}">
                <a16:creationId xmlns:a16="http://schemas.microsoft.com/office/drawing/2014/main" id="{12E5AF8F-D27E-49C9-A2AD-AC677055E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5070" y="1852393"/>
            <a:ext cx="5982535" cy="3143689"/>
          </a:xfrm>
        </p:spPr>
      </p:pic>
    </p:spTree>
    <p:extLst>
      <p:ext uri="{BB962C8B-B14F-4D97-AF65-F5344CB8AC3E}">
        <p14:creationId xmlns:p14="http://schemas.microsoft.com/office/powerpoint/2010/main" val="310624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172-9DD4-4C5D-8A00-6A04096A1802}"/>
              </a:ext>
            </a:extLst>
          </p:cNvPr>
          <p:cNvSpPr>
            <a:spLocks noGrp="1"/>
          </p:cNvSpPr>
          <p:nvPr>
            <p:ph type="title"/>
          </p:nvPr>
        </p:nvSpPr>
        <p:spPr/>
        <p:txBody>
          <a:bodyPr/>
          <a:lstStyle/>
          <a:p>
            <a:pPr algn="ctr"/>
            <a:r>
              <a:rPr lang="en-US" sz="1800" b="1" dirty="0"/>
              <a:t>2.     stu_details</a:t>
            </a:r>
            <a:endParaRPr lang="en-IN" sz="1800" b="1" dirty="0"/>
          </a:p>
        </p:txBody>
      </p:sp>
      <p:pic>
        <p:nvPicPr>
          <p:cNvPr id="6" name="Content Placeholder 5">
            <a:extLst>
              <a:ext uri="{FF2B5EF4-FFF2-40B4-BE49-F238E27FC236}">
                <a16:creationId xmlns:a16="http://schemas.microsoft.com/office/drawing/2014/main" id="{CFB8D456-A142-4999-949F-858031FE2C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9040" y="2083954"/>
            <a:ext cx="7282679" cy="2690091"/>
          </a:xfrm>
        </p:spPr>
      </p:pic>
    </p:spTree>
    <p:extLst>
      <p:ext uri="{BB962C8B-B14F-4D97-AF65-F5344CB8AC3E}">
        <p14:creationId xmlns:p14="http://schemas.microsoft.com/office/powerpoint/2010/main" val="3602937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172-9DD4-4C5D-8A00-6A04096A1802}"/>
              </a:ext>
            </a:extLst>
          </p:cNvPr>
          <p:cNvSpPr>
            <a:spLocks noGrp="1"/>
          </p:cNvSpPr>
          <p:nvPr>
            <p:ph type="title"/>
          </p:nvPr>
        </p:nvSpPr>
        <p:spPr/>
        <p:txBody>
          <a:bodyPr/>
          <a:lstStyle/>
          <a:p>
            <a:pPr algn="ctr"/>
            <a:r>
              <a:rPr lang="en-US" sz="1800" b="1" dirty="0"/>
              <a:t>3.     </a:t>
            </a:r>
            <a:r>
              <a:rPr lang="en-US" sz="1800" b="1" dirty="0" err="1"/>
              <a:t>stu_fees</a:t>
            </a:r>
            <a:endParaRPr lang="en-IN" sz="1800" b="1" dirty="0"/>
          </a:p>
        </p:txBody>
      </p:sp>
      <p:pic>
        <p:nvPicPr>
          <p:cNvPr id="6" name="Content Placeholder 5">
            <a:extLst>
              <a:ext uri="{FF2B5EF4-FFF2-40B4-BE49-F238E27FC236}">
                <a16:creationId xmlns:a16="http://schemas.microsoft.com/office/drawing/2014/main" id="{30532A89-83E0-436C-A03D-9B9BCDFCCE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0566" y="2253439"/>
            <a:ext cx="7027240" cy="2351121"/>
          </a:xfrm>
        </p:spPr>
      </p:pic>
    </p:spTree>
    <p:extLst>
      <p:ext uri="{BB962C8B-B14F-4D97-AF65-F5344CB8AC3E}">
        <p14:creationId xmlns:p14="http://schemas.microsoft.com/office/powerpoint/2010/main" val="354539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172-9DD4-4C5D-8A00-6A04096A1802}"/>
              </a:ext>
            </a:extLst>
          </p:cNvPr>
          <p:cNvSpPr>
            <a:spLocks noGrp="1"/>
          </p:cNvSpPr>
          <p:nvPr>
            <p:ph type="title"/>
          </p:nvPr>
        </p:nvSpPr>
        <p:spPr/>
        <p:txBody>
          <a:bodyPr/>
          <a:lstStyle/>
          <a:p>
            <a:pPr algn="ctr"/>
            <a:r>
              <a:rPr lang="en-US" sz="1800" b="1" dirty="0"/>
              <a:t>4.     staff</a:t>
            </a:r>
            <a:endParaRPr lang="en-IN" sz="1800" b="1" dirty="0"/>
          </a:p>
        </p:txBody>
      </p:sp>
      <p:pic>
        <p:nvPicPr>
          <p:cNvPr id="6" name="Content Placeholder 5">
            <a:extLst>
              <a:ext uri="{FF2B5EF4-FFF2-40B4-BE49-F238E27FC236}">
                <a16:creationId xmlns:a16="http://schemas.microsoft.com/office/drawing/2014/main" id="{B8C047B7-2D29-4D4A-A0B2-06969FB150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4820" y="2072264"/>
            <a:ext cx="6449606" cy="2713471"/>
          </a:xfrm>
        </p:spPr>
      </p:pic>
    </p:spTree>
    <p:extLst>
      <p:ext uri="{BB962C8B-B14F-4D97-AF65-F5344CB8AC3E}">
        <p14:creationId xmlns:p14="http://schemas.microsoft.com/office/powerpoint/2010/main" val="2100358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172-9DD4-4C5D-8A00-6A04096A1802}"/>
              </a:ext>
            </a:extLst>
          </p:cNvPr>
          <p:cNvSpPr>
            <a:spLocks noGrp="1"/>
          </p:cNvSpPr>
          <p:nvPr>
            <p:ph type="title"/>
          </p:nvPr>
        </p:nvSpPr>
        <p:spPr/>
        <p:txBody>
          <a:bodyPr/>
          <a:lstStyle/>
          <a:p>
            <a:pPr algn="ctr"/>
            <a:r>
              <a:rPr lang="en-US" sz="1800" b="1" dirty="0"/>
              <a:t>5.     mess</a:t>
            </a:r>
            <a:endParaRPr lang="en-IN" sz="1800" b="1" dirty="0"/>
          </a:p>
        </p:txBody>
      </p:sp>
      <p:pic>
        <p:nvPicPr>
          <p:cNvPr id="6" name="Content Placeholder 5">
            <a:extLst>
              <a:ext uri="{FF2B5EF4-FFF2-40B4-BE49-F238E27FC236}">
                <a16:creationId xmlns:a16="http://schemas.microsoft.com/office/drawing/2014/main" id="{C4F4853F-2966-4405-BAAB-B7CDFE822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4530" y="2503679"/>
            <a:ext cx="6981966" cy="1850641"/>
          </a:xfrm>
        </p:spPr>
      </p:pic>
    </p:spTree>
    <p:extLst>
      <p:ext uri="{BB962C8B-B14F-4D97-AF65-F5344CB8AC3E}">
        <p14:creationId xmlns:p14="http://schemas.microsoft.com/office/powerpoint/2010/main" val="283214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172-9DD4-4C5D-8A00-6A04096A1802}"/>
              </a:ext>
            </a:extLst>
          </p:cNvPr>
          <p:cNvSpPr>
            <a:spLocks noGrp="1"/>
          </p:cNvSpPr>
          <p:nvPr>
            <p:ph type="title"/>
          </p:nvPr>
        </p:nvSpPr>
        <p:spPr/>
        <p:txBody>
          <a:bodyPr/>
          <a:lstStyle/>
          <a:p>
            <a:pPr algn="ctr"/>
            <a:r>
              <a:rPr lang="en-US" sz="1800" b="1" dirty="0"/>
              <a:t>6.     blocks</a:t>
            </a:r>
            <a:endParaRPr lang="en-IN" sz="1800" b="1" dirty="0"/>
          </a:p>
        </p:txBody>
      </p:sp>
      <p:pic>
        <p:nvPicPr>
          <p:cNvPr id="6" name="Content Placeholder 5">
            <a:extLst>
              <a:ext uri="{FF2B5EF4-FFF2-40B4-BE49-F238E27FC236}">
                <a16:creationId xmlns:a16="http://schemas.microsoft.com/office/drawing/2014/main" id="{B83CD1A4-9970-4CC2-B76F-BB6B98C1A5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3074" y="1863858"/>
            <a:ext cx="6311674" cy="3130284"/>
          </a:xfrm>
        </p:spPr>
      </p:pic>
    </p:spTree>
    <p:extLst>
      <p:ext uri="{BB962C8B-B14F-4D97-AF65-F5344CB8AC3E}">
        <p14:creationId xmlns:p14="http://schemas.microsoft.com/office/powerpoint/2010/main" val="272809787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963</TotalTime>
  <Words>717</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Black</vt:lpstr>
      <vt:lpstr>Corbel</vt:lpstr>
      <vt:lpstr>Wingdings 2</vt:lpstr>
      <vt:lpstr>Frame</vt:lpstr>
      <vt:lpstr>Hostel Management Database</vt:lpstr>
      <vt:lpstr>About the Project</vt:lpstr>
      <vt:lpstr>PowerPoint Presentation</vt:lpstr>
      <vt:lpstr>1.     student</vt:lpstr>
      <vt:lpstr>2.     stu_details</vt:lpstr>
      <vt:lpstr>3.     stu_fees</vt:lpstr>
      <vt:lpstr>4.     staff</vt:lpstr>
      <vt:lpstr>5.     mess</vt:lpstr>
      <vt:lpstr>6.     blocks</vt:lpstr>
      <vt:lpstr>7. room</vt:lpstr>
      <vt:lpstr>8.     courses</vt:lpstr>
      <vt:lpstr>9. transactions</vt:lpstr>
      <vt:lpstr>PowerPoint Presentation</vt:lpstr>
      <vt:lpstr>Level  0</vt:lpstr>
      <vt:lpstr>Level  1</vt:lpstr>
      <vt:lpstr>Module Description  Module Name: hostel_mgmt</vt:lpstr>
      <vt:lpstr>Module Description  Module Name: hostel_mgmt</vt:lpstr>
      <vt:lpstr> Directory Structure  </vt:lpstr>
      <vt:lpstr>Scope of the Project</vt:lpstr>
      <vt:lpstr>Utility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Database</dc:title>
  <dc:creator>Soham Chatterjee</dc:creator>
  <cp:lastModifiedBy>Soham Chatterjee</cp:lastModifiedBy>
  <cp:revision>31</cp:revision>
  <dcterms:created xsi:type="dcterms:W3CDTF">2020-12-18T14:39:09Z</dcterms:created>
  <dcterms:modified xsi:type="dcterms:W3CDTF">2021-01-05T03:55:30Z</dcterms:modified>
</cp:coreProperties>
</file>