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1A2"/>
    <a:srgbClr val="A100FF"/>
    <a:srgbClr val="883C84"/>
    <a:srgbClr val="461B49"/>
    <a:srgbClr val="963488"/>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7" d="100"/>
          <a:sy n="37" d="100"/>
        </p:scale>
        <p:origin x="102"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RV\Desktop\DATA%20ANALYSIS%20MATERIAL\INTERNSHIPS\FORAGE\Accenture%20-%20Navigating%20Numbers\TASK-2\Cleaned%20Data%20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RV\Desktop\DATA%20ANALYSIS%20MATERIAL\INTERNSHIPS\FORAGE\Accenture%20-%20Navigating%20Numbers\TASK-2\Cleaned%20Data%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RV\Desktop\DATA%20ANALYSIS%20MATERIAL\INTERNSHIPS\FORAGE\Accenture%20-%20Navigating%20Numbers\TASK-2\Cleaned%20Data%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RV\Desktop\DATA%20ANALYSIS%20MATERIAL\INTERNSHIPS\FORAGE\Accenture%20-%20Navigating%20Numbers\TASK-2\Cleaned%20Data%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RV\Desktop\DATA%20ANALYSIS%20MATERIAL\INTERNSHIPS\FORAGE\Accenture%20-%20Navigating%20Numbers\TASK-2\Cleaned%20Data%20Fil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 File.xlsx]Pivot Table!PivotTable9</c:name>
    <c:fmtId val="7"/>
  </c:pivotSource>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n-US" sz="2400" b="1" dirty="0">
                <a:solidFill>
                  <a:schemeClr val="tx1"/>
                </a:solidFill>
              </a:rPr>
              <a:t>Top</a:t>
            </a:r>
            <a:r>
              <a:rPr lang="en-US" sz="2400" b="1" baseline="0" dirty="0">
                <a:solidFill>
                  <a:schemeClr val="tx1"/>
                </a:solidFill>
              </a:rPr>
              <a:t> 5 Content Categories by Reaction Scores</a:t>
            </a:r>
            <a:endParaRPr lang="en-US" sz="2400" b="1" dirty="0">
              <a:solidFill>
                <a:schemeClr val="tx1"/>
              </a:solidFill>
            </a:endParaRPr>
          </a:p>
        </c:rich>
      </c:tx>
      <c:layout>
        <c:manualLayout>
          <c:xMode val="edge"/>
          <c:yMode val="edge"/>
          <c:x val="0.10200953176712962"/>
          <c:y val="2.7390877613622942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ivotFmts>
      <c:pivotFmt>
        <c:idx val="0"/>
        <c:spPr>
          <a:solidFill>
            <a:srgbClr val="0070C0"/>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106213072931256"/>
          <c:y val="0.17510318532272517"/>
          <c:w val="0.86486351706036746"/>
          <c:h val="0.69827172645086033"/>
        </c:manualLayout>
      </c:layout>
      <c:barChart>
        <c:barDir val="col"/>
        <c:grouping val="clustered"/>
        <c:varyColors val="0"/>
        <c:ser>
          <c:idx val="0"/>
          <c:order val="0"/>
          <c:tx>
            <c:strRef>
              <c:f>'Pivot Table'!$E$1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Table'!$D$2:$D$6</c:f>
              <c:strCache>
                <c:ptCount val="5"/>
                <c:pt idx="0">
                  <c:v>animals</c:v>
                </c:pt>
                <c:pt idx="1">
                  <c:v>science</c:v>
                </c:pt>
                <c:pt idx="2">
                  <c:v>healthy eating</c:v>
                </c:pt>
                <c:pt idx="3">
                  <c:v>technology</c:v>
                </c:pt>
                <c:pt idx="4">
                  <c:v>food</c:v>
                </c:pt>
              </c:strCache>
            </c:strRef>
          </c:cat>
          <c:val>
            <c:numRef>
              <c:f>'Pivot Table'!$E$2:$E$6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9105-4C19-8D59-1AEEC2AC8C88}"/>
            </c:ext>
          </c:extLst>
        </c:ser>
        <c:dLbls>
          <c:dLblPos val="outEnd"/>
          <c:showLegendKey val="0"/>
          <c:showVal val="1"/>
          <c:showCatName val="0"/>
          <c:showSerName val="0"/>
          <c:showPercent val="0"/>
          <c:showBubbleSize val="0"/>
        </c:dLbls>
        <c:gapWidth val="165"/>
        <c:overlap val="-6"/>
        <c:axId val="479939792"/>
        <c:axId val="479940448"/>
      </c:barChart>
      <c:catAx>
        <c:axId val="47993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479940448"/>
        <c:crosses val="autoZero"/>
        <c:auto val="1"/>
        <c:lblAlgn val="ctr"/>
        <c:lblOffset val="100"/>
        <c:noMultiLvlLbl val="0"/>
      </c:catAx>
      <c:valAx>
        <c:axId val="4799404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479939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 File.xlsx]Pivot Table!PivotTable5</c:name>
    <c:fmtId val="3"/>
  </c:pivotSource>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n-US" sz="2400" b="1">
                <a:solidFill>
                  <a:schemeClr val="tx1"/>
                </a:solidFill>
              </a:rPr>
              <a:t>Count</a:t>
            </a:r>
            <a:r>
              <a:rPr lang="en-US" sz="2400" b="1" baseline="0">
                <a:solidFill>
                  <a:schemeClr val="tx1"/>
                </a:solidFill>
              </a:rPr>
              <a:t> of Reactions by Category</a:t>
            </a:r>
            <a:endParaRPr lang="en-US" sz="2400" b="1">
              <a:solidFill>
                <a:schemeClr val="tx1"/>
              </a:solidFill>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Table'!$A$5:$A$21</c:f>
              <c:strCache>
                <c:ptCount val="16"/>
                <c:pt idx="0">
                  <c:v>animals</c:v>
                </c:pt>
                <c:pt idx="1">
                  <c:v>science</c:v>
                </c:pt>
                <c:pt idx="2">
                  <c:v>healthy eating</c:v>
                </c:pt>
                <c:pt idx="3">
                  <c:v>food</c:v>
                </c:pt>
                <c:pt idx="4">
                  <c:v>technology</c:v>
                </c:pt>
                <c:pt idx="5">
                  <c:v>culture</c:v>
                </c:pt>
                <c:pt idx="6">
                  <c:v>cooking</c:v>
                </c:pt>
                <c:pt idx="7">
                  <c:v>travel</c:v>
                </c:pt>
                <c:pt idx="8">
                  <c:v>soccer</c:v>
                </c:pt>
                <c:pt idx="9">
                  <c:v>education</c:v>
                </c:pt>
                <c:pt idx="10">
                  <c:v>fitness</c:v>
                </c:pt>
                <c:pt idx="11">
                  <c:v>studying</c:v>
                </c:pt>
                <c:pt idx="12">
                  <c:v>dogs</c:v>
                </c:pt>
                <c:pt idx="13">
                  <c:v>tennis</c:v>
                </c:pt>
                <c:pt idx="14">
                  <c:v>veganism</c:v>
                </c:pt>
                <c:pt idx="15">
                  <c:v>public speaking</c:v>
                </c:pt>
              </c:strCache>
            </c:strRef>
          </c:cat>
          <c:val>
            <c:numRef>
              <c:f>'Pivot Table'!$B$5:$B$21</c:f>
              <c:numCache>
                <c:formatCode>General</c:formatCode>
                <c:ptCount val="16"/>
                <c:pt idx="0">
                  <c:v>1897</c:v>
                </c:pt>
                <c:pt idx="1">
                  <c:v>1796</c:v>
                </c:pt>
                <c:pt idx="2">
                  <c:v>1717</c:v>
                </c:pt>
                <c:pt idx="3">
                  <c:v>1699</c:v>
                </c:pt>
                <c:pt idx="4">
                  <c:v>1698</c:v>
                </c:pt>
                <c:pt idx="5">
                  <c:v>1676</c:v>
                </c:pt>
                <c:pt idx="6">
                  <c:v>1664</c:v>
                </c:pt>
                <c:pt idx="7">
                  <c:v>1647</c:v>
                </c:pt>
                <c:pt idx="8">
                  <c:v>1457</c:v>
                </c:pt>
                <c:pt idx="9">
                  <c:v>1433</c:v>
                </c:pt>
                <c:pt idx="10">
                  <c:v>1395</c:v>
                </c:pt>
                <c:pt idx="11">
                  <c:v>1363</c:v>
                </c:pt>
                <c:pt idx="12">
                  <c:v>1338</c:v>
                </c:pt>
                <c:pt idx="13">
                  <c:v>1328</c:v>
                </c:pt>
                <c:pt idx="14">
                  <c:v>1248</c:v>
                </c:pt>
                <c:pt idx="15">
                  <c:v>1217</c:v>
                </c:pt>
              </c:numCache>
            </c:numRef>
          </c:val>
          <c:extLst>
            <c:ext xmlns:c16="http://schemas.microsoft.com/office/drawing/2014/chart" uri="{C3380CC4-5D6E-409C-BE32-E72D297353CC}">
              <c16:uniqueId val="{00000000-7917-46C9-8153-74D46BB67484}"/>
            </c:ext>
          </c:extLst>
        </c:ser>
        <c:dLbls>
          <c:dLblPos val="outEnd"/>
          <c:showLegendKey val="0"/>
          <c:showVal val="1"/>
          <c:showCatName val="0"/>
          <c:showSerName val="0"/>
          <c:showPercent val="0"/>
          <c:showBubbleSize val="0"/>
        </c:dLbls>
        <c:gapWidth val="219"/>
        <c:overlap val="-27"/>
        <c:axId val="481831584"/>
        <c:axId val="481831912"/>
      </c:barChart>
      <c:catAx>
        <c:axId val="481831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481831912"/>
        <c:crosses val="autoZero"/>
        <c:auto val="1"/>
        <c:lblAlgn val="ctr"/>
        <c:lblOffset val="100"/>
        <c:noMultiLvlLbl val="0"/>
      </c:catAx>
      <c:valAx>
        <c:axId val="481831912"/>
        <c:scaling>
          <c:orientation val="minMax"/>
        </c:scaling>
        <c:delete val="1"/>
        <c:axPos val="l"/>
        <c:numFmt formatCode="General" sourceLinked="1"/>
        <c:majorTickMark val="none"/>
        <c:minorTickMark val="none"/>
        <c:tickLblPos val="nextTo"/>
        <c:crossAx val="4818315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 File.xlsx]Pivot Table!PivotTable10</c:name>
    <c:fmtId val="4"/>
  </c:pivotSource>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n-US" sz="2400" b="1" baseline="0">
                <a:solidFill>
                  <a:schemeClr val="tx1"/>
                </a:solidFill>
              </a:rPr>
              <a:t>Count of Posts over Time</a:t>
            </a:r>
          </a:p>
        </c:rich>
      </c:tx>
      <c:layout>
        <c:manualLayout>
          <c:xMode val="edge"/>
          <c:yMode val="edge"/>
          <c:x val="0.29307966108649269"/>
          <c:y val="3.1331828442437926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1.7681965370872646E-2"/>
              <c:y val="-5.320610965296004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layout>
            <c:manualLayout>
              <c:x val="-4.6846123378303579E-2"/>
              <c:y val="-5.7835739282589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layout>
            <c:manualLayout>
              <c:x val="-4.6846123378303579E-2"/>
              <c:y val="-5.7835739282589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layout>
            <c:manualLayout>
              <c:x val="-1.7681965370872646E-2"/>
              <c:y val="-5.320610965296004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layout>
            <c:manualLayout>
              <c:x val="-4.6846123378303579E-2"/>
              <c:y val="-5.7835739282589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layout>
            <c:manualLayout>
              <c:x val="-1.7681965370872646E-2"/>
              <c:y val="-5.320610965296004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Table'!$B$23</c:f>
              <c:strCache>
                <c:ptCount val="1"/>
                <c:pt idx="0">
                  <c:v>Total</c:v>
                </c:pt>
              </c:strCache>
            </c:strRef>
          </c:tx>
          <c:spPr>
            <a:ln w="28575" cap="rnd">
              <a:solidFill>
                <a:schemeClr val="accent1"/>
              </a:solidFill>
              <a:round/>
            </a:ln>
            <a:effectLst/>
          </c:spPr>
          <c:marker>
            <c:symbol val="none"/>
          </c:marker>
          <c:dLbls>
            <c:dLbl>
              <c:idx val="2"/>
              <c:layout>
                <c:manualLayout>
                  <c:x val="-4.6846123378303579E-2"/>
                  <c:y val="-5.7835739282589678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0C32-4458-A64E-B659520209AE}"/>
                </c:ext>
              </c:extLst>
            </c:dLbl>
            <c:dLbl>
              <c:idx val="12"/>
              <c:layout>
                <c:manualLayout>
                  <c:x val="-1.7681965370872646E-2"/>
                  <c:y val="-5.3206109652960049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0C32-4458-A64E-B659520209AE}"/>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'Pivot Table'!$A$24:$A$44</c:f>
              <c:multiLvlStrCache>
                <c:ptCount val="13"/>
                <c:lvl>
                  <c:pt idx="0">
                    <c:v>Jun</c:v>
                  </c:pt>
                  <c:pt idx="1">
                    <c:v>Jul</c:v>
                  </c:pt>
                  <c:pt idx="2">
                    <c:v>Aug</c:v>
                  </c:pt>
                  <c:pt idx="3">
                    <c:v>Sep</c:v>
                  </c:pt>
                  <c:pt idx="4">
                    <c:v>Oct</c:v>
                  </c:pt>
                  <c:pt idx="5">
                    <c:v>Nov</c:v>
                  </c:pt>
                  <c:pt idx="6">
                    <c:v>Dec</c:v>
                  </c:pt>
                  <c:pt idx="7">
                    <c:v>Jan</c:v>
                  </c:pt>
                  <c:pt idx="8">
                    <c:v>Feb</c:v>
                  </c:pt>
                  <c:pt idx="9">
                    <c:v>Mar</c:v>
                  </c:pt>
                  <c:pt idx="10">
                    <c:v>Apr</c:v>
                  </c:pt>
                  <c:pt idx="11">
                    <c:v>May</c:v>
                  </c:pt>
                  <c:pt idx="12">
                    <c:v>Jun</c:v>
                  </c:pt>
                </c:lvl>
                <c:lvl>
                  <c:pt idx="0">
                    <c:v>Qtr2</c:v>
                  </c:pt>
                  <c:pt idx="1">
                    <c:v>Qtr3</c:v>
                  </c:pt>
                  <c:pt idx="4">
                    <c:v>Qtr4</c:v>
                  </c:pt>
                  <c:pt idx="7">
                    <c:v>Qtr1</c:v>
                  </c:pt>
                  <c:pt idx="10">
                    <c:v>Qtr2</c:v>
                  </c:pt>
                </c:lvl>
                <c:lvl>
                  <c:pt idx="0">
                    <c:v>2020</c:v>
                  </c:pt>
                  <c:pt idx="7">
                    <c:v>2021</c:v>
                  </c:pt>
                </c:lvl>
              </c:multiLvlStrCache>
            </c:multiLvlStrRef>
          </c:cat>
          <c:val>
            <c:numRef>
              <c:f>'Pivot Table'!$B$24:$B$44</c:f>
              <c:numCache>
                <c:formatCode>General</c:formatCode>
                <c:ptCount val="13"/>
                <c:pt idx="0">
                  <c:v>892</c:v>
                </c:pt>
                <c:pt idx="1">
                  <c:v>2070</c:v>
                </c:pt>
                <c:pt idx="2">
                  <c:v>2114</c:v>
                </c:pt>
                <c:pt idx="3">
                  <c:v>2022</c:v>
                </c:pt>
                <c:pt idx="4">
                  <c:v>2056</c:v>
                </c:pt>
                <c:pt idx="5">
                  <c:v>2034</c:v>
                </c:pt>
                <c:pt idx="6">
                  <c:v>2092</c:v>
                </c:pt>
                <c:pt idx="7">
                  <c:v>2126</c:v>
                </c:pt>
                <c:pt idx="8">
                  <c:v>1914</c:v>
                </c:pt>
                <c:pt idx="9">
                  <c:v>2012</c:v>
                </c:pt>
                <c:pt idx="10">
                  <c:v>1974</c:v>
                </c:pt>
                <c:pt idx="11">
                  <c:v>2138</c:v>
                </c:pt>
                <c:pt idx="12">
                  <c:v>1129</c:v>
                </c:pt>
              </c:numCache>
            </c:numRef>
          </c:val>
          <c:smooth val="0"/>
          <c:extLst>
            <c:ext xmlns:c16="http://schemas.microsoft.com/office/drawing/2014/chart" uri="{C3380CC4-5D6E-409C-BE32-E72D297353CC}">
              <c16:uniqueId val="{00000002-0C32-4458-A64E-B659520209AE}"/>
            </c:ext>
          </c:extLst>
        </c:ser>
        <c:dLbls>
          <c:dLblPos val="t"/>
          <c:showLegendKey val="0"/>
          <c:showVal val="1"/>
          <c:showCatName val="0"/>
          <c:showSerName val="0"/>
          <c:showPercent val="0"/>
          <c:showBubbleSize val="0"/>
        </c:dLbls>
        <c:smooth val="0"/>
        <c:axId val="375705560"/>
        <c:axId val="375705888"/>
      </c:lineChart>
      <c:catAx>
        <c:axId val="3757055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375705888"/>
        <c:crosses val="autoZero"/>
        <c:auto val="1"/>
        <c:lblAlgn val="ctr"/>
        <c:lblOffset val="100"/>
        <c:noMultiLvlLbl val="0"/>
      </c:catAx>
      <c:valAx>
        <c:axId val="37570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375705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 File.xlsx]Pivot Table!PivotTable11</c:name>
    <c:fmtId val="8"/>
  </c:pivotSource>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n-US" sz="2400" b="1">
                <a:solidFill>
                  <a:schemeClr val="tx1"/>
                </a:solidFill>
              </a:rPr>
              <a:t>Count</a:t>
            </a:r>
            <a:r>
              <a:rPr lang="en-US" sz="2400" b="1" baseline="0">
                <a:solidFill>
                  <a:schemeClr val="tx1"/>
                </a:solidFill>
              </a:rPr>
              <a:t> of Posts by Content Type</a:t>
            </a:r>
            <a:endParaRPr lang="en-US" sz="2400" b="1">
              <a:solidFill>
                <a:schemeClr val="tx1"/>
              </a:solidFill>
            </a:endParaRPr>
          </a:p>
        </c:rich>
      </c:tx>
      <c:layout>
        <c:manualLayout>
          <c:xMode val="edge"/>
          <c:yMode val="edge"/>
          <c:x val="0.12674997843394198"/>
          <c:y val="4.7346978114186339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Table'!$B$46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Table'!$A$47:$A$51</c:f>
              <c:strCache>
                <c:ptCount val="4"/>
                <c:pt idx="0">
                  <c:v>audio</c:v>
                </c:pt>
                <c:pt idx="1">
                  <c:v>GIF</c:v>
                </c:pt>
                <c:pt idx="2">
                  <c:v>video</c:v>
                </c:pt>
                <c:pt idx="3">
                  <c:v>photo</c:v>
                </c:pt>
              </c:strCache>
            </c:strRef>
          </c:cat>
          <c:val>
            <c:numRef>
              <c:f>'Pivot Table'!$B$47:$B$51</c:f>
              <c:numCache>
                <c:formatCode>General</c:formatCode>
                <c:ptCount val="4"/>
                <c:pt idx="0">
                  <c:v>5660</c:v>
                </c:pt>
                <c:pt idx="1">
                  <c:v>6079</c:v>
                </c:pt>
                <c:pt idx="2">
                  <c:v>6245</c:v>
                </c:pt>
                <c:pt idx="3">
                  <c:v>6589</c:v>
                </c:pt>
              </c:numCache>
            </c:numRef>
          </c:val>
          <c:extLst>
            <c:ext xmlns:c16="http://schemas.microsoft.com/office/drawing/2014/chart" uri="{C3380CC4-5D6E-409C-BE32-E72D297353CC}">
              <c16:uniqueId val="{00000000-BADE-4861-8AA3-B2F966AADCE6}"/>
            </c:ext>
          </c:extLst>
        </c:ser>
        <c:dLbls>
          <c:dLblPos val="outEnd"/>
          <c:showLegendKey val="0"/>
          <c:showVal val="1"/>
          <c:showCatName val="0"/>
          <c:showSerName val="0"/>
          <c:showPercent val="0"/>
          <c:showBubbleSize val="0"/>
        </c:dLbls>
        <c:gapWidth val="182"/>
        <c:axId val="665500616"/>
        <c:axId val="665503896"/>
      </c:barChart>
      <c:catAx>
        <c:axId val="66550061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665503896"/>
        <c:crosses val="autoZero"/>
        <c:auto val="1"/>
        <c:lblAlgn val="ctr"/>
        <c:lblOffset val="100"/>
        <c:noMultiLvlLbl val="0"/>
      </c:catAx>
      <c:valAx>
        <c:axId val="665503896"/>
        <c:scaling>
          <c:orientation val="minMax"/>
        </c:scaling>
        <c:delete val="1"/>
        <c:axPos val="b"/>
        <c:numFmt formatCode="General" sourceLinked="1"/>
        <c:majorTickMark val="out"/>
        <c:minorTickMark val="none"/>
        <c:tickLblPos val="nextTo"/>
        <c:crossAx val="665500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 File.xlsx]Pivot Table!PivotTable13</c:name>
    <c:fmtId val="6"/>
  </c:pivotSource>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n-US" sz="2400" b="1">
                <a:solidFill>
                  <a:schemeClr val="tx1"/>
                </a:solidFill>
              </a:rPr>
              <a:t>Count</a:t>
            </a:r>
            <a:r>
              <a:rPr lang="en-US" sz="2400" b="1" baseline="0">
                <a:solidFill>
                  <a:schemeClr val="tx1"/>
                </a:solidFill>
              </a:rPr>
              <a:t> of Reaction scores by Content Type</a:t>
            </a:r>
            <a:endParaRPr lang="en-US" sz="2400" b="1">
              <a:solidFill>
                <a:schemeClr val="tx1"/>
              </a:solidFill>
            </a:endParaRPr>
          </a:p>
        </c:rich>
      </c:tx>
      <c:layout>
        <c:manualLayout>
          <c:xMode val="edge"/>
          <c:yMode val="edge"/>
          <c:x val="0.11586774706134176"/>
          <c:y val="7.6713448804433496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772587583252973"/>
          <c:y val="0.31498708010335918"/>
          <c:w val="0.84627196619309986"/>
          <c:h val="0.54962135547010116"/>
        </c:manualLayout>
      </c:layout>
      <c:barChart>
        <c:barDir val="col"/>
        <c:grouping val="clustered"/>
        <c:varyColors val="0"/>
        <c:ser>
          <c:idx val="0"/>
          <c:order val="0"/>
          <c:tx>
            <c:strRef>
              <c:f>'Pivot Table'!$B$53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Table'!$A$54:$A$58</c:f>
              <c:strCache>
                <c:ptCount val="4"/>
                <c:pt idx="0">
                  <c:v>photo</c:v>
                </c:pt>
                <c:pt idx="1">
                  <c:v>video</c:v>
                </c:pt>
                <c:pt idx="2">
                  <c:v>GIF</c:v>
                </c:pt>
                <c:pt idx="3">
                  <c:v>audio</c:v>
                </c:pt>
              </c:strCache>
            </c:strRef>
          </c:cat>
          <c:val>
            <c:numRef>
              <c:f>'Pivot Table'!$B$54:$B$58</c:f>
              <c:numCache>
                <c:formatCode>General</c:formatCode>
                <c:ptCount val="4"/>
                <c:pt idx="0">
                  <c:v>262838</c:v>
                </c:pt>
                <c:pt idx="1">
                  <c:v>246463</c:v>
                </c:pt>
                <c:pt idx="2">
                  <c:v>238217</c:v>
                </c:pt>
                <c:pt idx="3">
                  <c:v>226127</c:v>
                </c:pt>
              </c:numCache>
            </c:numRef>
          </c:val>
          <c:extLst>
            <c:ext xmlns:c16="http://schemas.microsoft.com/office/drawing/2014/chart" uri="{C3380CC4-5D6E-409C-BE32-E72D297353CC}">
              <c16:uniqueId val="{00000000-6A3E-4914-BBC2-3714D09E850E}"/>
            </c:ext>
          </c:extLst>
        </c:ser>
        <c:dLbls>
          <c:dLblPos val="outEnd"/>
          <c:showLegendKey val="0"/>
          <c:showVal val="1"/>
          <c:showCatName val="0"/>
          <c:showSerName val="0"/>
          <c:showPercent val="0"/>
          <c:showBubbleSize val="0"/>
        </c:dLbls>
        <c:gapWidth val="219"/>
        <c:overlap val="-27"/>
        <c:axId val="785159792"/>
        <c:axId val="785153560"/>
      </c:barChart>
      <c:catAx>
        <c:axId val="78515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85153560"/>
        <c:crosses val="autoZero"/>
        <c:auto val="1"/>
        <c:lblAlgn val="ctr"/>
        <c:lblOffset val="100"/>
        <c:noMultiLvlLbl val="0"/>
      </c:catAx>
      <c:valAx>
        <c:axId val="785153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85159792"/>
        <c:crosses val="autoZero"/>
        <c:crossBetween val="between"/>
      </c:valAx>
      <c:spPr>
        <a:solidFill>
          <a:schemeClr val="bg1"/>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8.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5.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6.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16.png"/><Relationship Id="rId7"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4953000" y="333432"/>
            <a:ext cx="10861629"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914400" y="984404"/>
            <a:ext cx="11137135"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353900" y="3841002"/>
            <a:ext cx="9029914" cy="2846933"/>
          </a:xfrm>
          <a:prstGeom prst="rect">
            <a:avLst/>
          </a:prstGeom>
        </p:spPr>
        <p:txBody>
          <a:bodyPr wrap="square" lIns="0" tIns="0" rIns="0" bIns="0" rtlCol="0" anchor="t">
            <a:spAutoFit/>
          </a:bodyPr>
          <a:lstStyle/>
          <a:p>
            <a:pPr algn="ctr">
              <a:lnSpc>
                <a:spcPts val="11059"/>
              </a:lnSpc>
            </a:pPr>
            <a:r>
              <a:rPr lang="en-US" sz="8000" spc="-105" dirty="0" smtClean="0">
                <a:solidFill>
                  <a:srgbClr val="FFFFFF"/>
                </a:solidFill>
                <a:latin typeface="Graphik Regular" panose="020B0503030202060203" pitchFamily="34" charset="0"/>
              </a:rPr>
              <a:t>Content Analysis for </a:t>
            </a:r>
          </a:p>
          <a:p>
            <a:pPr algn="ctr">
              <a:lnSpc>
                <a:spcPts val="11059"/>
              </a:lnSpc>
            </a:pPr>
            <a:r>
              <a:rPr lang="en-US" sz="8000" spc="-105" dirty="0" smtClean="0">
                <a:solidFill>
                  <a:srgbClr val="FFFFFF"/>
                </a:solidFill>
                <a:latin typeface="Graphik Regular" panose="020B0503030202060203" pitchFamily="34" charset="0"/>
              </a:rPr>
              <a:t>Social Buzz</a:t>
            </a:r>
            <a:endParaRPr lang="en-US" sz="8000" spc="-105" dirty="0">
              <a:solidFill>
                <a:srgbClr val="FFFFFF"/>
              </a:solidFill>
              <a:latin typeface="Graphik Regular" panose="020B050303020206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1565" y="4272174"/>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1565" y="1877265"/>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20287" y="7989534"/>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246792"/>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0987587" y="1276183"/>
            <a:ext cx="6031242" cy="1775719"/>
            <a:chOff x="-1" y="199806"/>
            <a:chExt cx="7569956" cy="883590"/>
          </a:xfrm>
        </p:grpSpPr>
        <p:sp>
          <p:nvSpPr>
            <p:cNvPr id="21" name="TextBox 12">
              <a:extLst>
                <a:ext uri="{FF2B5EF4-FFF2-40B4-BE49-F238E27FC236}">
                  <a16:creationId xmlns:a16="http://schemas.microsoft.com/office/drawing/2014/main" id="{19A1BE45-8301-44C6-A0D0-F8FDA800622F}"/>
                </a:ext>
              </a:extLst>
            </p:cNvPr>
            <p:cNvSpPr txBox="1"/>
            <p:nvPr/>
          </p:nvSpPr>
          <p:spPr>
            <a:xfrm>
              <a:off x="-1" y="394229"/>
              <a:ext cx="7569956" cy="689167"/>
            </a:xfrm>
            <a:prstGeom prst="rect">
              <a:avLst/>
            </a:prstGeom>
          </p:spPr>
          <p:txBody>
            <a:bodyPr lIns="0" tIns="0" rIns="0" bIns="0" rtlCol="0" anchor="t">
              <a:spAutoFit/>
            </a:bodyPr>
            <a:lstStyle/>
            <a:p>
              <a:pPr>
                <a:lnSpc>
                  <a:spcPts val="2660"/>
                </a:lnSpc>
              </a:pPr>
              <a:r>
                <a:rPr lang="en-US" sz="2400" spc="-19" dirty="0" smtClean="0">
                  <a:solidFill>
                    <a:srgbClr val="000000"/>
                  </a:solidFill>
                  <a:latin typeface="Graphik Regular" panose="020B0503030202060203" pitchFamily="34" charset="0"/>
                </a:rPr>
                <a:t>Animals and science are the top 2 most popular content categories, showing the users’ inclination and liking towards factual knowledge.</a:t>
              </a:r>
              <a:endParaRPr lang="en-US" sz="24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1" y="199806"/>
              <a:ext cx="7569956" cy="173951"/>
            </a:xfrm>
            <a:prstGeom prst="rect">
              <a:avLst/>
            </a:prstGeom>
          </p:spPr>
          <p:txBody>
            <a:bodyPr lIns="0" tIns="0" rIns="0" bIns="0" rtlCol="0" anchor="t">
              <a:spAutoFit/>
            </a:bodyPr>
            <a:lstStyle/>
            <a:p>
              <a:pPr>
                <a:lnSpc>
                  <a:spcPts val="2940"/>
                </a:lnSpc>
              </a:pPr>
              <a:r>
                <a:rPr lang="en-US" sz="2400" b="1" spc="-21" dirty="0" smtClean="0">
                  <a:solidFill>
                    <a:srgbClr val="000000"/>
                  </a:solidFill>
                  <a:latin typeface="Graphik Regular" panose="020B0503030202060203" pitchFamily="34" charset="0"/>
                </a:rPr>
                <a:t>ANALYSIS:</a:t>
              </a:r>
              <a:endParaRPr lang="en-US" sz="2400" b="1" spc="-21" dirty="0">
                <a:solidFill>
                  <a:srgbClr val="000000"/>
                </a:solidFill>
                <a:latin typeface="Graphik Regular" panose="020B0503030202060203" pitchFamily="34" charset="0"/>
              </a:endParaRPr>
            </a:p>
          </p:txBody>
        </p:sp>
      </p:grpSp>
      <p:sp>
        <p:nvSpPr>
          <p:cNvPr id="25" name="TextBox 16">
            <a:extLst>
              <a:ext uri="{FF2B5EF4-FFF2-40B4-BE49-F238E27FC236}">
                <a16:creationId xmlns:a16="http://schemas.microsoft.com/office/drawing/2014/main" id="{E1CF9388-A25B-45EF-AAD4-73FE2BA72053}"/>
              </a:ext>
            </a:extLst>
          </p:cNvPr>
          <p:cNvSpPr txBox="1"/>
          <p:nvPr/>
        </p:nvSpPr>
        <p:spPr>
          <a:xfrm>
            <a:off x="10987587" y="7266374"/>
            <a:ext cx="6285326" cy="2231380"/>
          </a:xfrm>
          <a:prstGeom prst="rect">
            <a:avLst/>
          </a:prstGeom>
        </p:spPr>
        <p:txBody>
          <a:bodyPr wrap="square" lIns="0" tIns="0" rIns="0" bIns="0" rtlCol="0" anchor="t">
            <a:spAutoFit/>
          </a:bodyPr>
          <a:lstStyle/>
          <a:p>
            <a:pPr>
              <a:lnSpc>
                <a:spcPts val="2940"/>
              </a:lnSpc>
            </a:pPr>
            <a:r>
              <a:rPr lang="en-US" sz="2400" b="1" spc="-21" dirty="0" smtClean="0">
                <a:solidFill>
                  <a:srgbClr val="000000"/>
                </a:solidFill>
                <a:latin typeface="Graphik Regular" panose="020B0503030202060203" pitchFamily="34" charset="0"/>
              </a:rPr>
              <a:t>INSIGHTS:</a:t>
            </a:r>
          </a:p>
          <a:p>
            <a:pPr>
              <a:lnSpc>
                <a:spcPts val="2940"/>
              </a:lnSpc>
            </a:pPr>
            <a:r>
              <a:rPr lang="en-US" sz="2400" dirty="0"/>
              <a:t>Photos are the most preferred content type among users. Social Buzz can leverage this insight by enhancing its platform with a wider range of features and functionalities tailored for photo-based content.</a:t>
            </a:r>
            <a:endParaRPr lang="en-US" sz="2100" spc="-21" dirty="0" smtClean="0">
              <a:solidFill>
                <a:srgbClr val="000000"/>
              </a:solidFill>
              <a:latin typeface="Graphik Regular" panose="020B0503030202060203" pitchFamily="34" charset="0"/>
            </a:endParaRPr>
          </a:p>
        </p:txBody>
      </p:sp>
      <p:sp>
        <p:nvSpPr>
          <p:cNvPr id="18" name="TextBox 17"/>
          <p:cNvSpPr txBox="1"/>
          <p:nvPr/>
        </p:nvSpPr>
        <p:spPr>
          <a:xfrm>
            <a:off x="10987587" y="3631659"/>
            <a:ext cx="6690813" cy="3046988"/>
          </a:xfrm>
          <a:prstGeom prst="rect">
            <a:avLst/>
          </a:prstGeom>
          <a:noFill/>
        </p:spPr>
        <p:txBody>
          <a:bodyPr wrap="square" rtlCol="0">
            <a:spAutoFit/>
          </a:bodyPr>
          <a:lstStyle/>
          <a:p>
            <a:r>
              <a:rPr lang="en-US" sz="2400" b="1" dirty="0" smtClean="0"/>
              <a:t>INSIGHTS:</a:t>
            </a:r>
          </a:p>
          <a:p>
            <a:r>
              <a:rPr lang="en-US" sz="2400" dirty="0" smtClean="0"/>
              <a:t>A larger proportion of the users have reacted to and posted of healthy eating over rest of the food. This shows that a large number of Social Buzz users concerned about healthy eating. And since food was also a popular content category, Social Buzz can use this insight to connect people with the healthy brands.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74242" y="2679266"/>
            <a:ext cx="8797222" cy="3543350"/>
            <a:chOff x="0" y="0"/>
            <a:chExt cx="11729630" cy="4724466"/>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800" spc="-80" dirty="0">
                  <a:solidFill>
                    <a:srgbClr val="000000"/>
                  </a:solidFill>
                  <a:latin typeface="Graphik Regular" panose="020B0503030202060203" pitchFamily="34" charset="0"/>
                </a:rPr>
                <a:t>Today's agenda</a:t>
              </a:r>
            </a:p>
          </p:txBody>
        </p:sp>
        <p:sp>
          <p:nvSpPr>
            <p:cNvPr id="4" name="TextBox 4"/>
            <p:cNvSpPr txBox="1"/>
            <p:nvPr/>
          </p:nvSpPr>
          <p:spPr>
            <a:xfrm>
              <a:off x="435184" y="1954477"/>
              <a:ext cx="11294446" cy="2769989"/>
            </a:xfrm>
            <a:prstGeom prst="rect">
              <a:avLst/>
            </a:prstGeom>
          </p:spPr>
          <p:txBody>
            <a:bodyPr wrap="square" lIns="0" tIns="0" rIns="0" bIns="0" rtlCol="0" anchor="t">
              <a:spAutoFit/>
            </a:bodyPr>
            <a:lstStyle/>
            <a:p>
              <a:pPr>
                <a:lnSpc>
                  <a:spcPts val="2660"/>
                </a:lnSpc>
              </a:pPr>
              <a:r>
                <a:rPr lang="en-US" sz="2800" spc="-19" dirty="0">
                  <a:solidFill>
                    <a:srgbClr val="000000"/>
                  </a:solidFill>
                  <a:latin typeface="Graphik Regular" panose="020B0503030202060203" pitchFamily="34" charset="0"/>
                </a:rPr>
                <a:t>Project recap</a:t>
              </a:r>
            </a:p>
            <a:p>
              <a:pPr>
                <a:lnSpc>
                  <a:spcPts val="2660"/>
                </a:lnSpc>
              </a:pPr>
              <a:r>
                <a:rPr lang="en-US" sz="2800" spc="-19" dirty="0">
                  <a:solidFill>
                    <a:srgbClr val="000000"/>
                  </a:solidFill>
                  <a:latin typeface="Graphik Regular" panose="020B0503030202060203" pitchFamily="34" charset="0"/>
                </a:rPr>
                <a:t>Problem</a:t>
              </a:r>
            </a:p>
            <a:p>
              <a:pPr>
                <a:lnSpc>
                  <a:spcPts val="2660"/>
                </a:lnSpc>
              </a:pPr>
              <a:r>
                <a:rPr lang="en-US" sz="2800" spc="-19" dirty="0">
                  <a:solidFill>
                    <a:srgbClr val="000000"/>
                  </a:solidFill>
                  <a:latin typeface="Graphik Regular" panose="020B0503030202060203" pitchFamily="34" charset="0"/>
                </a:rPr>
                <a:t>The Analytics team</a:t>
              </a:r>
            </a:p>
            <a:p>
              <a:pPr>
                <a:lnSpc>
                  <a:spcPts val="2660"/>
                </a:lnSpc>
              </a:pPr>
              <a:r>
                <a:rPr lang="en-US" sz="2800" spc="-19" dirty="0">
                  <a:solidFill>
                    <a:srgbClr val="000000"/>
                  </a:solidFill>
                  <a:latin typeface="Graphik Regular" panose="020B0503030202060203" pitchFamily="34" charset="0"/>
                </a:rPr>
                <a:t>Process</a:t>
              </a:r>
            </a:p>
            <a:p>
              <a:pPr>
                <a:lnSpc>
                  <a:spcPts val="2660"/>
                </a:lnSpc>
              </a:pPr>
              <a:r>
                <a:rPr lang="en-US" sz="2800" spc="-19" dirty="0">
                  <a:solidFill>
                    <a:srgbClr val="000000"/>
                  </a:solidFill>
                  <a:latin typeface="Graphik Regular" panose="020B0503030202060203" pitchFamily="34" charset="0"/>
                </a:rPr>
                <a:t>Insights</a:t>
              </a:r>
            </a:p>
            <a:p>
              <a:pPr>
                <a:lnSpc>
                  <a:spcPts val="2660"/>
                </a:lnSpc>
              </a:pPr>
              <a:r>
                <a:rPr lang="en-US" sz="28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709487" y="349871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546176" y="295863"/>
            <a:ext cx="2736853" cy="9724437"/>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304800" y="247051"/>
            <a:ext cx="17554378" cy="9561875"/>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558337" y="1447800"/>
            <a:ext cx="10848778" cy="6668688"/>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680107" y="1648824"/>
            <a:ext cx="6453903" cy="6467663"/>
          </a:xfrm>
          <a:prstGeom prst="rect">
            <a:avLst/>
          </a:prstGeom>
        </p:spPr>
      </p:pic>
      <p:sp>
        <p:nvSpPr>
          <p:cNvPr id="33" name="TextBox 33"/>
          <p:cNvSpPr txBox="1"/>
          <p:nvPr/>
        </p:nvSpPr>
        <p:spPr>
          <a:xfrm>
            <a:off x="1725106" y="3318451"/>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6" name="Rectangle 3"/>
          <p:cNvSpPr>
            <a:spLocks noChangeArrowheads="1"/>
          </p:cNvSpPr>
          <p:nvPr/>
        </p:nvSpPr>
        <p:spPr bwMode="auto">
          <a:xfrm>
            <a:off x="7194322" y="2105860"/>
            <a:ext cx="999077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3200" dirty="0"/>
              <a:t>Social Buzz, a rapidly growing social media platform, </a:t>
            </a:r>
            <a:r>
              <a:rPr lang="en-US" sz="3200" dirty="0" smtClean="0"/>
              <a:t>faces </a:t>
            </a:r>
            <a:r>
              <a:rPr lang="en-US" sz="3200" dirty="0"/>
              <a:t>challenges in preparing for a smooth IPO and improving data management and scalability to match its growth</a:t>
            </a:r>
            <a:r>
              <a:rPr lang="en-US" sz="3200" dirty="0" smtClean="0"/>
              <a:t>. Accenture has begun a 3 month POC focusing on these tasks:</a:t>
            </a:r>
          </a:p>
          <a:p>
            <a:pPr lvl="0" eaLnBrk="0" fontAlgn="base" hangingPunct="0">
              <a:spcBef>
                <a:spcPct val="0"/>
              </a:spcBef>
              <a:spcAft>
                <a:spcPct val="0"/>
              </a:spcAf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dirty="0" smtClean="0">
                <a:latin typeface="Arial" panose="020B0604020202020204" pitchFamily="34" charset="0"/>
              </a:rPr>
              <a:t>An audit of Social Buzz’s big data practice</a:t>
            </a:r>
          </a:p>
          <a:p>
            <a:pPr marL="457200" lvl="0" indent="-4572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smtClean="0">
                <a:ln>
                  <a:noFill/>
                </a:ln>
                <a:solidFill>
                  <a:schemeClr val="tx1"/>
                </a:solidFill>
                <a:effectLst/>
                <a:latin typeface="Arial" panose="020B0604020202020204" pitchFamily="34" charset="0"/>
              </a:rPr>
              <a:t>Recommendations</a:t>
            </a:r>
            <a:r>
              <a:rPr kumimoji="0" lang="en-US" altLang="en-US" sz="2800" i="0" u="none" strike="noStrike" cap="none" normalizeH="0" dirty="0" smtClean="0">
                <a:ln>
                  <a:noFill/>
                </a:ln>
                <a:solidFill>
                  <a:schemeClr val="tx1"/>
                </a:solidFill>
                <a:effectLst/>
                <a:latin typeface="Arial" panose="020B0604020202020204" pitchFamily="34" charset="0"/>
              </a:rPr>
              <a:t> for a successful IPO</a:t>
            </a:r>
          </a:p>
          <a:p>
            <a:pPr marL="457200" lvl="0" indent="-457200" eaLnBrk="0" fontAlgn="base" hangingPunct="0">
              <a:spcBef>
                <a:spcPct val="0"/>
              </a:spcBef>
              <a:spcAft>
                <a:spcPct val="0"/>
              </a:spcAft>
              <a:buFont typeface="Arial" panose="020B0604020202020204" pitchFamily="34" charset="0"/>
              <a:buChar char="•"/>
            </a:pPr>
            <a:r>
              <a:rPr lang="en-US" altLang="en-US" sz="2800" baseline="0" dirty="0" smtClean="0">
                <a:latin typeface="Arial" panose="020B0604020202020204" pitchFamily="34" charset="0"/>
              </a:rPr>
              <a:t>Analysis</a:t>
            </a:r>
            <a:r>
              <a:rPr lang="en-US" altLang="en-US" sz="2800" dirty="0" smtClean="0">
                <a:latin typeface="Arial" panose="020B0604020202020204" pitchFamily="34" charset="0"/>
              </a:rPr>
              <a:t> to find Social Buzz’s top 5 most popular content categories</a:t>
            </a:r>
            <a:endParaRPr kumimoji="0" lang="en-US" altLang="en-US" sz="280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96708" y="0"/>
            <a:ext cx="9936656" cy="10287000"/>
          </a:xfrm>
          <a:prstGeom prst="rect">
            <a:avLst/>
          </a:prstGeom>
          <a:solidFill>
            <a:srgbClr val="A100FF"/>
          </a:solidFill>
          <a:ln>
            <a:solidFill>
              <a:srgbClr val="A100FF"/>
            </a:solidFill>
          </a:ln>
        </p:spPr>
        <p:txBody>
          <a:bodyPr/>
          <a:lstStyle/>
          <a:p>
            <a:r>
              <a:rPr lang="en-AU" dirty="0" smtClean="0"/>
              <a:t>j</a:t>
            </a:r>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0" y="1035396"/>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158281" y="846940"/>
            <a:ext cx="6251816" cy="8229600"/>
          </a:xfrm>
          <a:prstGeom prst="rect">
            <a:avLst/>
          </a:prstGeom>
        </p:spPr>
      </p:pic>
      <p:sp>
        <p:nvSpPr>
          <p:cNvPr id="21" name="TextBox 21"/>
          <p:cNvSpPr txBox="1"/>
          <p:nvPr/>
        </p:nvSpPr>
        <p:spPr>
          <a:xfrm>
            <a:off x="2535813" y="1805867"/>
            <a:ext cx="5786869" cy="1231106"/>
          </a:xfrm>
          <a:prstGeom prst="rect">
            <a:avLst/>
          </a:prstGeom>
        </p:spPr>
        <p:txBody>
          <a:bodyPr lIns="0" tIns="0" rIns="0" bIns="0" rtlCol="0" anchor="t">
            <a:spAutoFit/>
          </a:bodyPr>
          <a:lstStyle/>
          <a:p>
            <a:pPr>
              <a:lnSpc>
                <a:spcPts val="9600"/>
              </a:lnSpc>
            </a:pPr>
            <a:r>
              <a:rPr lang="en-US" sz="9600" spc="-80" dirty="0">
                <a:solidFill>
                  <a:srgbClr val="FFFFFF"/>
                </a:solidFill>
                <a:latin typeface="Graphik Regular" panose="020B0503030202060203" pitchFamily="34" charset="0"/>
              </a:rPr>
              <a:t>Problem</a:t>
            </a:r>
          </a:p>
        </p:txBody>
      </p:sp>
      <p:sp>
        <p:nvSpPr>
          <p:cNvPr id="22" name="TextBox 21"/>
          <p:cNvSpPr txBox="1"/>
          <p:nvPr/>
        </p:nvSpPr>
        <p:spPr>
          <a:xfrm>
            <a:off x="2454065" y="7421293"/>
            <a:ext cx="7112454" cy="1569660"/>
          </a:xfrm>
          <a:prstGeom prst="rect">
            <a:avLst/>
          </a:prstGeom>
          <a:noFill/>
        </p:spPr>
        <p:txBody>
          <a:bodyPr wrap="square" rtlCol="0">
            <a:spAutoFit/>
          </a:bodyPr>
          <a:lstStyle/>
          <a:p>
            <a:r>
              <a:rPr lang="en-US" sz="3200" u="sng" dirty="0" smtClean="0">
                <a:solidFill>
                  <a:schemeClr val="bg1"/>
                </a:solidFill>
              </a:rPr>
              <a:t>The objective is to analyze Social Buzz’s  content to identify and highlight the top 5 most popular content categories</a:t>
            </a:r>
            <a:r>
              <a:rPr lang="en-US" sz="3200" u="sng" dirty="0">
                <a:solidFill>
                  <a:schemeClr val="bg1"/>
                </a:solidFill>
              </a:rPr>
              <a:t>.</a:t>
            </a:r>
          </a:p>
        </p:txBody>
      </p:sp>
      <p:sp>
        <p:nvSpPr>
          <p:cNvPr id="23" name="TextBox 22"/>
          <p:cNvSpPr txBox="1"/>
          <p:nvPr/>
        </p:nvSpPr>
        <p:spPr>
          <a:xfrm>
            <a:off x="3316657" y="3546728"/>
            <a:ext cx="5493231" cy="584775"/>
          </a:xfrm>
          <a:prstGeom prst="rect">
            <a:avLst/>
          </a:prstGeom>
          <a:noFill/>
        </p:spPr>
        <p:txBody>
          <a:bodyPr wrap="square" rtlCol="0">
            <a:spAutoFit/>
          </a:bodyPr>
          <a:lstStyle/>
          <a:p>
            <a:r>
              <a:rPr lang="en-US" sz="3200" dirty="0" smtClean="0">
                <a:solidFill>
                  <a:schemeClr val="bg1"/>
                </a:solidFill>
              </a:rPr>
              <a:t>Over 100,000 posts per day</a:t>
            </a:r>
            <a:endParaRPr lang="en-US" sz="3200" dirty="0">
              <a:solidFill>
                <a:schemeClr val="bg1"/>
              </a:solidFill>
            </a:endParaRPr>
          </a:p>
        </p:txBody>
      </p:sp>
      <p:sp>
        <p:nvSpPr>
          <p:cNvPr id="24" name="TextBox 23"/>
          <p:cNvSpPr txBox="1"/>
          <p:nvPr/>
        </p:nvSpPr>
        <p:spPr>
          <a:xfrm>
            <a:off x="3374704" y="4304231"/>
            <a:ext cx="5786869" cy="1077218"/>
          </a:xfrm>
          <a:prstGeom prst="rect">
            <a:avLst/>
          </a:prstGeom>
          <a:noFill/>
        </p:spPr>
        <p:txBody>
          <a:bodyPr wrap="square" rtlCol="0">
            <a:spAutoFit/>
          </a:bodyPr>
          <a:lstStyle/>
          <a:p>
            <a:r>
              <a:rPr lang="en-US" sz="3200" dirty="0" smtClean="0">
                <a:solidFill>
                  <a:schemeClr val="bg1"/>
                </a:solidFill>
              </a:rPr>
              <a:t>36500000 pieces of content per year!</a:t>
            </a:r>
            <a:endParaRPr lang="en-US" sz="3200" dirty="0">
              <a:solidFill>
                <a:schemeClr val="bg1"/>
              </a:solidFill>
            </a:endParaRPr>
          </a:p>
        </p:txBody>
      </p:sp>
      <p:sp>
        <p:nvSpPr>
          <p:cNvPr id="25" name="TextBox 24"/>
          <p:cNvSpPr txBox="1"/>
          <p:nvPr/>
        </p:nvSpPr>
        <p:spPr>
          <a:xfrm>
            <a:off x="2396794" y="5878060"/>
            <a:ext cx="5925888" cy="1077218"/>
          </a:xfrm>
          <a:prstGeom prst="rect">
            <a:avLst/>
          </a:prstGeom>
          <a:noFill/>
        </p:spPr>
        <p:txBody>
          <a:bodyPr wrap="square" rtlCol="0">
            <a:spAutoFit/>
          </a:bodyPr>
          <a:lstStyle/>
          <a:p>
            <a:r>
              <a:rPr lang="en-US" sz="3200" dirty="0" smtClean="0">
                <a:solidFill>
                  <a:schemeClr val="bg1"/>
                </a:solidFill>
              </a:rPr>
              <a:t>But how to manage all this pretty well?</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360036" y="3973106"/>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275495" y="961788"/>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4198191" y="1665755"/>
            <a:ext cx="4089809" cy="1015663"/>
          </a:xfrm>
          <a:prstGeom prst="rect">
            <a:avLst/>
          </a:prstGeom>
          <a:noFill/>
        </p:spPr>
        <p:txBody>
          <a:bodyPr wrap="square" rtlCol="0">
            <a:spAutoFit/>
          </a:bodyPr>
          <a:lstStyle/>
          <a:p>
            <a:r>
              <a:rPr lang="en-US" sz="3600" b="1" dirty="0" smtClean="0"/>
              <a:t>Andrew Fleming</a:t>
            </a:r>
          </a:p>
          <a:p>
            <a:r>
              <a:rPr lang="en-US" sz="2400" dirty="0" smtClean="0"/>
              <a:t> </a:t>
            </a:r>
            <a:r>
              <a:rPr lang="en-US" sz="2400" i="1" dirty="0" smtClean="0"/>
              <a:t>Chief Technical Architect</a:t>
            </a:r>
            <a:endParaRPr lang="en-US" sz="2400" i="1" dirty="0"/>
          </a:p>
        </p:txBody>
      </p:sp>
      <p:sp>
        <p:nvSpPr>
          <p:cNvPr id="33" name="TextBox 32"/>
          <p:cNvSpPr txBox="1"/>
          <p:nvPr/>
        </p:nvSpPr>
        <p:spPr>
          <a:xfrm>
            <a:off x="14103899" y="4555782"/>
            <a:ext cx="4089809" cy="1015663"/>
          </a:xfrm>
          <a:prstGeom prst="rect">
            <a:avLst/>
          </a:prstGeom>
          <a:noFill/>
        </p:spPr>
        <p:txBody>
          <a:bodyPr wrap="square" rtlCol="0">
            <a:spAutoFit/>
          </a:bodyPr>
          <a:lstStyle/>
          <a:p>
            <a:r>
              <a:rPr lang="en-US" sz="3600" b="1" dirty="0" smtClean="0"/>
              <a:t>Marcus Rompton</a:t>
            </a:r>
          </a:p>
          <a:p>
            <a:r>
              <a:rPr lang="en-US" sz="2400" i="1" dirty="0" smtClean="0"/>
              <a:t>Senior Principal</a:t>
            </a:r>
            <a:endParaRPr lang="en-US" sz="2400" i="1" dirty="0"/>
          </a:p>
        </p:txBody>
      </p:sp>
      <p:sp>
        <p:nvSpPr>
          <p:cNvPr id="34" name="TextBox 33"/>
          <p:cNvSpPr txBox="1"/>
          <p:nvPr/>
        </p:nvSpPr>
        <p:spPr>
          <a:xfrm>
            <a:off x="14198191" y="7445809"/>
            <a:ext cx="3726901" cy="1015663"/>
          </a:xfrm>
          <a:prstGeom prst="rect">
            <a:avLst/>
          </a:prstGeom>
          <a:noFill/>
        </p:spPr>
        <p:txBody>
          <a:bodyPr wrap="square" rtlCol="0">
            <a:spAutoFit/>
          </a:bodyPr>
          <a:lstStyle/>
          <a:p>
            <a:r>
              <a:rPr lang="en-US" sz="3600" b="1" dirty="0" smtClean="0"/>
              <a:t>Soham Parmar</a:t>
            </a:r>
          </a:p>
          <a:p>
            <a:r>
              <a:rPr lang="en-US" sz="2400" i="1" dirty="0" smtClean="0"/>
              <a:t>Data Analyst</a:t>
            </a:r>
            <a:endParaRPr lang="en-US" sz="2400" i="1" dirty="0"/>
          </a:p>
        </p:txBody>
      </p:sp>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99780" y="6979959"/>
            <a:ext cx="2187334" cy="2065433"/>
          </a:xfrm>
          <a:prstGeom prst="ellipse">
            <a:avLst/>
          </a:prstGeom>
          <a:ln w="38100">
            <a:solidFill>
              <a:srgbClr val="0070C0"/>
            </a:solidFill>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8452" y="625025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3940806" y="1426524"/>
            <a:ext cx="7239000" cy="707886"/>
          </a:xfrm>
          <a:prstGeom prst="rect">
            <a:avLst/>
          </a:prstGeom>
          <a:noFill/>
        </p:spPr>
        <p:txBody>
          <a:bodyPr wrap="square" rtlCol="0">
            <a:spAutoFit/>
          </a:bodyPr>
          <a:lstStyle/>
          <a:p>
            <a:r>
              <a:rPr lang="en-US" sz="4000" dirty="0" smtClean="0">
                <a:solidFill>
                  <a:schemeClr val="bg1"/>
                </a:solidFill>
              </a:rPr>
              <a:t>Data Understanding</a:t>
            </a:r>
            <a:endParaRPr lang="en-US" sz="4000" dirty="0">
              <a:solidFill>
                <a:schemeClr val="bg1"/>
              </a:solidFill>
            </a:endParaRPr>
          </a:p>
        </p:txBody>
      </p:sp>
      <p:sp>
        <p:nvSpPr>
          <p:cNvPr id="40" name="TextBox 39"/>
          <p:cNvSpPr txBox="1"/>
          <p:nvPr/>
        </p:nvSpPr>
        <p:spPr>
          <a:xfrm>
            <a:off x="5764133" y="3027316"/>
            <a:ext cx="4085290" cy="707886"/>
          </a:xfrm>
          <a:prstGeom prst="rect">
            <a:avLst/>
          </a:prstGeom>
          <a:noFill/>
        </p:spPr>
        <p:txBody>
          <a:bodyPr wrap="square" rtlCol="0">
            <a:spAutoFit/>
          </a:bodyPr>
          <a:lstStyle/>
          <a:p>
            <a:r>
              <a:rPr lang="en-US" sz="4000" dirty="0" smtClean="0">
                <a:solidFill>
                  <a:schemeClr val="bg1"/>
                </a:solidFill>
              </a:rPr>
              <a:t>Data </a:t>
            </a:r>
            <a:r>
              <a:rPr lang="en-US" sz="4000" dirty="0">
                <a:solidFill>
                  <a:schemeClr val="bg1"/>
                </a:solidFill>
              </a:rPr>
              <a:t>Cleansing</a:t>
            </a:r>
          </a:p>
        </p:txBody>
      </p:sp>
      <p:sp>
        <p:nvSpPr>
          <p:cNvPr id="41" name="TextBox 40"/>
          <p:cNvSpPr txBox="1"/>
          <p:nvPr/>
        </p:nvSpPr>
        <p:spPr>
          <a:xfrm>
            <a:off x="7690731" y="4578347"/>
            <a:ext cx="4514711" cy="707886"/>
          </a:xfrm>
          <a:prstGeom prst="rect">
            <a:avLst/>
          </a:prstGeom>
          <a:noFill/>
        </p:spPr>
        <p:txBody>
          <a:bodyPr wrap="square" rtlCol="0">
            <a:spAutoFit/>
          </a:bodyPr>
          <a:lstStyle/>
          <a:p>
            <a:r>
              <a:rPr lang="en-US" sz="4000" dirty="0" smtClean="0">
                <a:solidFill>
                  <a:schemeClr val="bg1"/>
                </a:solidFill>
              </a:rPr>
              <a:t>Data Modelling</a:t>
            </a:r>
            <a:endParaRPr lang="en-US" sz="4000" dirty="0">
              <a:solidFill>
                <a:schemeClr val="bg1"/>
              </a:solidFill>
            </a:endParaRPr>
          </a:p>
        </p:txBody>
      </p:sp>
      <p:sp>
        <p:nvSpPr>
          <p:cNvPr id="42" name="TextBox 41"/>
          <p:cNvSpPr txBox="1"/>
          <p:nvPr/>
        </p:nvSpPr>
        <p:spPr>
          <a:xfrm>
            <a:off x="9561516" y="6276785"/>
            <a:ext cx="4154191" cy="707886"/>
          </a:xfrm>
          <a:prstGeom prst="rect">
            <a:avLst/>
          </a:prstGeom>
          <a:noFill/>
        </p:spPr>
        <p:txBody>
          <a:bodyPr wrap="square" rtlCol="0">
            <a:spAutoFit/>
          </a:bodyPr>
          <a:lstStyle/>
          <a:p>
            <a:r>
              <a:rPr lang="en-US" sz="4000" dirty="0" smtClean="0">
                <a:solidFill>
                  <a:schemeClr val="bg1"/>
                </a:solidFill>
              </a:rPr>
              <a:t>Data Analysis</a:t>
            </a:r>
            <a:endParaRPr lang="en-US" sz="4000" dirty="0">
              <a:solidFill>
                <a:schemeClr val="bg1"/>
              </a:solidFill>
            </a:endParaRPr>
          </a:p>
        </p:txBody>
      </p:sp>
      <p:sp>
        <p:nvSpPr>
          <p:cNvPr id="43" name="TextBox 42"/>
          <p:cNvSpPr txBox="1"/>
          <p:nvPr/>
        </p:nvSpPr>
        <p:spPr>
          <a:xfrm>
            <a:off x="11179806" y="7828620"/>
            <a:ext cx="6877286" cy="707886"/>
          </a:xfrm>
          <a:prstGeom prst="rect">
            <a:avLst/>
          </a:prstGeom>
          <a:noFill/>
        </p:spPr>
        <p:txBody>
          <a:bodyPr wrap="square" rtlCol="0">
            <a:spAutoFit/>
          </a:bodyPr>
          <a:lstStyle/>
          <a:p>
            <a:r>
              <a:rPr lang="en-US" sz="4000" dirty="0" smtClean="0">
                <a:solidFill>
                  <a:schemeClr val="bg1"/>
                </a:solidFill>
              </a:rPr>
              <a:t>Providing Insights and Summary</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456615" y="7638807"/>
            <a:ext cx="2972219" cy="881758"/>
          </a:xfrm>
          <a:prstGeom prst="rect">
            <a:avLst/>
          </a:prstGeom>
        </p:spPr>
      </p:pic>
      <p:sp>
        <p:nvSpPr>
          <p:cNvPr id="3" name="TextBox 3"/>
          <p:cNvSpPr txBox="1"/>
          <p:nvPr/>
        </p:nvSpPr>
        <p:spPr>
          <a:xfrm>
            <a:off x="878794" y="379990"/>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143872" y="7577847"/>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119821" y="7369621"/>
            <a:ext cx="2972219" cy="881758"/>
          </a:xfrm>
          <a:prstGeom prst="rect">
            <a:avLst/>
          </a:prstGeom>
        </p:spPr>
      </p:pic>
      <p:sp>
        <p:nvSpPr>
          <p:cNvPr id="14" name="TextBox 13"/>
          <p:cNvSpPr txBox="1"/>
          <p:nvPr/>
        </p:nvSpPr>
        <p:spPr>
          <a:xfrm>
            <a:off x="713194" y="1739732"/>
            <a:ext cx="16861612" cy="1569660"/>
          </a:xfrm>
          <a:prstGeom prst="rect">
            <a:avLst/>
          </a:prstGeom>
          <a:noFill/>
        </p:spPr>
        <p:txBody>
          <a:bodyPr wrap="square" rtlCol="0">
            <a:spAutoFit/>
          </a:bodyPr>
          <a:lstStyle/>
          <a:p>
            <a:pPr marL="342900" indent="-342900">
              <a:buFont typeface="+mj-lt"/>
              <a:buAutoNum type="arabicPeriod"/>
            </a:pPr>
            <a:r>
              <a:rPr lang="en-US" sz="3200" dirty="0" smtClean="0"/>
              <a:t>There are total 16 distinct content categories listed in the dataset. Out of which, the top 5 most popular content categories in the order of their aggregate popularity are animals, science, </a:t>
            </a:r>
          </a:p>
          <a:p>
            <a:r>
              <a:rPr lang="en-US" sz="3200" dirty="0"/>
              <a:t> </a:t>
            </a:r>
            <a:r>
              <a:rPr lang="en-US" sz="3200" dirty="0" smtClean="0"/>
              <a:t>   healthy eating, technology and food.</a:t>
            </a:r>
            <a:endParaRPr lang="en-US" sz="3200" dirty="0"/>
          </a:p>
        </p:txBody>
      </p:sp>
      <p:graphicFrame>
        <p:nvGraphicFramePr>
          <p:cNvPr id="16" name="Chart 15"/>
          <p:cNvGraphicFramePr>
            <a:graphicFrameLocks/>
          </p:cNvGraphicFramePr>
          <p:nvPr>
            <p:extLst>
              <p:ext uri="{D42A27DB-BD31-4B8C-83A1-F6EECF244321}">
                <p14:modId xmlns:p14="http://schemas.microsoft.com/office/powerpoint/2010/main" val="3874509130"/>
              </p:ext>
            </p:extLst>
          </p:nvPr>
        </p:nvGraphicFramePr>
        <p:xfrm>
          <a:off x="1444219" y="3584686"/>
          <a:ext cx="7093543" cy="403061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7" name="Chart 16"/>
          <p:cNvGraphicFramePr>
            <a:graphicFrameLocks/>
          </p:cNvGraphicFramePr>
          <p:nvPr>
            <p:extLst>
              <p:ext uri="{D42A27DB-BD31-4B8C-83A1-F6EECF244321}">
                <p14:modId xmlns:p14="http://schemas.microsoft.com/office/powerpoint/2010/main" val="2590976101"/>
              </p:ext>
            </p:extLst>
          </p:nvPr>
        </p:nvGraphicFramePr>
        <p:xfrm>
          <a:off x="9161416" y="3452373"/>
          <a:ext cx="8413389" cy="3819647"/>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p:cNvGraphicFramePr>
            <a:graphicFrameLocks/>
          </p:cNvGraphicFramePr>
          <p:nvPr>
            <p:extLst>
              <p:ext uri="{D42A27DB-BD31-4B8C-83A1-F6EECF244321}">
                <p14:modId xmlns:p14="http://schemas.microsoft.com/office/powerpoint/2010/main" val="2087357113"/>
              </p:ext>
            </p:extLst>
          </p:nvPr>
        </p:nvGraphicFramePr>
        <p:xfrm>
          <a:off x="5506386" y="4150596"/>
          <a:ext cx="9504096" cy="4392826"/>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p:cNvSpPr txBox="1"/>
          <p:nvPr/>
        </p:nvSpPr>
        <p:spPr>
          <a:xfrm>
            <a:off x="3084599" y="1691680"/>
            <a:ext cx="14639091" cy="2062103"/>
          </a:xfrm>
          <a:prstGeom prst="rect">
            <a:avLst/>
          </a:prstGeom>
          <a:noFill/>
        </p:spPr>
        <p:txBody>
          <a:bodyPr wrap="square" rtlCol="0">
            <a:spAutoFit/>
          </a:bodyPr>
          <a:lstStyle/>
          <a:p>
            <a:r>
              <a:rPr lang="en-US" sz="3200" dirty="0" smtClean="0"/>
              <a:t>2. Here, it can be observed that January 2021 is the month with the most number of posts probably due to New Year’s time. Whereas the June month of both the years 2020 and 2021 have significantly less number of posts then other months, may be due to lack of data.</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p:cNvSpPr txBox="1"/>
          <p:nvPr/>
        </p:nvSpPr>
        <p:spPr>
          <a:xfrm>
            <a:off x="3415106" y="1685151"/>
            <a:ext cx="13958494" cy="2554545"/>
          </a:xfrm>
          <a:prstGeom prst="rect">
            <a:avLst/>
          </a:prstGeom>
          <a:noFill/>
        </p:spPr>
        <p:txBody>
          <a:bodyPr wrap="square" rtlCol="0">
            <a:spAutoFit/>
          </a:bodyPr>
          <a:lstStyle/>
          <a:p>
            <a:r>
              <a:rPr lang="en-US" sz="3200" dirty="0" smtClean="0"/>
              <a:t>3. The most popular content type posted by people is photos and it also has the highest aggregate reaction scores across all content types. Whereas the least preferred content type is audio both in the terms of count of posts and the aggregate reaction scores.</a:t>
            </a:r>
          </a:p>
          <a:p>
            <a:r>
              <a:rPr lang="en-US" sz="3200" dirty="0" smtClean="0"/>
              <a:t>Actions  speak louder than words!</a:t>
            </a:r>
            <a:endParaRPr lang="en-US" sz="3200" dirty="0"/>
          </a:p>
        </p:txBody>
      </p:sp>
      <p:graphicFrame>
        <p:nvGraphicFramePr>
          <p:cNvPr id="30" name="Chart 29"/>
          <p:cNvGraphicFramePr>
            <a:graphicFrameLocks/>
          </p:cNvGraphicFramePr>
          <p:nvPr>
            <p:extLst>
              <p:ext uri="{D42A27DB-BD31-4B8C-83A1-F6EECF244321}">
                <p14:modId xmlns:p14="http://schemas.microsoft.com/office/powerpoint/2010/main" val="1310249134"/>
              </p:ext>
            </p:extLst>
          </p:nvPr>
        </p:nvGraphicFramePr>
        <p:xfrm>
          <a:off x="3486298" y="4776110"/>
          <a:ext cx="5810102" cy="354846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1" name="Chart 30"/>
          <p:cNvGraphicFramePr>
            <a:graphicFrameLocks/>
          </p:cNvGraphicFramePr>
          <p:nvPr>
            <p:extLst>
              <p:ext uri="{D42A27DB-BD31-4B8C-83A1-F6EECF244321}">
                <p14:modId xmlns:p14="http://schemas.microsoft.com/office/powerpoint/2010/main" val="3078105567"/>
              </p:ext>
            </p:extLst>
          </p:nvPr>
        </p:nvGraphicFramePr>
        <p:xfrm>
          <a:off x="10266553" y="4579115"/>
          <a:ext cx="6864994" cy="3867288"/>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4732</TotalTime>
  <Words>497</Words>
  <Application>Microsoft Office PowerPoint</Application>
  <PresentationFormat>Custom</PresentationFormat>
  <Paragraphs>83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Arial</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Nirav</cp:lastModifiedBy>
  <cp:revision>35</cp:revision>
  <dcterms:created xsi:type="dcterms:W3CDTF">2006-08-16T00:00:00Z</dcterms:created>
  <dcterms:modified xsi:type="dcterms:W3CDTF">2025-02-19T20:13:34Z</dcterms:modified>
  <dc:identifier>DAEhDyfaYKE</dc:identifier>
</cp:coreProperties>
</file>