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0" r:id="rId4"/>
    <p:sldId id="258" r:id="rId5"/>
    <p:sldId id="259" r:id="rId6"/>
    <p:sldId id="260" r:id="rId7"/>
    <p:sldId id="261"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62" r:id="rId21"/>
    <p:sldId id="263" r:id="rId22"/>
    <p:sldId id="264" r:id="rId23"/>
    <p:sldId id="265" r:id="rId24"/>
    <p:sldId id="266" r:id="rId25"/>
    <p:sldId id="267" r:id="rId26"/>
    <p:sldId id="268" r:id="rId27"/>
    <p:sldId id="2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373E914-8DB2-4DD9-9A44-6BF1492FB614}">
          <p14:sldIdLst>
            <p14:sldId id="256"/>
            <p14:sldId id="257"/>
            <p14:sldId id="270"/>
            <p14:sldId id="258"/>
            <p14:sldId id="259"/>
            <p14:sldId id="260"/>
            <p14:sldId id="261"/>
            <p14:sldId id="271"/>
            <p14:sldId id="272"/>
            <p14:sldId id="273"/>
            <p14:sldId id="274"/>
            <p14:sldId id="275"/>
            <p14:sldId id="276"/>
            <p14:sldId id="277"/>
            <p14:sldId id="278"/>
            <p14:sldId id="279"/>
            <p14:sldId id="280"/>
            <p14:sldId id="281"/>
            <p14:sldId id="282"/>
            <p14:sldId id="262"/>
            <p14:sldId id="263"/>
            <p14:sldId id="264"/>
            <p14:sldId id="265"/>
            <p14:sldId id="266"/>
            <p14:sldId id="267"/>
            <p14:sldId id="268"/>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09442" y="3307355"/>
            <a:ext cx="7117180" cy="1470025"/>
          </a:xfrm>
        </p:spPr>
        <p:txBody>
          <a:bodyPr anchor="b"/>
          <a:lstStyle>
            <a:lvl1pPr>
              <a:defRPr sz="4000"/>
            </a:lvl1pPr>
          </a:lstStyle>
          <a:p>
            <a:r>
              <a:rPr lang="en-US"/>
              <a:t>Click to edit Master title style</a:t>
            </a:r>
          </a:p>
        </p:txBody>
      </p:sp>
      <p:sp>
        <p:nvSpPr>
          <p:cNvPr id="3" name="Subtitle 2"/>
          <p:cNvSpPr>
            <a:spLocks noGrp="1"/>
          </p:cNvSpPr>
          <p:nvPr>
            <p:ph type="subTitle" idx="1"/>
          </p:nvPr>
        </p:nvSpPr>
        <p:spPr>
          <a:xfrm>
            <a:off x="1009442" y="4777380"/>
            <a:ext cx="7117180" cy="861420"/>
          </a:xfrm>
        </p:spPr>
        <p:txBody>
          <a:bodyPr anchor="t">
            <a:normAutofit/>
          </a:bodyPr>
          <a:lstStyle>
            <a:lvl1pPr marL="0" indent="0" algn="l">
              <a:buNone/>
              <a:defRPr sz="20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57982F8-12BB-469B-AEDC-01A83CB85CD6}"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009443" y="1807361"/>
            <a:ext cx="7123080" cy="4051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982F8-12BB-469B-AEDC-01A83CB85CD6}"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1" y="675723"/>
            <a:ext cx="1472962" cy="51853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09442" y="675723"/>
            <a:ext cx="5467557" cy="51853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982F8-12BB-469B-AEDC-01A83CB85CD6}"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7982F8-12BB-469B-AEDC-01A83CB85CD6}"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09443" y="3308581"/>
            <a:ext cx="7117178" cy="1468800"/>
          </a:xfrm>
        </p:spPr>
        <p:txBody>
          <a:bodyPr anchor="b"/>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009443" y="4777381"/>
            <a:ext cx="7117178" cy="860400"/>
          </a:xfrm>
        </p:spPr>
        <p:txBody>
          <a:bodyPr anchor="t">
            <a:normAutofit/>
          </a:bodyPr>
          <a:lstStyle>
            <a:lvl1pPr marL="0" indent="0" algn="r">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7982F8-12BB-469B-AEDC-01A83CB85CD6}" type="datetimeFigureOut">
              <a:rPr lang="en-IN" smtClean="0"/>
              <a:t>20-10-2019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9443" y="675724"/>
            <a:ext cx="7123080" cy="924475"/>
          </a:xfrm>
        </p:spPr>
        <p:txBody>
          <a:bodyPr/>
          <a:lstStyle/>
          <a:p>
            <a:r>
              <a:rPr lang="en-US"/>
              <a:t>Click to edit Master title style</a:t>
            </a:r>
          </a:p>
        </p:txBody>
      </p:sp>
      <p:sp>
        <p:nvSpPr>
          <p:cNvPr id="3" name="Content Placeholder 2"/>
          <p:cNvSpPr>
            <a:spLocks noGrp="1"/>
          </p:cNvSpPr>
          <p:nvPr>
            <p:ph sz="half" idx="1"/>
          </p:nvPr>
        </p:nvSpPr>
        <p:spPr>
          <a:xfrm>
            <a:off x="1009442" y="1809749"/>
            <a:ext cx="3471277" cy="405130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281" y="1809749"/>
            <a:ext cx="3469242" cy="4051302"/>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7982F8-12BB-469B-AEDC-01A83CB85CD6}"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48224" y="1812927"/>
            <a:ext cx="31324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9442" y="2389189"/>
            <a:ext cx="3471277"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984078" y="1812927"/>
            <a:ext cx="315047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389189"/>
            <a:ext cx="3471275" cy="3471861"/>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7982F8-12BB-469B-AEDC-01A83CB85CD6}" type="datetimeFigureOut">
              <a:rPr lang="en-IN" smtClean="0"/>
              <a:t>20-10-2019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7982F8-12BB-469B-AEDC-01A83CB85CD6}" type="datetimeFigureOut">
              <a:rPr lang="en-IN" smtClean="0"/>
              <a:t>20-10-2019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982F8-12BB-469B-AEDC-01A83CB85CD6}" type="datetimeFigureOut">
              <a:rPr lang="en-IN" smtClean="0"/>
              <a:t>20-10-2019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446087"/>
            <a:ext cx="2660650" cy="1185861"/>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852654" y="446087"/>
            <a:ext cx="4279869" cy="5414963"/>
          </a:xfrm>
        </p:spPr>
        <p:txBody>
          <a:bodyPr>
            <a:normAutofit/>
          </a:bodyPr>
          <a:lstStyle>
            <a:lvl5pPr>
              <a:defRPr/>
            </a:lvl5pPr>
            <a:lvl6pPr marL="2514600" indent="-228600">
              <a:buClr>
                <a:schemeClr val="tx2"/>
              </a:buClr>
              <a:buSzPct val="101000"/>
              <a:buFont typeface="Courier New" pitchFamily="49" charset="0"/>
              <a:buChar char="o"/>
              <a:defRPr sz="1200"/>
            </a:lvl6pPr>
            <a:lvl7pPr marL="2971800" indent="-228600">
              <a:buClr>
                <a:schemeClr val="tx2"/>
              </a:buClr>
              <a:buFont typeface="Courier New" pitchFamily="49" charset="0"/>
              <a:buChar char="o"/>
              <a:defRPr sz="1200" baseline="0"/>
            </a:lvl7pPr>
            <a:lvl8pPr marL="3429000" indent="-228600">
              <a:buClr>
                <a:schemeClr val="tx2"/>
              </a:buClr>
              <a:buFont typeface="Courier New" pitchFamily="49" charset="0"/>
              <a:buChar char="o"/>
              <a:defRPr sz="1200" baseline="0"/>
            </a:lvl8pPr>
            <a:lvl9pPr marL="3886200" indent="-228600">
              <a:buClr>
                <a:schemeClr val="tx2"/>
              </a:buClr>
              <a:buFont typeface="Courier New" pitchFamily="49" charset="0"/>
              <a:buChar char="o"/>
              <a:defRPr sz="12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9442" y="1631949"/>
            <a:ext cx="2660650" cy="4229099"/>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982F8-12BB-469B-AEDC-01A83CB85CD6}"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F688E-5DB2-4B43-B822-232E8F63414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9442" y="1387058"/>
            <a:ext cx="3481387" cy="1113254"/>
          </a:xfrm>
        </p:spPr>
        <p:txBody>
          <a:bodyPr anchor="b">
            <a:normAutofit/>
          </a:bodyPr>
          <a:lstStyle>
            <a:lvl1pPr algn="l">
              <a:defRPr sz="2400" b="0"/>
            </a:lvl1pPr>
          </a:lstStyle>
          <a:p>
            <a:r>
              <a:rPr lang="en-US"/>
              <a:t>Click to edit Master title style</a:t>
            </a:r>
          </a:p>
        </p:txBody>
      </p:sp>
      <p:sp>
        <p:nvSpPr>
          <p:cNvPr id="4" name="Text Placeholder 3"/>
          <p:cNvSpPr>
            <a:spLocks noGrp="1"/>
          </p:cNvSpPr>
          <p:nvPr>
            <p:ph type="body" sz="half" idx="2"/>
          </p:nvPr>
        </p:nvSpPr>
        <p:spPr>
          <a:xfrm>
            <a:off x="1009442" y="2500312"/>
            <a:ext cx="3481387" cy="2530200"/>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7982F8-12BB-469B-AEDC-01A83CB85CD6}" type="datetimeFigureOut">
              <a:rPr lang="en-IN" smtClean="0"/>
              <a:t>20-10-2019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FF688E-5DB2-4B43-B822-232E8F63414E}" type="slidenum">
              <a:rPr lang="en-IN" smtClean="0"/>
              <a:t>‹#›</a:t>
            </a:fld>
            <a:endParaRPr lang="en-IN"/>
          </a:p>
        </p:txBody>
      </p:sp>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Picture Placeholder 17"/>
          <p:cNvSpPr>
            <a:spLocks noGrp="1"/>
          </p:cNvSpPr>
          <p:nvPr>
            <p:ph type="pic" sz="quarter" idx="14"/>
          </p:nvPr>
        </p:nvSpPr>
        <p:spPr>
          <a:xfrm>
            <a:off x="4876800" y="1600200"/>
            <a:ext cx="3429000" cy="3429000"/>
          </a:xfrm>
          <a:prstGeom prst="ellipse">
            <a:avLst/>
          </a:prstGeom>
          <a:ln w="76200">
            <a:solidFill>
              <a:schemeClr val="tx2">
                <a:lumMod val="75000"/>
              </a:schemeClr>
            </a:solidFill>
          </a:ln>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9442" y="675724"/>
            <a:ext cx="7125113" cy="92447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009443" y="1807361"/>
            <a:ext cx="7125112" cy="405143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437344" y="5951810"/>
            <a:ext cx="2133600" cy="365125"/>
          </a:xfrm>
          <a:prstGeom prst="rect">
            <a:avLst/>
          </a:prstGeom>
        </p:spPr>
        <p:txBody>
          <a:bodyPr vert="horz" lIns="91440" tIns="45720" rIns="91440" bIns="45720" rtlCol="0" anchor="b"/>
          <a:lstStyle>
            <a:lvl1pPr algn="r">
              <a:defRPr sz="900">
                <a:solidFill>
                  <a:schemeClr val="tx2"/>
                </a:solidFill>
              </a:defRPr>
            </a:lvl1pPr>
          </a:lstStyle>
          <a:p>
            <a:fld id="{457982F8-12BB-469B-AEDC-01A83CB85CD6}" type="datetimeFigureOut">
              <a:rPr lang="en-IN" smtClean="0"/>
              <a:t>20-10-2019</a:t>
            </a:fld>
            <a:endParaRPr lang="en-IN"/>
          </a:p>
        </p:txBody>
      </p:sp>
      <p:sp>
        <p:nvSpPr>
          <p:cNvPr id="5" name="Footer Placeholder 4"/>
          <p:cNvSpPr>
            <a:spLocks noGrp="1"/>
          </p:cNvSpPr>
          <p:nvPr>
            <p:ph type="ftr" sz="quarter" idx="3"/>
          </p:nvPr>
        </p:nvSpPr>
        <p:spPr>
          <a:xfrm>
            <a:off x="1180945" y="5951810"/>
            <a:ext cx="5256399" cy="365125"/>
          </a:xfrm>
          <a:prstGeom prst="rect">
            <a:avLst/>
          </a:prstGeom>
        </p:spPr>
        <p:txBody>
          <a:bodyPr vert="horz" lIns="91440" tIns="45720" rIns="91440" bIns="45720" rtlCol="0" anchor="b"/>
          <a:lstStyle>
            <a:lvl1pPr algn="l">
              <a:defRPr sz="900">
                <a:solidFill>
                  <a:schemeClr val="tx2"/>
                </a:solidFill>
              </a:defRPr>
            </a:lvl1pPr>
          </a:lstStyle>
          <a:p>
            <a:endParaRPr lang="en-IN"/>
          </a:p>
        </p:txBody>
      </p:sp>
      <p:sp>
        <p:nvSpPr>
          <p:cNvPr id="6" name="Slide Number Placeholder 5"/>
          <p:cNvSpPr>
            <a:spLocks noGrp="1"/>
          </p:cNvSpPr>
          <p:nvPr>
            <p:ph type="sldNum" sz="quarter" idx="4"/>
          </p:nvPr>
        </p:nvSpPr>
        <p:spPr>
          <a:xfrm>
            <a:off x="572658" y="5951810"/>
            <a:ext cx="608287" cy="365125"/>
          </a:xfrm>
          <a:prstGeom prst="rect">
            <a:avLst/>
          </a:prstGeom>
        </p:spPr>
        <p:txBody>
          <a:bodyPr vert="horz" lIns="91440" tIns="45720" rIns="91440" bIns="45720" rtlCol="0" anchor="b"/>
          <a:lstStyle>
            <a:lvl1pPr algn="l">
              <a:defRPr sz="1800">
                <a:solidFill>
                  <a:schemeClr val="tx2"/>
                </a:solidFill>
              </a:defRPr>
            </a:lvl1pPr>
          </a:lstStyle>
          <a:p>
            <a:fld id="{7CFF688E-5DB2-4B43-B822-232E8F63414E}" type="slidenum">
              <a:rPr lang="en-IN" smtClean="0"/>
              <a:t>‹#›</a:t>
            </a:fld>
            <a:endParaRPr lang="en-IN"/>
          </a:p>
        </p:txBody>
      </p:sp>
      <p:grpSp>
        <p:nvGrpSpPr>
          <p:cNvPr id="61" name="Group 60"/>
          <p:cNvGrpSpPr/>
          <p:nvPr/>
        </p:nvGrpSpPr>
        <p:grpSpPr>
          <a:xfrm>
            <a:off x="-33595" y="0"/>
            <a:ext cx="91775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Lua_(programming_language)"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academia.edu/5593637/RFID_Based_Shopping_Trolley_Project_Report" TargetMode="External"/><Relationship Id="rId3" Type="http://schemas.openxmlformats.org/officeDocument/2006/relationships/hyperlink" Target="https://www.teachmemicro.com/intro-nodemcu-arduino/" TargetMode="External"/><Relationship Id="rId7" Type="http://schemas.openxmlformats.org/officeDocument/2006/relationships/hyperlink" Target="https://circuitdigest.com/" TargetMode="External"/><Relationship Id="rId2" Type="http://schemas.openxmlformats.org/officeDocument/2006/relationships/hyperlink" Target="https://www.instructables.com/id/How-to-make-your-own-Arduino-board/" TargetMode="External"/><Relationship Id="rId1" Type="http://schemas.openxmlformats.org/officeDocument/2006/relationships/slideLayout" Target="../slideLayouts/slideLayout2.xml"/><Relationship Id="rId6" Type="http://schemas.openxmlformats.org/officeDocument/2006/relationships/hyperlink" Target="https://www.electronics-tutorials.ws/combination/comb_2" TargetMode="External"/><Relationship Id="rId5" Type="http://schemas.openxmlformats.org/officeDocument/2006/relationships/hyperlink" Target="https://electronut.in/an-iot-project-with-esp8266/" TargetMode="External"/><Relationship Id="rId4" Type="http://schemas.openxmlformats.org/officeDocument/2006/relationships/hyperlink" Target="https://www.instructables.com/id/RFID-Reader-Detector-and-Tilt-Sensitive-RFID-Tag/" TargetMode="External"/><Relationship Id="rId9" Type="http://schemas.openxmlformats.org/officeDocument/2006/relationships/hyperlink" Target="https://www.arduino.c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1556792"/>
            <a:ext cx="5544616" cy="1127565"/>
          </a:xfrm>
        </p:spPr>
        <p:txBody>
          <a:bodyPr/>
          <a:lstStyle/>
          <a:p>
            <a:pPr algn="ctr"/>
            <a:r>
              <a:rPr lang="en-US" dirty="0"/>
              <a:t>Basket Scanner</a:t>
            </a:r>
            <a:endParaRPr lang="en-IN" dirty="0"/>
          </a:p>
        </p:txBody>
      </p:sp>
      <p:sp>
        <p:nvSpPr>
          <p:cNvPr id="8" name="Subtitle 7"/>
          <p:cNvSpPr>
            <a:spLocks noGrp="1"/>
          </p:cNvSpPr>
          <p:nvPr>
            <p:ph type="subTitle" idx="1"/>
          </p:nvPr>
        </p:nvSpPr>
        <p:spPr>
          <a:xfrm>
            <a:off x="1043608" y="2996952"/>
            <a:ext cx="7117180" cy="3168352"/>
          </a:xfrm>
        </p:spPr>
        <p:txBody>
          <a:bodyPr>
            <a:normAutofit/>
          </a:bodyPr>
          <a:lstStyle/>
          <a:p>
            <a:r>
              <a:rPr lang="en-US" b="1" dirty="0">
                <a:effectLst>
                  <a:outerShdw blurRad="38100" dist="38100" dir="2700000" algn="tl">
                    <a:srgbClr val="000000">
                      <a:alpha val="43137"/>
                    </a:srgbClr>
                  </a:outerShdw>
                </a:effectLst>
              </a:rPr>
              <a:t>Make easy way shop in supermarket</a:t>
            </a:r>
          </a:p>
          <a:p>
            <a:endParaRPr lang="en-US" b="1" dirty="0">
              <a:effectLst>
                <a:outerShdw blurRad="38100" dist="38100" dir="2700000" algn="tl">
                  <a:srgbClr val="000000">
                    <a:alpha val="43137"/>
                  </a:srgbClr>
                </a:outerShdw>
              </a:effectLst>
            </a:endParaRPr>
          </a:p>
          <a:p>
            <a:endParaRPr lang="en-US" b="1"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Enrollment No. – 169550307039</a:t>
            </a:r>
          </a:p>
          <a:p>
            <a:endParaRPr lang="en-US" b="1" dirty="0">
              <a:effectLst>
                <a:outerShdw blurRad="38100" dist="38100" dir="2700000" algn="tl">
                  <a:srgbClr val="000000">
                    <a:alpha val="43137"/>
                  </a:srgbClr>
                </a:outerShdw>
              </a:effectLst>
            </a:endParaRPr>
          </a:p>
          <a:p>
            <a:pPr algn="r"/>
            <a:r>
              <a:rPr lang="en-US" b="1" dirty="0">
                <a:effectLst>
                  <a:outerShdw blurRad="38100" dist="38100" dir="2700000" algn="tl">
                    <a:srgbClr val="000000">
                      <a:alpha val="43137"/>
                    </a:srgbClr>
                  </a:outerShdw>
                </a:effectLst>
              </a:rPr>
              <a:t>Project Guide :- Hiral Ma’am</a:t>
            </a:r>
          </a:p>
        </p:txBody>
      </p:sp>
      <p:pic>
        <p:nvPicPr>
          <p:cNvPr id="1026" name="Picture 2" descr="Image result for mahavir swami college sura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404664"/>
            <a:ext cx="1752600" cy="1800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51542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WIFI MODEM</a:t>
            </a:r>
            <a:endParaRPr lang="en-IN" b="1" dirty="0"/>
          </a:p>
        </p:txBody>
      </p:sp>
      <p:sp>
        <p:nvSpPr>
          <p:cNvPr id="3" name="Content Placeholder 2"/>
          <p:cNvSpPr>
            <a:spLocks noGrp="1"/>
          </p:cNvSpPr>
          <p:nvPr>
            <p:ph idx="1"/>
          </p:nvPr>
        </p:nvSpPr>
        <p:spPr>
          <a:xfrm>
            <a:off x="1009443" y="1807361"/>
            <a:ext cx="7125112" cy="2485735"/>
          </a:xfrm>
        </p:spPr>
        <p:txBody>
          <a:bodyPr>
            <a:normAutofit fontScale="92500" lnSpcReduction="20000"/>
          </a:bodyPr>
          <a:lstStyle/>
          <a:p>
            <a:pPr algn="just"/>
            <a:r>
              <a:rPr lang="en-IN" sz="2000" b="1" dirty="0"/>
              <a:t>This Module Works On 3.3V Voltage Range. So Make Sure You Do Not Connect More Than 5 Volt With This Module Otherwise Your Module Will Get Damaged. It Works On Serial Communication.</a:t>
            </a:r>
            <a:r>
              <a:rPr lang="en-IN" sz="2000" dirty="0"/>
              <a:t> </a:t>
            </a:r>
          </a:p>
          <a:p>
            <a:pPr algn="just"/>
            <a:r>
              <a:rPr lang="en-IN" sz="2000" b="1" dirty="0"/>
              <a:t>To interface this module with any microcontroller and any digital device we should know about operating voltages of this device and microcontroller.</a:t>
            </a:r>
          </a:p>
        </p:txBody>
      </p:sp>
      <p:pic>
        <p:nvPicPr>
          <p:cNvPr id="4" name="Picture 3"/>
          <p:cNvPicPr/>
          <p:nvPr/>
        </p:nvPicPr>
        <p:blipFill>
          <a:blip r:embed="rId2"/>
          <a:stretch>
            <a:fillRect/>
          </a:stretch>
        </p:blipFill>
        <p:spPr>
          <a:xfrm>
            <a:off x="2619466" y="4509120"/>
            <a:ext cx="4112773" cy="1656184"/>
          </a:xfrm>
          <a:prstGeom prst="rect">
            <a:avLst/>
          </a:prstGeom>
          <a:ln>
            <a:solidFill>
              <a:schemeClr val="tx1"/>
            </a:solidFill>
          </a:ln>
        </p:spPr>
      </p:pic>
    </p:spTree>
    <p:extLst>
      <p:ext uri="{BB962C8B-B14F-4D97-AF65-F5344CB8AC3E}">
        <p14:creationId xmlns:p14="http://schemas.microsoft.com/office/powerpoint/2010/main" val="89118023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RFID READER MODEM</a:t>
            </a:r>
            <a:endParaRPr lang="en-IN" dirty="0"/>
          </a:p>
        </p:txBody>
      </p:sp>
      <p:sp>
        <p:nvSpPr>
          <p:cNvPr id="3" name="Content Placeholder 2"/>
          <p:cNvSpPr>
            <a:spLocks noGrp="1"/>
          </p:cNvSpPr>
          <p:nvPr>
            <p:ph idx="1"/>
          </p:nvPr>
        </p:nvSpPr>
        <p:spPr>
          <a:xfrm>
            <a:off x="1009443" y="1807361"/>
            <a:ext cx="7125112" cy="2989791"/>
          </a:xfrm>
        </p:spPr>
        <p:txBody>
          <a:bodyPr>
            <a:noAutofit/>
          </a:bodyPr>
          <a:lstStyle/>
          <a:p>
            <a:pPr algn="just"/>
            <a:r>
              <a:rPr lang="en-IN" sz="1600" b="1" dirty="0"/>
              <a:t>RFID is an acronym for Radio Frequency Identification - The use of wireless communications to establish the identity of a physical object.  RFID term is used to describe a system that transmits the identity of an object wirelessly, using radio waves. A RFID tag is attached to an object and contains information about that object. Data transmitted from the tag can be product, location or any other information. The main popularity of the RFID system was that it has the ability to track moving objects. </a:t>
            </a:r>
          </a:p>
        </p:txBody>
      </p:sp>
      <p:pic>
        <p:nvPicPr>
          <p:cNvPr id="4" name="Picture 3"/>
          <p:cNvPicPr/>
          <p:nvPr/>
        </p:nvPicPr>
        <p:blipFill>
          <a:blip r:embed="rId2"/>
          <a:stretch>
            <a:fillRect/>
          </a:stretch>
        </p:blipFill>
        <p:spPr>
          <a:xfrm>
            <a:off x="3275856" y="4653136"/>
            <a:ext cx="2592288" cy="1440160"/>
          </a:xfrm>
          <a:prstGeom prst="rect">
            <a:avLst/>
          </a:prstGeom>
          <a:ln>
            <a:solidFill>
              <a:schemeClr val="tx1"/>
            </a:solidFill>
          </a:ln>
        </p:spPr>
      </p:pic>
    </p:spTree>
    <p:extLst>
      <p:ext uri="{BB962C8B-B14F-4D97-AF65-F5344CB8AC3E}">
        <p14:creationId xmlns:p14="http://schemas.microsoft.com/office/powerpoint/2010/main" val="390187879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RFID CARD</a:t>
            </a:r>
            <a:endParaRPr lang="en-IN" dirty="0"/>
          </a:p>
        </p:txBody>
      </p:sp>
      <p:sp>
        <p:nvSpPr>
          <p:cNvPr id="3" name="Content Placeholder 2"/>
          <p:cNvSpPr>
            <a:spLocks noGrp="1"/>
          </p:cNvSpPr>
          <p:nvPr>
            <p:ph idx="1"/>
          </p:nvPr>
        </p:nvSpPr>
        <p:spPr>
          <a:xfrm>
            <a:off x="1009443" y="1807361"/>
            <a:ext cx="6946933" cy="2341719"/>
          </a:xfrm>
        </p:spPr>
        <p:txBody>
          <a:bodyPr>
            <a:normAutofit/>
          </a:bodyPr>
          <a:lstStyle/>
          <a:p>
            <a:pPr algn="just"/>
            <a:r>
              <a:rPr lang="en-IN" sz="2000" b="1" dirty="0"/>
              <a:t>Tag is made up of an integrated antenna and memory. The information can be written and rewritten on Tag memory. The unique ID written on Tag while manufacturing is known as the EPC (Electronic Product Code). This Tag is enclosed in a Rectangular Plastic Card of the size of Bank Debit / credit card.</a:t>
            </a:r>
          </a:p>
        </p:txBody>
      </p:sp>
      <p:pic>
        <p:nvPicPr>
          <p:cNvPr id="4" name="Picture 3" descr="INTRODUCTION"/>
          <p:cNvPicPr/>
          <p:nvPr/>
        </p:nvPicPr>
        <p:blipFill>
          <a:blip r:embed="rId2">
            <a:extLst>
              <a:ext uri="{28A0092B-C50C-407E-A947-70E740481C1C}">
                <a14:useLocalDpi xmlns:a14="http://schemas.microsoft.com/office/drawing/2010/main" val="0"/>
              </a:ext>
            </a:extLst>
          </a:blip>
          <a:srcRect/>
          <a:stretch>
            <a:fillRect/>
          </a:stretch>
        </p:blipFill>
        <p:spPr bwMode="auto">
          <a:xfrm>
            <a:off x="1875858" y="4293096"/>
            <a:ext cx="5472608" cy="2160240"/>
          </a:xfrm>
          <a:prstGeom prst="rect">
            <a:avLst/>
          </a:prstGeom>
          <a:noFill/>
          <a:ln>
            <a:solidFill>
              <a:schemeClr val="tx1"/>
            </a:solidFill>
          </a:ln>
        </p:spPr>
      </p:pic>
    </p:spTree>
    <p:extLst>
      <p:ext uri="{BB962C8B-B14F-4D97-AF65-F5344CB8AC3E}">
        <p14:creationId xmlns:p14="http://schemas.microsoft.com/office/powerpoint/2010/main" val="12654779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RESET AND CRYSTAL CIRCUIT</a:t>
            </a:r>
            <a:endParaRPr lang="en-IN" dirty="0"/>
          </a:p>
        </p:txBody>
      </p:sp>
      <p:sp>
        <p:nvSpPr>
          <p:cNvPr id="3" name="Content Placeholder 2"/>
          <p:cNvSpPr>
            <a:spLocks noGrp="1"/>
          </p:cNvSpPr>
          <p:nvPr>
            <p:ph idx="1"/>
          </p:nvPr>
        </p:nvSpPr>
        <p:spPr>
          <a:xfrm>
            <a:off x="1009443" y="1807362"/>
            <a:ext cx="7125112" cy="2341718"/>
          </a:xfrm>
        </p:spPr>
        <p:txBody>
          <a:bodyPr>
            <a:normAutofit fontScale="92500" lnSpcReduction="20000"/>
          </a:bodyPr>
          <a:lstStyle/>
          <a:p>
            <a:pPr algn="just"/>
            <a:r>
              <a:rPr lang="en-IN" sz="2000" b="1" dirty="0"/>
              <a:t>The function of an oscillator circuit is to provide an accurate and stable periodic clock signal to a microcontroller. The frequency of this clock signal can range from a few kilohertz to tens of megahertz and determines how quickly the microcontroller executes its instructions. Most microcontrollers include a clock driver circuit which is designed to drive a quartz crystal into oscillation.</a:t>
            </a:r>
          </a:p>
        </p:txBody>
      </p:sp>
      <p:pic>
        <p:nvPicPr>
          <p:cNvPr id="4" name="Picture 3"/>
          <p:cNvPicPr/>
          <p:nvPr/>
        </p:nvPicPr>
        <p:blipFill>
          <a:blip r:embed="rId2"/>
          <a:stretch>
            <a:fillRect/>
          </a:stretch>
        </p:blipFill>
        <p:spPr>
          <a:xfrm>
            <a:off x="1979712" y="4221088"/>
            <a:ext cx="4392488" cy="2376264"/>
          </a:xfrm>
          <a:prstGeom prst="rect">
            <a:avLst/>
          </a:prstGeom>
          <a:ln>
            <a:solidFill>
              <a:schemeClr val="tx1"/>
            </a:solidFill>
          </a:ln>
        </p:spPr>
      </p:pic>
    </p:spTree>
    <p:extLst>
      <p:ext uri="{BB962C8B-B14F-4D97-AF65-F5344CB8AC3E}">
        <p14:creationId xmlns:p14="http://schemas.microsoft.com/office/powerpoint/2010/main" val="340714572"/>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LCD (16 × 2)</a:t>
            </a:r>
            <a:endParaRPr lang="en-IN" dirty="0"/>
          </a:p>
        </p:txBody>
      </p:sp>
      <p:sp>
        <p:nvSpPr>
          <p:cNvPr id="3" name="Content Placeholder 2"/>
          <p:cNvSpPr>
            <a:spLocks noGrp="1"/>
          </p:cNvSpPr>
          <p:nvPr>
            <p:ph idx="1"/>
          </p:nvPr>
        </p:nvSpPr>
        <p:spPr>
          <a:xfrm>
            <a:off x="1009443" y="1807361"/>
            <a:ext cx="7125112" cy="2557743"/>
          </a:xfrm>
        </p:spPr>
        <p:txBody>
          <a:bodyPr>
            <a:normAutofit/>
          </a:bodyPr>
          <a:lstStyle/>
          <a:p>
            <a:r>
              <a:rPr lang="en-IN" sz="2000" b="1" dirty="0"/>
              <a:t>16×2 LCD is named so because, it has 16 Columns and 2 Rows. There are a lot of combinations available like 8×1, 8×2, 10×2, and 16×1 etc. But the most used one is the 16×2 LCD. Hence we are using it here All the above mentioned LCD display will have 16 Pins and the programming approach is also the same and hence the choice is left to you. </a:t>
            </a:r>
          </a:p>
        </p:txBody>
      </p:sp>
      <p:pic>
        <p:nvPicPr>
          <p:cNvPr id="4" name="Picture 3" descr="16 x 2 LCD PinOut | 16x2 Character LCD Module Pin diagram"/>
          <p:cNvPicPr/>
          <p:nvPr/>
        </p:nvPicPr>
        <p:blipFill rotWithShape="1">
          <a:blip r:embed="rId2">
            <a:extLst>
              <a:ext uri="{28A0092B-C50C-407E-A947-70E740481C1C}">
                <a14:useLocalDpi xmlns:a14="http://schemas.microsoft.com/office/drawing/2010/main" val="0"/>
              </a:ext>
            </a:extLst>
          </a:blip>
          <a:srcRect l="-1" t="887" r="1054" b="26386"/>
          <a:stretch/>
        </p:blipFill>
        <p:spPr bwMode="auto">
          <a:xfrm>
            <a:off x="2555776" y="4581128"/>
            <a:ext cx="3581400" cy="1973580"/>
          </a:xfrm>
          <a:prstGeom prst="rect">
            <a:avLst/>
          </a:prstGeom>
          <a:noFill/>
          <a:ln w="9525" cap="flat" cmpd="sng" algn="ctr">
            <a:solidFill>
              <a:schemeClr val="tx1"/>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34379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LED</a:t>
            </a:r>
            <a:endParaRPr lang="en-IN" dirty="0"/>
          </a:p>
        </p:txBody>
      </p:sp>
      <p:sp>
        <p:nvSpPr>
          <p:cNvPr id="3" name="Content Placeholder 2"/>
          <p:cNvSpPr>
            <a:spLocks noGrp="1"/>
          </p:cNvSpPr>
          <p:nvPr>
            <p:ph idx="1"/>
          </p:nvPr>
        </p:nvSpPr>
        <p:spPr>
          <a:xfrm>
            <a:off x="1009443" y="1807361"/>
            <a:ext cx="7125112" cy="2197703"/>
          </a:xfrm>
        </p:spPr>
        <p:txBody>
          <a:bodyPr>
            <a:normAutofit fontScale="92500" lnSpcReduction="10000"/>
          </a:bodyPr>
          <a:lstStyle/>
          <a:p>
            <a:pPr algn="just"/>
            <a:r>
              <a:rPr lang="en-IN" sz="2000" b="1" dirty="0"/>
              <a:t>Light emitting diodes (LEDs) are semiconductor light sources. The light emitted from LEDs varies from visible to infrared and ultraviolet regions. They operate on low voltage and power. LEDs are one of the most common electronic components and are mostly used as indicators in circuits. They are also used for luminance and optoelectronic applications.</a:t>
            </a:r>
          </a:p>
        </p:txBody>
      </p:sp>
      <p:pic>
        <p:nvPicPr>
          <p:cNvPr id="4" name="Picture 3" descr="LEDs | Light Emitting Diode pin diagram, pinout"/>
          <p:cNvPicPr/>
          <p:nvPr/>
        </p:nvPicPr>
        <p:blipFill rotWithShape="1">
          <a:blip r:embed="rId2">
            <a:extLst>
              <a:ext uri="{28A0092B-C50C-407E-A947-70E740481C1C}">
                <a14:useLocalDpi xmlns:a14="http://schemas.microsoft.com/office/drawing/2010/main" val="0"/>
              </a:ext>
            </a:extLst>
          </a:blip>
          <a:srcRect l="25208" t="2919" r="37500" b="6042"/>
          <a:stretch/>
        </p:blipFill>
        <p:spPr bwMode="auto">
          <a:xfrm>
            <a:off x="3851920" y="4221088"/>
            <a:ext cx="1224136" cy="2304256"/>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3798575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Node MCU</a:t>
            </a:r>
            <a:endParaRPr lang="en-IN" dirty="0"/>
          </a:p>
        </p:txBody>
      </p:sp>
      <p:sp>
        <p:nvSpPr>
          <p:cNvPr id="3" name="Content Placeholder 2"/>
          <p:cNvSpPr>
            <a:spLocks noGrp="1"/>
          </p:cNvSpPr>
          <p:nvPr>
            <p:ph idx="1"/>
          </p:nvPr>
        </p:nvSpPr>
        <p:spPr>
          <a:xfrm>
            <a:off x="1009443" y="1807361"/>
            <a:ext cx="7125112" cy="2125695"/>
          </a:xfrm>
        </p:spPr>
        <p:txBody>
          <a:bodyPr>
            <a:normAutofit/>
          </a:bodyPr>
          <a:lstStyle/>
          <a:p>
            <a:pPr algn="just"/>
            <a:r>
              <a:rPr lang="en-IN" sz="2000" b="1" dirty="0"/>
              <a:t>Node MCU is an open source </a:t>
            </a:r>
            <a:r>
              <a:rPr lang="en-IN" sz="2000" b="1" dirty="0">
                <a:hlinkClick r:id="rId2" tooltip="Internet of Things"/>
              </a:rPr>
              <a:t>IoT</a:t>
            </a:r>
            <a:r>
              <a:rPr lang="en-IN" sz="2000" b="1" dirty="0"/>
              <a:t> (internet of things) platform.</a:t>
            </a:r>
            <a:r>
              <a:rPr lang="en-IN" sz="2000" dirty="0"/>
              <a:t> </a:t>
            </a:r>
            <a:r>
              <a:rPr lang="en-IN" sz="2000" b="1" dirty="0"/>
              <a:t>The term "NodeMCU" by default refers to the firmware rather than the development kits. The firmware uses the </a:t>
            </a:r>
            <a:r>
              <a:rPr lang="en-IN" sz="2000" b="1" u="sng" dirty="0">
                <a:hlinkClick r:id="rId3" tooltip="Lua (programming language)"/>
              </a:rPr>
              <a:t>Lua</a:t>
            </a:r>
            <a:r>
              <a:rPr lang="en-IN" sz="2000" b="1" dirty="0"/>
              <a:t> (Programming Language) scripting language. </a:t>
            </a:r>
          </a:p>
        </p:txBody>
      </p:sp>
      <p:pic>
        <p:nvPicPr>
          <p:cNvPr id="4" name="Picture 3" descr="NodeMCU DEVKIT 1.0.jpg"/>
          <p:cNvPicPr/>
          <p:nvPr/>
        </p:nvPicPr>
        <p:blipFill>
          <a:blip r:embed="rId4">
            <a:extLst>
              <a:ext uri="{28A0092B-C50C-407E-A947-70E740481C1C}">
                <a14:useLocalDpi xmlns:a14="http://schemas.microsoft.com/office/drawing/2010/main" val="0"/>
              </a:ext>
            </a:extLst>
          </a:blip>
          <a:srcRect/>
          <a:stretch>
            <a:fillRect/>
          </a:stretch>
        </p:blipFill>
        <p:spPr bwMode="auto">
          <a:xfrm>
            <a:off x="3419872" y="4077072"/>
            <a:ext cx="2856230" cy="1906270"/>
          </a:xfrm>
          <a:prstGeom prst="rect">
            <a:avLst/>
          </a:prstGeom>
          <a:noFill/>
          <a:ln>
            <a:solidFill>
              <a:schemeClr val="tx1"/>
            </a:solidFill>
          </a:ln>
        </p:spPr>
      </p:pic>
    </p:spTree>
    <p:extLst>
      <p:ext uri="{BB962C8B-B14F-4D97-AF65-F5344CB8AC3E}">
        <p14:creationId xmlns:p14="http://schemas.microsoft.com/office/powerpoint/2010/main" val="315854458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Bluetooth Module</a:t>
            </a:r>
            <a:endParaRPr lang="en-IN" dirty="0"/>
          </a:p>
        </p:txBody>
      </p:sp>
      <p:sp>
        <p:nvSpPr>
          <p:cNvPr id="3" name="Content Placeholder 2"/>
          <p:cNvSpPr>
            <a:spLocks noGrp="1"/>
          </p:cNvSpPr>
          <p:nvPr>
            <p:ph idx="1"/>
          </p:nvPr>
        </p:nvSpPr>
        <p:spPr>
          <a:xfrm>
            <a:off x="1009443" y="1807361"/>
            <a:ext cx="7125112" cy="2413727"/>
          </a:xfrm>
        </p:spPr>
        <p:txBody>
          <a:bodyPr>
            <a:normAutofit/>
          </a:bodyPr>
          <a:lstStyle/>
          <a:p>
            <a:r>
              <a:rPr lang="en-IN" sz="2000" b="1" dirty="0"/>
              <a:t>It is used for many applications like wireless headset, game controllers, wireless mouse, wireless keyboard and many more consumer applications. It has range up to &lt;100m which depends upon transmitter and receiver, atmosphere, geographic &amp; urban conditions.</a:t>
            </a:r>
          </a:p>
        </p:txBody>
      </p:sp>
      <p:pic>
        <p:nvPicPr>
          <p:cNvPr id="4" name="Picture 3" descr="Bluetooth Module Pin Description"/>
          <p:cNvPicPr/>
          <p:nvPr/>
        </p:nvPicPr>
        <p:blipFill rotWithShape="1">
          <a:blip r:embed="rId2">
            <a:extLst>
              <a:ext uri="{28A0092B-C50C-407E-A947-70E740481C1C}">
                <a14:useLocalDpi xmlns:a14="http://schemas.microsoft.com/office/drawing/2010/main" val="0"/>
              </a:ext>
            </a:extLst>
          </a:blip>
          <a:srcRect b="4484"/>
          <a:stretch/>
        </p:blipFill>
        <p:spPr bwMode="auto">
          <a:xfrm>
            <a:off x="899592" y="4680520"/>
            <a:ext cx="3816424" cy="1368152"/>
          </a:xfrm>
          <a:prstGeom prst="rect">
            <a:avLst/>
          </a:prstGeom>
          <a:noFill/>
          <a:ln w="9525" cap="flat" cmpd="sng" algn="ctr">
            <a:solidFill>
              <a:schemeClr val="tx1"/>
            </a:solidFill>
            <a:prstDash val="solid"/>
            <a:round/>
            <a:headEnd type="none" w="med" len="med"/>
            <a:tailEnd type="none" w="med" len="med"/>
          </a:ln>
          <a:extLst>
            <a:ext uri="{53640926-AAD7-44D8-BBD7-CCE9431645EC}">
              <a14:shadowObscured xmlns:a14="http://schemas.microsoft.com/office/drawing/2010/main"/>
            </a:ext>
          </a:extLst>
        </p:spPr>
      </p:pic>
      <p:pic>
        <p:nvPicPr>
          <p:cNvPr id="5" name="Picture 4" descr="HC-05 Bluetooth Module"/>
          <p:cNvPicPr/>
          <p:nvPr/>
        </p:nvPicPr>
        <p:blipFill rotWithShape="1">
          <a:blip r:embed="rId3">
            <a:extLst>
              <a:ext uri="{28A0092B-C50C-407E-A947-70E740481C1C}">
                <a14:useLocalDpi xmlns:a14="http://schemas.microsoft.com/office/drawing/2010/main" val="0"/>
              </a:ext>
            </a:extLst>
          </a:blip>
          <a:srcRect l="2848" t="8545" r="2302" b="10846"/>
          <a:stretch/>
        </p:blipFill>
        <p:spPr bwMode="auto">
          <a:xfrm>
            <a:off x="5705602" y="4476328"/>
            <a:ext cx="2304256" cy="1584176"/>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54579192"/>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Resistor</a:t>
            </a:r>
            <a:endParaRPr lang="en-IN" dirty="0"/>
          </a:p>
        </p:txBody>
      </p:sp>
      <p:sp>
        <p:nvSpPr>
          <p:cNvPr id="3" name="Content Placeholder 2"/>
          <p:cNvSpPr>
            <a:spLocks noGrp="1"/>
          </p:cNvSpPr>
          <p:nvPr>
            <p:ph idx="1"/>
          </p:nvPr>
        </p:nvSpPr>
        <p:spPr>
          <a:xfrm>
            <a:off x="1009443" y="1807361"/>
            <a:ext cx="7125112" cy="1837663"/>
          </a:xfrm>
        </p:spPr>
        <p:txBody>
          <a:bodyPr>
            <a:normAutofit/>
          </a:bodyPr>
          <a:lstStyle/>
          <a:p>
            <a:r>
              <a:rPr lang="en-IN" sz="2000" b="1" dirty="0"/>
              <a:t>Resistor is an electrical component that reduces the electric current. The resistor's ability to reduce the current is called resistance and is measured in units of ohms (symbol: Ω).</a:t>
            </a:r>
          </a:p>
        </p:txBody>
      </p:sp>
      <p:pic>
        <p:nvPicPr>
          <p:cNvPr id="4" name="Picture 3" descr="Image result for resistor"/>
          <p:cNvPicPr/>
          <p:nvPr/>
        </p:nvPicPr>
        <p:blipFill rotWithShape="1">
          <a:blip r:embed="rId2">
            <a:extLst>
              <a:ext uri="{28A0092B-C50C-407E-A947-70E740481C1C}">
                <a14:useLocalDpi xmlns:a14="http://schemas.microsoft.com/office/drawing/2010/main" val="0"/>
              </a:ext>
            </a:extLst>
          </a:blip>
          <a:srcRect l="2657" t="9462" r="2740" b="4532"/>
          <a:stretch/>
        </p:blipFill>
        <p:spPr bwMode="auto">
          <a:xfrm>
            <a:off x="2771800" y="4200061"/>
            <a:ext cx="3380740" cy="215773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12736540"/>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Component of software </a:t>
            </a:r>
            <a:endParaRPr lang="en-IN" b="1" dirty="0"/>
          </a:p>
        </p:txBody>
      </p:sp>
      <p:sp>
        <p:nvSpPr>
          <p:cNvPr id="3" name="Content Placeholder 2"/>
          <p:cNvSpPr>
            <a:spLocks noGrp="1"/>
          </p:cNvSpPr>
          <p:nvPr>
            <p:ph idx="1"/>
          </p:nvPr>
        </p:nvSpPr>
        <p:spPr>
          <a:xfrm>
            <a:off x="1009443" y="1807361"/>
            <a:ext cx="7090949" cy="4573967"/>
          </a:xfrm>
        </p:spPr>
        <p:txBody>
          <a:bodyPr>
            <a:normAutofit lnSpcReduction="10000"/>
          </a:bodyPr>
          <a:lstStyle/>
          <a:p>
            <a:pPr lvl="0" algn="just"/>
            <a:r>
              <a:rPr lang="en-IN" b="1" dirty="0"/>
              <a:t> </a:t>
            </a:r>
            <a:r>
              <a:rPr lang="en-IN" sz="2000" b="1" dirty="0"/>
              <a:t>Android Studio</a:t>
            </a:r>
          </a:p>
          <a:p>
            <a:pPr algn="just">
              <a:buFont typeface="Wingdings" pitchFamily="2" charset="2"/>
              <a:buChar char="§"/>
            </a:pPr>
            <a:r>
              <a:rPr lang="en-IN" b="1" dirty="0"/>
              <a:t>Android Studio is the official integrated development environment (IDE) for Google Android operating system, built on JetBrains IntelliJ IDEA software and designed specifically for Android development.</a:t>
            </a:r>
          </a:p>
          <a:p>
            <a:pPr marL="0" indent="0" algn="just">
              <a:buNone/>
            </a:pPr>
            <a:endParaRPr lang="en-IN" b="1" dirty="0"/>
          </a:p>
          <a:p>
            <a:pPr lvl="0" algn="just"/>
            <a:r>
              <a:rPr lang="en-IN" b="1" dirty="0"/>
              <a:t>Arduino</a:t>
            </a:r>
          </a:p>
          <a:p>
            <a:pPr algn="just">
              <a:buFont typeface="Wingdings" pitchFamily="2" charset="2"/>
              <a:buChar char="§"/>
            </a:pPr>
            <a:r>
              <a:rPr lang="en-IN" b="1" dirty="0"/>
              <a:t>Arduino is an open-source hardware and software company, project and user community that designs and manufactures single-board microcontrollers and microcontroller kits for building digital devices and interactive objects that can sense and control objects in the physical and digital world. </a:t>
            </a:r>
            <a:endParaRPr lang="en-IN" dirty="0"/>
          </a:p>
        </p:txBody>
      </p:sp>
    </p:spTree>
    <p:extLst>
      <p:ext uri="{BB962C8B-B14F-4D97-AF65-F5344CB8AC3E}">
        <p14:creationId xmlns:p14="http://schemas.microsoft.com/office/powerpoint/2010/main" val="2765238956"/>
      </p:ext>
    </p:extLst>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764704"/>
            <a:ext cx="7125113" cy="924475"/>
          </a:xfrm>
        </p:spPr>
        <p:txBody>
          <a:bodyPr/>
          <a:lstStyle/>
          <a:p>
            <a:pPr algn="ctr"/>
            <a:r>
              <a:rPr lang="en-US" b="1" dirty="0">
                <a:solidFill>
                  <a:schemeClr val="tx1">
                    <a:lumMod val="85000"/>
                  </a:schemeClr>
                </a:solidFill>
                <a:effectLst>
                  <a:outerShdw blurRad="38100" dist="38100" dir="2700000" algn="tl">
                    <a:srgbClr val="000000">
                      <a:alpha val="43137"/>
                    </a:srgbClr>
                  </a:outerShdw>
                </a:effectLst>
              </a:rPr>
              <a:t>The Basic Problem of supermarket</a:t>
            </a:r>
            <a:endParaRPr lang="en-IN" b="1" dirty="0">
              <a:solidFill>
                <a:schemeClr val="tx1">
                  <a:lumMod val="85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115616" y="2132856"/>
            <a:ext cx="6696744" cy="2304256"/>
          </a:xfrm>
        </p:spPr>
        <p:txBody>
          <a:bodyPr>
            <a:normAutofit lnSpcReduction="10000"/>
          </a:bodyPr>
          <a:lstStyle/>
          <a:p>
            <a:r>
              <a:rPr lang="en-IN" sz="2000" b="1" dirty="0">
                <a:solidFill>
                  <a:schemeClr val="tx1">
                    <a:lumMod val="85000"/>
                  </a:schemeClr>
                </a:solidFill>
              </a:rPr>
              <a:t>While purchasing in the supermarket we can gather items(products) we want, put it in the container(Basket, Trolley).</a:t>
            </a:r>
          </a:p>
          <a:p>
            <a:r>
              <a:rPr lang="en-IN" sz="2000" b="1" dirty="0">
                <a:solidFill>
                  <a:schemeClr val="tx1">
                    <a:lumMod val="85000"/>
                  </a:schemeClr>
                </a:solidFill>
              </a:rPr>
              <a:t>At the time of billing only we come to know about the total cost.</a:t>
            </a:r>
          </a:p>
          <a:p>
            <a:r>
              <a:rPr lang="en-IN" sz="2000" b="1" dirty="0">
                <a:solidFill>
                  <a:schemeClr val="tx1">
                    <a:lumMod val="85000"/>
                  </a:schemeClr>
                </a:solidFill>
              </a:rPr>
              <a:t>And then we need to stand in a queue for billing those items or Scan that items.</a:t>
            </a:r>
          </a:p>
        </p:txBody>
      </p:sp>
      <p:pic>
        <p:nvPicPr>
          <p:cNvPr id="2050" name="Picture 2" descr="Image result for queue in the supermarket for bi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653136"/>
            <a:ext cx="4824536" cy="197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360733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dirty="0">
                <a:effectLst>
                  <a:outerShdw blurRad="38100" dist="38100" dir="2700000" algn="tl">
                    <a:srgbClr val="000000">
                      <a:alpha val="43137"/>
                    </a:srgbClr>
                  </a:outerShdw>
                </a:effectLst>
              </a:rPr>
              <a:t>Advantages :-</a:t>
            </a:r>
            <a:endParaRPr lang="en-IN" b="1" dirty="0">
              <a:effectLst>
                <a:outerShdw blurRad="38100" dist="38100" dir="2700000" algn="tl">
                  <a:srgbClr val="000000">
                    <a:alpha val="43137"/>
                  </a:srgbClr>
                </a:outerShdw>
              </a:effectLst>
            </a:endParaRPr>
          </a:p>
        </p:txBody>
      </p:sp>
      <p:sp>
        <p:nvSpPr>
          <p:cNvPr id="8" name="Content Placeholder 7"/>
          <p:cNvSpPr>
            <a:spLocks noGrp="1"/>
          </p:cNvSpPr>
          <p:nvPr>
            <p:ph idx="1"/>
          </p:nvPr>
        </p:nvSpPr>
        <p:spPr/>
        <p:txBody>
          <a:bodyPr>
            <a:normAutofit/>
          </a:bodyPr>
          <a:lstStyle/>
          <a:p>
            <a:r>
              <a:rPr lang="en-US" sz="2000" b="1" dirty="0">
                <a:effectLst>
                  <a:outerShdw blurRad="38100" dist="38100" dir="2700000" algn="tl">
                    <a:srgbClr val="000000">
                      <a:alpha val="43137"/>
                    </a:srgbClr>
                  </a:outerShdw>
                </a:effectLst>
              </a:rPr>
              <a:t>It make easy to shop in supermarket and save our time.</a:t>
            </a:r>
          </a:p>
          <a:p>
            <a:r>
              <a:rPr lang="en-US" sz="2000" b="1" dirty="0">
                <a:effectLst>
                  <a:outerShdw blurRad="38100" dist="38100" dir="2700000" algn="tl">
                    <a:srgbClr val="000000">
                      <a:alpha val="43137"/>
                    </a:srgbClr>
                  </a:outerShdw>
                </a:effectLst>
              </a:rPr>
              <a:t>We will not stand in queue and make fast the shopping</a:t>
            </a:r>
            <a:r>
              <a:rPr lang="en-IN" sz="2000" b="1" dirty="0">
                <a:effectLst>
                  <a:outerShdw blurRad="38100" dist="38100" dir="2700000" algn="tl">
                    <a:srgbClr val="000000">
                      <a:alpha val="43137"/>
                    </a:srgbClr>
                  </a:outerShdw>
                </a:effectLst>
              </a:rPr>
              <a:t>.</a:t>
            </a:r>
          </a:p>
          <a:p>
            <a:r>
              <a:rPr lang="en-US" sz="2000" b="1" dirty="0">
                <a:effectLst>
                  <a:outerShdw blurRad="38100" dist="38100" dir="2700000" algn="tl">
                    <a:srgbClr val="000000">
                      <a:alpha val="43137"/>
                    </a:srgbClr>
                  </a:outerShdw>
                </a:effectLst>
              </a:rPr>
              <a:t>We can scan easily products and put in basket.</a:t>
            </a:r>
          </a:p>
          <a:p>
            <a:r>
              <a:rPr lang="en-US" sz="2000" b="1" dirty="0">
                <a:effectLst>
                  <a:outerShdw blurRad="38100" dist="38100" dir="2700000" algn="tl">
                    <a:srgbClr val="000000">
                      <a:alpha val="43137"/>
                    </a:srgbClr>
                  </a:outerShdw>
                </a:effectLst>
              </a:rPr>
              <a:t>There are not rush in supermarket for shopping.</a:t>
            </a:r>
          </a:p>
          <a:p>
            <a:r>
              <a:rPr lang="en-US" sz="2000" b="1" dirty="0">
                <a:effectLst>
                  <a:outerShdw blurRad="38100" dist="38100" dir="2700000" algn="tl">
                    <a:srgbClr val="000000">
                      <a:alpha val="43137"/>
                    </a:srgbClr>
                  </a:outerShdw>
                </a:effectLst>
              </a:rPr>
              <a:t>All Customer have satisfy.</a:t>
            </a:r>
          </a:p>
        </p:txBody>
      </p:sp>
    </p:spTree>
    <p:extLst>
      <p:ext uri="{BB962C8B-B14F-4D97-AF65-F5344CB8AC3E}">
        <p14:creationId xmlns:p14="http://schemas.microsoft.com/office/powerpoint/2010/main" val="286501428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Flow chart :-</a:t>
            </a:r>
            <a:endParaRPr lang="en-IN" b="1"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556792"/>
            <a:ext cx="5256584" cy="4911261"/>
          </a:xfrm>
        </p:spPr>
      </p:pic>
    </p:spTree>
    <p:extLst>
      <p:ext uri="{BB962C8B-B14F-4D97-AF65-F5344CB8AC3E}">
        <p14:creationId xmlns:p14="http://schemas.microsoft.com/office/powerpoint/2010/main" val="40755130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Activity Diagram :-</a:t>
            </a:r>
            <a:endParaRPr lang="en-IN" b="1" dirty="0">
              <a:effectLst>
                <a:outerShdw blurRad="38100" dist="38100" dir="2700000" algn="tl">
                  <a:srgbClr val="000000">
                    <a:alpha val="43137"/>
                  </a:srgbClr>
                </a:outerShdw>
              </a:effectLst>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772816"/>
            <a:ext cx="5782697" cy="4536504"/>
          </a:xfrm>
        </p:spPr>
      </p:pic>
    </p:spTree>
    <p:extLst>
      <p:ext uri="{BB962C8B-B14F-4D97-AF65-F5344CB8AC3E}">
        <p14:creationId xmlns:p14="http://schemas.microsoft.com/office/powerpoint/2010/main" val="97420088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Uses case Diagram :-</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592" y="1772816"/>
            <a:ext cx="6891987" cy="4649898"/>
          </a:xfrm>
          <a:ln>
            <a:solidFill>
              <a:schemeClr val="bg2"/>
            </a:solidFill>
          </a:ln>
        </p:spPr>
      </p:pic>
    </p:spTree>
    <p:extLst>
      <p:ext uri="{BB962C8B-B14F-4D97-AF65-F5344CB8AC3E}">
        <p14:creationId xmlns:p14="http://schemas.microsoft.com/office/powerpoint/2010/main" val="2713724776"/>
      </p:ext>
    </p:extLst>
  </p:cSld>
  <p:clrMapOvr>
    <a:masterClrMapping/>
  </p:clrMapOvr>
  <mc:AlternateContent xmlns:mc="http://schemas.openxmlformats.org/markup-compatibility/2006" xmlns:p14="http://schemas.microsoft.com/office/powerpoint/2010/main">
    <mc:Choice Requires="p14">
      <p:transition spd="slow" p14:dur="3900">
        <p14:glitter dir="u"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Data Flow Diagram :-</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6"/>
            <a:ext cx="7186867" cy="4837819"/>
          </a:xfrm>
          <a:ln>
            <a:solidFill>
              <a:schemeClr val="bg2"/>
            </a:solidFill>
          </a:ln>
        </p:spPr>
      </p:pic>
    </p:spTree>
    <p:extLst>
      <p:ext uri="{BB962C8B-B14F-4D97-AF65-F5344CB8AC3E}">
        <p14:creationId xmlns:p14="http://schemas.microsoft.com/office/powerpoint/2010/main" val="313438216"/>
      </p:ext>
    </p:extLst>
  </p:cSld>
  <p:clrMapOvr>
    <a:masterClrMapping/>
  </p:clrMapOvr>
  <mc:AlternateContent xmlns:mc="http://schemas.openxmlformats.org/markup-compatibility/2006" xmlns:p14="http://schemas.microsoft.com/office/powerpoint/2010/main">
    <mc:Choice Requires="p14">
      <p:transition spd="slow" p14:dur="3000">
        <p14:shred pattern="rectang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ER Diagram :-</a:t>
            </a:r>
            <a:endParaRPr lang="en-IN" b="1" dirty="0">
              <a:effectLst>
                <a:outerShdw blurRad="38100" dist="38100" dir="2700000" algn="tl">
                  <a:srgbClr val="000000">
                    <a:alpha val="43137"/>
                  </a:srgbClr>
                </a:outerShdw>
              </a:effectLs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772815"/>
            <a:ext cx="6912768" cy="4649765"/>
          </a:xfrm>
          <a:ln>
            <a:solidFill>
              <a:schemeClr val="bg2"/>
            </a:solidFill>
          </a:ln>
        </p:spPr>
      </p:pic>
    </p:spTree>
    <p:extLst>
      <p:ext uri="{BB962C8B-B14F-4D97-AF65-F5344CB8AC3E}">
        <p14:creationId xmlns:p14="http://schemas.microsoft.com/office/powerpoint/2010/main" val="4112345687"/>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Reference by:-</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marL="0" indent="0">
              <a:buNone/>
            </a:pPr>
            <a:endParaRPr lang="en-US" sz="1700" b="1" dirty="0">
              <a:effectLst>
                <a:outerShdw blurRad="38100" dist="38100" dir="2700000" algn="tl">
                  <a:srgbClr val="000000">
                    <a:alpha val="43137"/>
                  </a:srgbClr>
                </a:outerShdw>
              </a:effectLst>
            </a:endParaRPr>
          </a:p>
          <a:p>
            <a:r>
              <a:rPr lang="en-IN" sz="1700" dirty="0">
                <a:hlinkClick r:id="rId2"/>
              </a:rPr>
              <a:t>https://www.instructables.com/id/How-to-make-your-own-Arduino-board/</a:t>
            </a:r>
            <a:endParaRPr lang="en-IN" sz="1700" dirty="0"/>
          </a:p>
          <a:p>
            <a:r>
              <a:rPr lang="en-IN" sz="1700" dirty="0">
                <a:hlinkClick r:id="rId3"/>
              </a:rPr>
              <a:t>https://www.teachmemicro.com/intro-nodemcu-arduino/</a:t>
            </a:r>
            <a:endParaRPr lang="en-IN" sz="1700" dirty="0"/>
          </a:p>
          <a:p>
            <a:r>
              <a:rPr lang="en-IN" sz="1700" dirty="0">
                <a:hlinkClick r:id="rId4"/>
              </a:rPr>
              <a:t>https://www.instructables.com/id/RFID-Reader-Detector-and-Tilt-Sensitive-RFID-Tag/</a:t>
            </a:r>
            <a:endParaRPr lang="en-IN" sz="1700" dirty="0"/>
          </a:p>
          <a:p>
            <a:r>
              <a:rPr lang="en-IN" sz="1700" dirty="0">
                <a:hlinkClick r:id="rId5"/>
              </a:rPr>
              <a:t>https://electronut.in/an-iot-project-with-esp8266/</a:t>
            </a:r>
            <a:endParaRPr lang="en-IN" sz="1700" dirty="0"/>
          </a:p>
          <a:p>
            <a:r>
              <a:rPr lang="en-IN" sz="1700" dirty="0">
                <a:hlinkClick r:id="rId6"/>
              </a:rPr>
              <a:t>https://www.electronics-tutorials.ws/combination/comb_2</a:t>
            </a:r>
            <a:endParaRPr lang="en-IN" sz="1700" dirty="0"/>
          </a:p>
          <a:p>
            <a:r>
              <a:rPr lang="en-IN" sz="1700" dirty="0">
                <a:hlinkClick r:id="rId7"/>
              </a:rPr>
              <a:t>https://circuitdigest.com/</a:t>
            </a:r>
            <a:endParaRPr lang="en-IN" sz="1700" dirty="0"/>
          </a:p>
          <a:p>
            <a:r>
              <a:rPr lang="en-IN" sz="1700" u="sng" dirty="0">
                <a:hlinkClick r:id="rId8"/>
              </a:rPr>
              <a:t>http://www.academia.edu/5593637/RFID_Based_Shopping_Trolley_Project_Report</a:t>
            </a:r>
            <a:endParaRPr lang="en-IN" sz="1700" dirty="0"/>
          </a:p>
          <a:p>
            <a:r>
              <a:rPr lang="en-IN" sz="1700" u="sng" dirty="0">
                <a:hlinkClick r:id="rId9"/>
              </a:rPr>
              <a:t>https://www.arduino.cc/</a:t>
            </a:r>
            <a:endParaRPr lang="en-IN" sz="1700" dirty="0"/>
          </a:p>
        </p:txBody>
      </p:sp>
    </p:spTree>
    <p:extLst>
      <p:ext uri="{BB962C8B-B14F-4D97-AF65-F5344CB8AC3E}">
        <p14:creationId xmlns:p14="http://schemas.microsoft.com/office/powerpoint/2010/main" val="16240144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1600" y="2276872"/>
            <a:ext cx="7117180" cy="1470025"/>
          </a:xfrm>
        </p:spPr>
        <p:txBody>
          <a:bodyPr/>
          <a:lstStyle/>
          <a:p>
            <a:pPr algn="ctr"/>
            <a:r>
              <a:rPr lang="en-US" sz="4000" b="1" u="sng" dirty="0">
                <a:solidFill>
                  <a:schemeClr val="accent1">
                    <a:lumMod val="75000"/>
                  </a:schemeClr>
                </a:solidFill>
                <a:effectLst>
                  <a:outerShdw blurRad="38100" dist="38100" dir="2700000" algn="tl">
                    <a:srgbClr val="000000">
                      <a:alpha val="43137"/>
                    </a:srgbClr>
                  </a:outerShdw>
                </a:effectLst>
              </a:rPr>
              <a:t>Thank You</a:t>
            </a:r>
            <a:endParaRPr lang="en-IN" sz="4000" b="1" u="sng"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886248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Purpose of products</a:t>
            </a:r>
            <a:endParaRPr lang="en-IN" b="1" dirty="0"/>
          </a:p>
        </p:txBody>
      </p:sp>
      <p:sp>
        <p:nvSpPr>
          <p:cNvPr id="3" name="Content Placeholder 2"/>
          <p:cNvSpPr>
            <a:spLocks noGrp="1"/>
          </p:cNvSpPr>
          <p:nvPr>
            <p:ph idx="1"/>
          </p:nvPr>
        </p:nvSpPr>
        <p:spPr/>
        <p:txBody>
          <a:bodyPr/>
          <a:lstStyle/>
          <a:p>
            <a:pPr lvl="0"/>
            <a:r>
              <a:rPr lang="en-IN" sz="2400" b="1" dirty="0"/>
              <a:t>This product can save people time for shopping.</a:t>
            </a:r>
          </a:p>
          <a:p>
            <a:pPr lvl="0"/>
            <a:r>
              <a:rPr lang="en-IN" sz="2400" b="1" dirty="0"/>
              <a:t>This product can easily use for make shopping in mall or supermarket.</a:t>
            </a:r>
          </a:p>
          <a:p>
            <a:pPr lvl="0"/>
            <a:r>
              <a:rPr lang="en-IN" sz="2400" b="1" dirty="0"/>
              <a:t>This product used for billing section in mall it can make bill faster.</a:t>
            </a:r>
          </a:p>
          <a:p>
            <a:endParaRPr lang="en-IN" dirty="0"/>
          </a:p>
        </p:txBody>
      </p:sp>
    </p:spTree>
    <p:extLst>
      <p:ext uri="{BB962C8B-B14F-4D97-AF65-F5344CB8AC3E}">
        <p14:creationId xmlns:p14="http://schemas.microsoft.com/office/powerpoint/2010/main" val="480972259"/>
      </p:ext>
    </p:extLst>
  </p:cSld>
  <p:clrMapOvr>
    <a:masterClrMapping/>
  </p:clrMapOvr>
  <mc:AlternateContent xmlns:mc="http://schemas.openxmlformats.org/markup-compatibility/2006" xmlns:p14="http://schemas.microsoft.com/office/powerpoint/2010/main">
    <mc:Choice Requires="p14">
      <p:transition spd="slow" p14:dur="3000">
        <p14:shred pattern="rectangle" dir="ou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1268760"/>
            <a:ext cx="7125113" cy="924475"/>
          </a:xfrm>
        </p:spPr>
        <p:txBody>
          <a:bodyPr/>
          <a:lstStyle/>
          <a:p>
            <a:r>
              <a:rPr lang="en-US" b="1" dirty="0">
                <a:effectLst>
                  <a:outerShdw blurRad="38100" dist="38100" dir="2700000" algn="tl">
                    <a:srgbClr val="000000">
                      <a:alpha val="43137"/>
                    </a:srgbClr>
                  </a:outerShdw>
                </a:effectLst>
              </a:rPr>
              <a:t>Solution of that problems</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43608" y="2276872"/>
            <a:ext cx="5938821" cy="2989791"/>
          </a:xfrm>
        </p:spPr>
        <p:txBody>
          <a:bodyPr>
            <a:normAutofit/>
          </a:bodyPr>
          <a:lstStyle/>
          <a:p>
            <a:r>
              <a:rPr lang="en-US" sz="2000" b="1" dirty="0">
                <a:effectLst>
                  <a:outerShdw blurRad="38100" dist="38100" dir="2700000" algn="tl">
                    <a:srgbClr val="000000">
                      <a:alpha val="43137"/>
                    </a:srgbClr>
                  </a:outerShdw>
                </a:effectLst>
              </a:rPr>
              <a:t>To avoid this problem to scan that items by their Basket</a:t>
            </a:r>
            <a:r>
              <a:rPr lang="en-IN" sz="2000" b="1" dirty="0">
                <a:effectLst>
                  <a:outerShdw blurRad="38100" dist="38100" dir="2700000" algn="tl">
                    <a:srgbClr val="000000">
                      <a:alpha val="43137"/>
                    </a:srgbClr>
                  </a:outerShdw>
                </a:effectLst>
              </a:rPr>
              <a:t> with basket scanner.</a:t>
            </a:r>
          </a:p>
          <a:p>
            <a:r>
              <a:rPr lang="en-US" sz="2000" b="1" dirty="0">
                <a:effectLst>
                  <a:outerShdw blurRad="38100" dist="38100" dir="2700000" algn="tl">
                    <a:srgbClr val="000000">
                      <a:alpha val="43137"/>
                    </a:srgbClr>
                  </a:outerShdw>
                </a:effectLst>
              </a:rPr>
              <a:t>Then We didn’t stand in queue for scanning. We can easily shop and pay the bill.</a:t>
            </a:r>
          </a:p>
        </p:txBody>
      </p:sp>
    </p:spTree>
    <p:extLst>
      <p:ext uri="{BB962C8B-B14F-4D97-AF65-F5344CB8AC3E}">
        <p14:creationId xmlns:p14="http://schemas.microsoft.com/office/powerpoint/2010/main" val="403773397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836712"/>
            <a:ext cx="7125113" cy="924475"/>
          </a:xfrm>
        </p:spPr>
        <p:txBody>
          <a:bodyPr/>
          <a:lstStyle/>
          <a:p>
            <a:r>
              <a:rPr lang="en-US" b="1" dirty="0"/>
              <a:t>User Module</a:t>
            </a:r>
            <a:endParaRPr lang="en-IN" b="1" dirty="0"/>
          </a:p>
        </p:txBody>
      </p:sp>
      <p:sp>
        <p:nvSpPr>
          <p:cNvPr id="3" name="Content Placeholder 2"/>
          <p:cNvSpPr>
            <a:spLocks noGrp="1"/>
          </p:cNvSpPr>
          <p:nvPr>
            <p:ph idx="1"/>
          </p:nvPr>
        </p:nvSpPr>
        <p:spPr>
          <a:xfrm>
            <a:off x="971600" y="2132856"/>
            <a:ext cx="6226853" cy="2178432"/>
          </a:xfrm>
        </p:spPr>
        <p:txBody>
          <a:bodyPr>
            <a:normAutofit/>
          </a:bodyPr>
          <a:lstStyle/>
          <a:p>
            <a:r>
              <a:rPr lang="en-IN" sz="2000" b="1" dirty="0">
                <a:effectLst>
                  <a:outerShdw blurRad="38100" dist="38100" dir="2700000" algn="tl">
                    <a:srgbClr val="000000">
                      <a:alpha val="43137"/>
                    </a:srgbClr>
                  </a:outerShdw>
                </a:effectLst>
              </a:rPr>
              <a:t>Basket Scanner :-</a:t>
            </a:r>
          </a:p>
          <a:p>
            <a:r>
              <a:rPr lang="en-US" sz="2000" b="1" dirty="0">
                <a:effectLst>
                  <a:outerShdw blurRad="38100" dist="38100" dir="2700000" algn="tl">
                    <a:srgbClr val="000000">
                      <a:alpha val="43137"/>
                    </a:srgbClr>
                  </a:outerShdw>
                </a:effectLst>
              </a:rPr>
              <a:t>It is use for Scan the products and store that details in database </a:t>
            </a:r>
          </a:p>
          <a:p>
            <a:r>
              <a:rPr lang="en-US" sz="2000" b="1" dirty="0">
                <a:effectLst>
                  <a:outerShdw blurRad="38100" dist="38100" dir="2700000" algn="tl">
                    <a:srgbClr val="000000">
                      <a:alpha val="43137"/>
                    </a:srgbClr>
                  </a:outerShdw>
                </a:effectLst>
              </a:rPr>
              <a:t>It can scan by user and put that product in basket.</a:t>
            </a:r>
          </a:p>
        </p:txBody>
      </p:sp>
    </p:spTree>
    <p:extLst>
      <p:ext uri="{BB962C8B-B14F-4D97-AF65-F5344CB8AC3E}">
        <p14:creationId xmlns:p14="http://schemas.microsoft.com/office/powerpoint/2010/main" val="93615671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Admin Module</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09443" y="2144818"/>
            <a:ext cx="7125112" cy="2701759"/>
          </a:xfrm>
        </p:spPr>
        <p:txBody>
          <a:bodyPr>
            <a:normAutofit/>
          </a:bodyPr>
          <a:lstStyle/>
          <a:p>
            <a:r>
              <a:rPr lang="en-US" sz="2000" b="1" dirty="0">
                <a:effectLst>
                  <a:outerShdw blurRad="38100" dist="38100" dir="2700000" algn="tl">
                    <a:srgbClr val="000000">
                      <a:alpha val="43137"/>
                    </a:srgbClr>
                  </a:outerShdw>
                </a:effectLst>
              </a:rPr>
              <a:t>System :-</a:t>
            </a:r>
          </a:p>
          <a:p>
            <a:r>
              <a:rPr lang="en-US" sz="2000" b="1" dirty="0">
                <a:effectLst>
                  <a:outerShdw blurRad="38100" dist="38100" dir="2700000" algn="tl">
                    <a:srgbClr val="000000">
                      <a:alpha val="43137"/>
                    </a:srgbClr>
                  </a:outerShdw>
                </a:effectLst>
              </a:rPr>
              <a:t>It can scan the basket by there barcode. </a:t>
            </a:r>
          </a:p>
          <a:p>
            <a:r>
              <a:rPr lang="en-US" sz="2000" b="1" dirty="0">
                <a:effectLst>
                  <a:outerShdw blurRad="38100" dist="38100" dir="2700000" algn="tl">
                    <a:srgbClr val="000000">
                      <a:alpha val="43137"/>
                    </a:srgbClr>
                  </a:outerShdw>
                </a:effectLst>
              </a:rPr>
              <a:t>It can make final bill, or delete any products which are not in basket and update that bill.</a:t>
            </a:r>
          </a:p>
        </p:txBody>
      </p:sp>
    </p:spTree>
    <p:extLst>
      <p:ext uri="{BB962C8B-B14F-4D97-AF65-F5344CB8AC3E}">
        <p14:creationId xmlns:p14="http://schemas.microsoft.com/office/powerpoint/2010/main" val="243610680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476672"/>
            <a:ext cx="7125113" cy="924475"/>
          </a:xfrm>
        </p:spPr>
        <p:txBody>
          <a:bodyPr/>
          <a:lstStyle/>
          <a:p>
            <a:pPr algn="ctr"/>
            <a:r>
              <a:rPr lang="en-US" b="1" dirty="0">
                <a:effectLst>
                  <a:outerShdw blurRad="38100" dist="38100" dir="2700000" algn="tl">
                    <a:srgbClr val="000000">
                      <a:alpha val="43137"/>
                    </a:srgbClr>
                  </a:outerShdw>
                </a:effectLst>
              </a:rPr>
              <a:t>Component </a:t>
            </a:r>
            <a:endParaRPr lang="en-IN"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7584" y="1556792"/>
            <a:ext cx="6696744" cy="4608512"/>
          </a:xfrm>
        </p:spPr>
        <p:txBody>
          <a:bodyPr>
            <a:noAutofit/>
          </a:bodyPr>
          <a:lstStyle/>
          <a:p>
            <a:r>
              <a:rPr lang="en-US" sz="2400" b="1" dirty="0">
                <a:effectLst>
                  <a:outerShdw blurRad="38100" dist="38100" dir="2700000" algn="tl">
                    <a:srgbClr val="000000">
                      <a:alpha val="43137"/>
                    </a:srgbClr>
                  </a:outerShdw>
                </a:effectLst>
              </a:rPr>
              <a:t>Hardware Component :- </a:t>
            </a:r>
          </a:p>
          <a:p>
            <a:pPr lvl="0">
              <a:buFont typeface="Wingdings" pitchFamily="2" charset="2"/>
              <a:buChar char="§"/>
            </a:pPr>
            <a:r>
              <a:rPr lang="en-IN" sz="1600" b="1" dirty="0"/>
              <a:t> POWER SUPPLY (12V TO 5V)</a:t>
            </a:r>
          </a:p>
          <a:p>
            <a:pPr lvl="0">
              <a:buFont typeface="Wingdings" pitchFamily="2" charset="2"/>
              <a:buChar char="§"/>
            </a:pPr>
            <a:r>
              <a:rPr lang="en-IN" sz="1600" b="1" dirty="0"/>
              <a:t> ARDUINO BOARD</a:t>
            </a:r>
          </a:p>
          <a:p>
            <a:pPr lvl="0">
              <a:buFont typeface="Wingdings" pitchFamily="2" charset="2"/>
              <a:buChar char="§"/>
            </a:pPr>
            <a:r>
              <a:rPr lang="en-IN" sz="1600" b="1" dirty="0"/>
              <a:t>WIFI MODEM</a:t>
            </a:r>
          </a:p>
          <a:p>
            <a:pPr lvl="0">
              <a:buFont typeface="Wingdings" pitchFamily="2" charset="2"/>
              <a:buChar char="§"/>
            </a:pPr>
            <a:r>
              <a:rPr lang="en-IN" sz="1600" b="1" dirty="0"/>
              <a:t>RFID READER MODEM AND RFID CARD</a:t>
            </a:r>
          </a:p>
          <a:p>
            <a:pPr lvl="0">
              <a:buFont typeface="Wingdings" pitchFamily="2" charset="2"/>
              <a:buChar char="§"/>
            </a:pPr>
            <a:r>
              <a:rPr lang="en-IN" sz="1600" b="1" dirty="0"/>
              <a:t>Arduino UNO</a:t>
            </a:r>
          </a:p>
          <a:p>
            <a:pPr lvl="0">
              <a:buFont typeface="Wingdings" pitchFamily="2" charset="2"/>
              <a:buChar char="§"/>
            </a:pPr>
            <a:r>
              <a:rPr lang="en-IN" sz="1600" b="1" dirty="0"/>
              <a:t>RESET AND CRYSTAL CIRCUIT</a:t>
            </a:r>
          </a:p>
          <a:p>
            <a:pPr lvl="0">
              <a:buFont typeface="Wingdings" pitchFamily="2" charset="2"/>
              <a:buChar char="§"/>
            </a:pPr>
            <a:r>
              <a:rPr lang="en-IN" sz="1600" b="1" dirty="0"/>
              <a:t>LCD (16 × 2)</a:t>
            </a:r>
          </a:p>
          <a:p>
            <a:pPr lvl="0">
              <a:buFont typeface="Wingdings" pitchFamily="2" charset="2"/>
              <a:buChar char="§"/>
            </a:pPr>
            <a:r>
              <a:rPr lang="en-IN" sz="1600" b="1" dirty="0"/>
              <a:t>LED</a:t>
            </a:r>
          </a:p>
          <a:p>
            <a:pPr lvl="0">
              <a:buFont typeface="Wingdings" pitchFamily="2" charset="2"/>
              <a:buChar char="§"/>
            </a:pPr>
            <a:r>
              <a:rPr lang="en-IN" sz="1600" b="1" dirty="0"/>
              <a:t>Node MCU</a:t>
            </a:r>
          </a:p>
          <a:p>
            <a:pPr lvl="0">
              <a:buFont typeface="Wingdings" pitchFamily="2" charset="2"/>
              <a:buChar char="§"/>
            </a:pPr>
            <a:r>
              <a:rPr lang="en-IN" sz="1600" b="1" dirty="0"/>
              <a:t>Bluetooth Module	</a:t>
            </a:r>
          </a:p>
          <a:p>
            <a:pPr lvl="0">
              <a:buFont typeface="Wingdings" pitchFamily="2" charset="2"/>
              <a:buChar char="§"/>
            </a:pPr>
            <a:r>
              <a:rPr lang="en-IN" sz="1600" b="1" dirty="0"/>
              <a:t>Resistor</a:t>
            </a:r>
          </a:p>
        </p:txBody>
      </p:sp>
    </p:spTree>
    <p:extLst>
      <p:ext uri="{BB962C8B-B14F-4D97-AF65-F5344CB8AC3E}">
        <p14:creationId xmlns:p14="http://schemas.microsoft.com/office/powerpoint/2010/main" val="22929772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Power Supply (12v to 5v)</a:t>
            </a:r>
            <a:endParaRPr lang="en-IN" b="1" dirty="0"/>
          </a:p>
        </p:txBody>
      </p:sp>
      <p:sp>
        <p:nvSpPr>
          <p:cNvPr id="3" name="Content Placeholder 2"/>
          <p:cNvSpPr>
            <a:spLocks noGrp="1"/>
          </p:cNvSpPr>
          <p:nvPr>
            <p:ph idx="1"/>
          </p:nvPr>
        </p:nvSpPr>
        <p:spPr>
          <a:xfrm>
            <a:off x="1009443" y="1807361"/>
            <a:ext cx="7125112" cy="1981679"/>
          </a:xfrm>
        </p:spPr>
        <p:txBody>
          <a:bodyPr>
            <a:normAutofit fontScale="92500" lnSpcReduction="10000"/>
          </a:bodyPr>
          <a:lstStyle/>
          <a:p>
            <a:pPr algn="just"/>
            <a:r>
              <a:rPr lang="en-IN" sz="2000" b="1" dirty="0"/>
              <a:t>This is a circuit of a 12V to 5V Converter using a 7805 regulated IC. The circuit mentioned here is also a step down DC to DC convertor using LM 7805 IC which can provide fixed 5 volt output from any 2V DC. The circuit is ideal to use with a 12V car battery to step down the voltage to 5 volt DC. </a:t>
            </a:r>
          </a:p>
        </p:txBody>
      </p:sp>
      <p:pic>
        <p:nvPicPr>
          <p:cNvPr id="4" name="Picture 3"/>
          <p:cNvPicPr/>
          <p:nvPr/>
        </p:nvPicPr>
        <p:blipFill>
          <a:blip r:embed="rId2"/>
          <a:stretch>
            <a:fillRect/>
          </a:stretch>
        </p:blipFill>
        <p:spPr>
          <a:xfrm>
            <a:off x="2411760" y="4005064"/>
            <a:ext cx="4392488" cy="2232248"/>
          </a:xfrm>
          <a:prstGeom prst="rect">
            <a:avLst/>
          </a:prstGeom>
          <a:ln>
            <a:solidFill>
              <a:schemeClr val="tx1"/>
            </a:solidFill>
          </a:ln>
        </p:spPr>
      </p:pic>
    </p:spTree>
    <p:extLst>
      <p:ext uri="{BB962C8B-B14F-4D97-AF65-F5344CB8AC3E}">
        <p14:creationId xmlns:p14="http://schemas.microsoft.com/office/powerpoint/2010/main" val="255402917"/>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ARDUINO BOARD</a:t>
            </a:r>
            <a:endParaRPr lang="en-IN" dirty="0"/>
          </a:p>
        </p:txBody>
      </p:sp>
      <p:sp>
        <p:nvSpPr>
          <p:cNvPr id="3" name="Content Placeholder 2"/>
          <p:cNvSpPr>
            <a:spLocks noGrp="1"/>
          </p:cNvSpPr>
          <p:nvPr>
            <p:ph idx="1"/>
          </p:nvPr>
        </p:nvSpPr>
        <p:spPr>
          <a:xfrm>
            <a:off x="1009443" y="1807361"/>
            <a:ext cx="7125112" cy="2341719"/>
          </a:xfrm>
        </p:spPr>
        <p:txBody>
          <a:bodyPr>
            <a:normAutofit fontScale="85000" lnSpcReduction="10000"/>
          </a:bodyPr>
          <a:lstStyle/>
          <a:p>
            <a:pPr algn="just"/>
            <a:r>
              <a:rPr lang="en-IN" sz="2000" b="1" dirty="0"/>
              <a:t>The Arduino is the open source microcontroller development board based on the ATMEGA328P microcontroller IC designed to provide the simple and cheap platform to the hobbyists and students for designing their digital and embedded systems projects. The ATMEGA328P microcontroller IC is the heart of the Arduino microcontroller development that is the board is designed around the ATMEGA328P microcontroller IC.</a:t>
            </a:r>
          </a:p>
        </p:txBody>
      </p:sp>
      <p:pic>
        <p:nvPicPr>
          <p:cNvPr id="4" name="Picture 3" descr="https://www.theengineeringprojects.com/wp-content/uploads/2018/06/Introduction-to-Arduino-UNO.jpg"/>
          <p:cNvPicPr/>
          <p:nvPr/>
        </p:nvPicPr>
        <p:blipFill rotWithShape="1">
          <a:blip r:embed="rId2" cstate="print">
            <a:extLst>
              <a:ext uri="{28A0092B-C50C-407E-A947-70E740481C1C}">
                <a14:useLocalDpi xmlns:a14="http://schemas.microsoft.com/office/drawing/2010/main" val="0"/>
              </a:ext>
            </a:extLst>
          </a:blip>
          <a:srcRect l="4202" t="3731" r="2886" b="5374"/>
          <a:stretch/>
        </p:blipFill>
        <p:spPr bwMode="auto">
          <a:xfrm>
            <a:off x="3131840" y="4293096"/>
            <a:ext cx="2952328" cy="2160240"/>
          </a:xfrm>
          <a:prstGeom prst="rect">
            <a:avLst/>
          </a:prstGeom>
          <a:noFill/>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0520676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theme/theme1.xml><?xml version="1.0" encoding="utf-8"?>
<a:theme xmlns:a="http://schemas.openxmlformats.org/drawingml/2006/main" name="Autum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176</TotalTime>
  <Words>1022</Words>
  <Application>Microsoft Office PowerPoint</Application>
  <PresentationFormat>On-screen Show (4:3)</PresentationFormat>
  <Paragraphs>90</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Courier New</vt:lpstr>
      <vt:lpstr>Verdana</vt:lpstr>
      <vt:lpstr>Wingdings</vt:lpstr>
      <vt:lpstr>Wingdings 2</vt:lpstr>
      <vt:lpstr>Autumn</vt:lpstr>
      <vt:lpstr>Basket Scanner</vt:lpstr>
      <vt:lpstr>The Basic Problem of supermarket</vt:lpstr>
      <vt:lpstr>The Purpose of products</vt:lpstr>
      <vt:lpstr>Solution of that problems</vt:lpstr>
      <vt:lpstr>User Module</vt:lpstr>
      <vt:lpstr>Admin Module</vt:lpstr>
      <vt:lpstr>Component </vt:lpstr>
      <vt:lpstr>Power Supply (12v to 5v)</vt:lpstr>
      <vt:lpstr>ARDUINO BOARD</vt:lpstr>
      <vt:lpstr>WIFI MODEM</vt:lpstr>
      <vt:lpstr>RFID READER MODEM</vt:lpstr>
      <vt:lpstr>RFID CARD</vt:lpstr>
      <vt:lpstr>RESET AND CRYSTAL CIRCUIT</vt:lpstr>
      <vt:lpstr>LCD (16 × 2)</vt:lpstr>
      <vt:lpstr>LED</vt:lpstr>
      <vt:lpstr>Node MCU</vt:lpstr>
      <vt:lpstr>Bluetooth Module</vt:lpstr>
      <vt:lpstr>Resistor</vt:lpstr>
      <vt:lpstr>Component of software </vt:lpstr>
      <vt:lpstr>Advantages :-</vt:lpstr>
      <vt:lpstr>Flow chart :-</vt:lpstr>
      <vt:lpstr>Activity Diagram :-</vt:lpstr>
      <vt:lpstr>Uses case Diagram :-</vt:lpstr>
      <vt:lpstr>Data Flow Diagram :-</vt:lpstr>
      <vt:lpstr>ER Diagram :-</vt:lpstr>
      <vt:lpstr>Reference by:-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Basket Scanner</dc:title>
  <dc:creator>Windows User</dc:creator>
  <cp:lastModifiedBy>Soham Patel</cp:lastModifiedBy>
  <cp:revision>26</cp:revision>
  <dcterms:created xsi:type="dcterms:W3CDTF">2019-09-06T10:17:12Z</dcterms:created>
  <dcterms:modified xsi:type="dcterms:W3CDTF">2019-10-20T14:11:09Z</dcterms:modified>
</cp:coreProperties>
</file>