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66D6"/>
    <a:srgbClr val="292A2B"/>
    <a:srgbClr val="121212"/>
    <a:srgbClr val="1F2122"/>
    <a:srgbClr val="4FC3F7"/>
    <a:srgbClr val="9AA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533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39.png"/><Relationship Id="rId3" Type="http://schemas.openxmlformats.org/officeDocument/2006/relationships/image" Target="../media/image55.png"/><Relationship Id="rId7" Type="http://schemas.openxmlformats.org/officeDocument/2006/relationships/image" Target="../media/image36.png"/><Relationship Id="rId12" Type="http://schemas.openxmlformats.org/officeDocument/2006/relationships/image" Target="../media/image1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57.png"/><Relationship Id="rId10" Type="http://schemas.openxmlformats.org/officeDocument/2006/relationships/image" Target="../media/image60.png"/><Relationship Id="rId4" Type="http://schemas.openxmlformats.org/officeDocument/2006/relationships/image" Target="../media/image56.png"/><Relationship Id="rId9" Type="http://schemas.openxmlformats.org/officeDocument/2006/relationships/image" Target="../media/image59.png"/><Relationship Id="rId1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62.png"/><Relationship Id="rId7" Type="http://schemas.openxmlformats.org/officeDocument/2006/relationships/image" Target="../media/image3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67.png"/><Relationship Id="rId7" Type="http://schemas.openxmlformats.org/officeDocument/2006/relationships/image" Target="../media/image3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26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1.png"/><Relationship Id="rId7" Type="http://schemas.openxmlformats.org/officeDocument/2006/relationships/image" Target="../media/image3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73.png"/><Relationship Id="rId10" Type="http://schemas.openxmlformats.org/officeDocument/2006/relationships/image" Target="../media/image30.png"/><Relationship Id="rId4" Type="http://schemas.openxmlformats.org/officeDocument/2006/relationships/image" Target="../media/image72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76.png"/><Relationship Id="rId7" Type="http://schemas.openxmlformats.org/officeDocument/2006/relationships/image" Target="../media/image3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11" Type="http://schemas.openxmlformats.org/officeDocument/2006/relationships/image" Target="../media/image30.png"/><Relationship Id="rId5" Type="http://schemas.openxmlformats.org/officeDocument/2006/relationships/image" Target="../media/image77.png"/><Relationship Id="rId10" Type="http://schemas.openxmlformats.org/officeDocument/2006/relationships/image" Target="../media/image39.png"/><Relationship Id="rId4" Type="http://schemas.openxmlformats.org/officeDocument/2006/relationships/image" Target="../media/image65.pn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3.png"/><Relationship Id="rId7" Type="http://schemas.openxmlformats.org/officeDocument/2006/relationships/image" Target="../media/image81.png"/><Relationship Id="rId12" Type="http://schemas.openxmlformats.org/officeDocument/2006/relationships/image" Target="../media/image85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11" Type="http://schemas.openxmlformats.org/officeDocument/2006/relationships/image" Target="../media/image84.png"/><Relationship Id="rId5" Type="http://schemas.openxmlformats.org/officeDocument/2006/relationships/image" Target="../media/image7.png"/><Relationship Id="rId10" Type="http://schemas.openxmlformats.org/officeDocument/2006/relationships/image" Target="../media/image83.png"/><Relationship Id="rId4" Type="http://schemas.openxmlformats.org/officeDocument/2006/relationships/image" Target="../media/image79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3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12" Type="http://schemas.openxmlformats.org/officeDocument/2006/relationships/image" Target="../media/image3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30.png"/><Relationship Id="rId5" Type="http://schemas.openxmlformats.org/officeDocument/2006/relationships/image" Target="../media/image43.png"/><Relationship Id="rId10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7.png"/><Relationship Id="rId3" Type="http://schemas.openxmlformats.org/officeDocument/2006/relationships/image" Target="../media/image49.png"/><Relationship Id="rId7" Type="http://schemas.openxmlformats.org/officeDocument/2006/relationships/image" Target="../media/image36.png"/><Relationship Id="rId12" Type="http://schemas.openxmlformats.org/officeDocument/2006/relationships/image" Target="../media/image3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53.png"/><Relationship Id="rId5" Type="http://schemas.openxmlformats.org/officeDocument/2006/relationships/image" Target="../media/image50.png"/><Relationship Id="rId10" Type="http://schemas.openxmlformats.org/officeDocument/2006/relationships/image" Target="../media/image52.png"/><Relationship Id="rId4" Type="http://schemas.openxmlformats.org/officeDocument/2006/relationships/image" Target="../media/image4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0"/>
            <a:ext cx="12191695" cy="6858000"/>
          </a:xfrm>
          <a:prstGeom prst="rect">
            <a:avLst/>
          </a:prstGeom>
          <a:solidFill>
            <a:srgbClr val="182A73">
              <a:alpha val="37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>
            <a:alphaModFix/>
            <a:biLevel thresh="25000"/>
          </a:blip>
          <a:stretch>
            <a:fillRect/>
          </a:stretch>
        </p:blipFill>
        <p:spPr>
          <a:xfrm>
            <a:off x="5424597" y="1841755"/>
            <a:ext cx="1342805" cy="6982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41558" y="2886349"/>
            <a:ext cx="9918101" cy="785215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lnSpc>
                <a:spcPts val="4940"/>
              </a:lnSpc>
              <a:spcBef>
                <a:spcPts val="0"/>
              </a:spcBef>
              <a:spcAft>
                <a:spcPts val="1560"/>
              </a:spcAft>
            </a:pPr>
            <a:r>
              <a:rPr sz="6000" b="1" dirty="0">
                <a:solidFill>
                  <a:srgbClr val="FFFFFF"/>
                </a:solidFill>
              </a:rPr>
              <a:t>Introduction to Git and GitHub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8419" y="3653118"/>
            <a:ext cx="5714857" cy="480131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2400" b="0" dirty="0">
                <a:solidFill>
                  <a:srgbClr val="FFFFFF"/>
                </a:solidFill>
              </a:rPr>
              <a:t>A Beginner's Guide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2555" y="56532"/>
            <a:ext cx="6221511" cy="787908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4400" b="1" dirty="0">
                <a:solidFill>
                  <a:schemeClr val="bg1"/>
                </a:solidFill>
              </a:rPr>
              <a:t>Key Git Concepts: Commit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6267" y="241114"/>
            <a:ext cx="662871" cy="5075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3351" y="1317128"/>
            <a:ext cx="7103545" cy="946156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lnSpc>
                <a:spcPts val="2145"/>
              </a:lnSpc>
              <a:spcBef>
                <a:spcPts val="0"/>
              </a:spcBef>
              <a:spcAft>
                <a:spcPts val="1950"/>
              </a:spcAft>
            </a:pPr>
            <a:r>
              <a:rPr sz="2800" b="0" dirty="0">
                <a:solidFill>
                  <a:schemeClr val="bg1"/>
                </a:solidFill>
              </a:rPr>
              <a:t>A </a:t>
            </a:r>
            <a:r>
              <a:rPr sz="2800" b="1" dirty="0">
                <a:solidFill>
                  <a:srgbClr val="0366D6"/>
                </a:solidFill>
              </a:rPr>
              <a:t>commit</a:t>
            </a:r>
            <a:r>
              <a:rPr sz="2800" b="0" dirty="0">
                <a:solidFill>
                  <a:srgbClr val="24292E"/>
                </a:solidFill>
              </a:rPr>
              <a:t> </a:t>
            </a:r>
            <a:r>
              <a:rPr sz="2800" b="0" dirty="0">
                <a:solidFill>
                  <a:schemeClr val="bg1"/>
                </a:solidFill>
              </a:rPr>
              <a:t>saves staged changes to the repository with a descriptive message, creating a snapshot of your project at that point in time</a:t>
            </a:r>
            <a:r>
              <a:rPr sz="1315" b="0" dirty="0">
                <a:solidFill>
                  <a:srgbClr val="24292E"/>
                </a:solidFill>
              </a:rPr>
              <a:t>. 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33" y="2562862"/>
            <a:ext cx="365406" cy="2877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7703" y="2461370"/>
            <a:ext cx="4425122" cy="480131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400" b="0" dirty="0">
                <a:solidFill>
                  <a:schemeClr val="bg1"/>
                </a:solidFill>
              </a:rPr>
              <a:t>Creates a snapshot of your project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70" y="3033785"/>
            <a:ext cx="402326" cy="3419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7703" y="2895638"/>
            <a:ext cx="6415731" cy="480131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400" b="0" dirty="0">
                <a:solidFill>
                  <a:schemeClr val="bg1"/>
                </a:solidFill>
              </a:rPr>
              <a:t>Includes a descriptive message explaining changes</a:t>
            </a: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012" y="3523382"/>
            <a:ext cx="411511" cy="3497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7703" y="3400923"/>
            <a:ext cx="5977214" cy="480131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400" b="0">
                <a:solidFill>
                  <a:schemeClr val="bg1"/>
                </a:solidFill>
              </a:rPr>
              <a:t>Unique ID (SHA-1 hash) identifies each commit</a:t>
            </a:r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258" y="3934309"/>
            <a:ext cx="451336" cy="34979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47703" y="3865741"/>
            <a:ext cx="4084964" cy="480131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400" b="0" dirty="0">
                <a:solidFill>
                  <a:schemeClr val="bg1"/>
                </a:solidFill>
              </a:rPr>
              <a:t>Forms a chain of project history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22976A8-A254-EFF1-4B1C-BA7D010733B9}"/>
              </a:ext>
            </a:extLst>
          </p:cNvPr>
          <p:cNvGrpSpPr/>
          <p:nvPr/>
        </p:nvGrpSpPr>
        <p:grpSpPr>
          <a:xfrm>
            <a:off x="424277" y="4364352"/>
            <a:ext cx="6415731" cy="2252537"/>
            <a:chOff x="752283" y="6074878"/>
            <a:chExt cx="5569235" cy="1288301"/>
          </a:xfrm>
        </p:grpSpPr>
        <p:sp>
          <p:nvSpPr>
            <p:cNvPr id="13" name="Rounded Rectangle 12"/>
            <p:cNvSpPr/>
            <p:nvPr/>
          </p:nvSpPr>
          <p:spPr>
            <a:xfrm>
              <a:off x="752283" y="6074878"/>
              <a:ext cx="5569235" cy="567995"/>
            </a:xfrm>
            <a:prstGeom prst="roundRect">
              <a:avLst>
                <a:gd name="adj" fmla="val 8163"/>
              </a:avLst>
            </a:prstGeom>
            <a:solidFill>
              <a:srgbClr val="1F21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16200000">
              <a:off x="217683" y="6645695"/>
              <a:ext cx="1288300" cy="14666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366D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pic>
          <p:nvPicPr>
            <p:cNvPr id="15" name="Picture 14" descr="image.png"/>
            <p:cNvPicPr>
              <a:picLocks noChangeAspect="1"/>
            </p:cNvPicPr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034422" y="6134348"/>
              <a:ext cx="381075" cy="23386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366519" y="6100346"/>
              <a:ext cx="2187663" cy="309809"/>
            </a:xfrm>
            <a:prstGeom prst="rect">
              <a:avLst/>
            </a:prstGeom>
            <a:noFill/>
          </p:spPr>
          <p:txBody>
            <a:bodyPr wrap="non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sz="2800" b="1" dirty="0">
                  <a:solidFill>
                    <a:srgbClr val="0366D6"/>
                  </a:solidFill>
                </a:rPr>
                <a:t>Basic Command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99387" y="6389907"/>
              <a:ext cx="4909591" cy="221795"/>
            </a:xfrm>
            <a:prstGeom prst="rect">
              <a:avLst/>
            </a:prstGeom>
            <a:solidFill>
              <a:srgbClr val="121212"/>
            </a:solidFill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b="0" dirty="0">
                  <a:solidFill>
                    <a:schemeClr val="bg1"/>
                  </a:solidFill>
                  <a:latin typeface="Consolas" panose="020B0609020204030204" pitchFamily="49" charset="0"/>
                </a:rPr>
                <a:t>&gt;&gt;&gt;   </a:t>
              </a:r>
              <a:r>
                <a:rPr b="0" dirty="0">
                  <a:solidFill>
                    <a:schemeClr val="bg1"/>
                  </a:solidFill>
                  <a:latin typeface="Consolas" panose="020B0609020204030204" pitchFamily="49" charset="0"/>
                </a:rPr>
                <a:t>git commit -m "Your commit message"</a:t>
              </a: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7289621" y="916576"/>
            <a:ext cx="4762380" cy="5840502"/>
          </a:xfrm>
          <a:prstGeom prst="roundRect">
            <a:avLst>
              <a:gd name="adj" fmla="val 3200"/>
            </a:avLst>
          </a:prstGeom>
          <a:solidFill>
            <a:srgbClr val="292A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TextBox 19"/>
          <p:cNvSpPr txBox="1"/>
          <p:nvPr/>
        </p:nvSpPr>
        <p:spPr>
          <a:xfrm>
            <a:off x="7650949" y="898552"/>
            <a:ext cx="4190895" cy="418576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1625"/>
              </a:spcAft>
            </a:pPr>
            <a:r>
              <a:rPr sz="2000" b="1" dirty="0">
                <a:solidFill>
                  <a:schemeClr val="bg1"/>
                </a:solidFill>
              </a:rPr>
              <a:t>Commit as Project Snapshot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32CBC18-9DA1-30C5-FAC7-A845AEF3804C}"/>
              </a:ext>
            </a:extLst>
          </p:cNvPr>
          <p:cNvGrpSpPr/>
          <p:nvPr/>
        </p:nvGrpSpPr>
        <p:grpSpPr>
          <a:xfrm>
            <a:off x="7529802" y="1434782"/>
            <a:ext cx="4190895" cy="1133476"/>
            <a:chOff x="6971492" y="2228850"/>
            <a:chExt cx="4190895" cy="1209674"/>
          </a:xfrm>
          <a:solidFill>
            <a:srgbClr val="121212"/>
          </a:solidFill>
        </p:grpSpPr>
        <p:sp>
          <p:nvSpPr>
            <p:cNvPr id="21" name="Rounded Rectangle 20"/>
            <p:cNvSpPr/>
            <p:nvPr/>
          </p:nvSpPr>
          <p:spPr>
            <a:xfrm>
              <a:off x="6971492" y="2228850"/>
              <a:ext cx="4190895" cy="1209674"/>
            </a:xfrm>
            <a:prstGeom prst="roundRect">
              <a:avLst>
                <a:gd name="adj" fmla="val 9448"/>
              </a:avLst>
            </a:prstGeom>
            <a:grpFill/>
            <a:ln w="8255">
              <a:solidFill>
                <a:srgbClr val="0366D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515037" y="2357428"/>
              <a:ext cx="859466" cy="381022"/>
            </a:xfrm>
            <a:prstGeom prst="rect">
              <a:avLst/>
            </a:prstGeom>
            <a:grpFill/>
          </p:spPr>
          <p:txBody>
            <a:bodyPr wrap="non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sz="1600" b="0" dirty="0">
                  <a:solidFill>
                    <a:schemeClr val="bg1"/>
                  </a:solidFill>
                </a:rPr>
                <a:t>a1b2c3d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71537" y="2352736"/>
              <a:ext cx="936410" cy="381022"/>
            </a:xfrm>
            <a:prstGeom prst="rect">
              <a:avLst/>
            </a:prstGeom>
            <a:grpFill/>
          </p:spPr>
          <p:txBody>
            <a:bodyPr wrap="non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sz="1600" b="1" dirty="0">
                  <a:solidFill>
                    <a:schemeClr val="bg1"/>
                  </a:solidFill>
                </a:rPr>
                <a:t>John Doe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57848" y="2754850"/>
              <a:ext cx="3886102" cy="348175"/>
            </a:xfrm>
            <a:prstGeom prst="rect">
              <a:avLst/>
            </a:prstGeom>
            <a:grpFill/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520"/>
                </a:spcAft>
              </a:pPr>
              <a:r>
                <a:rPr sz="1400" b="0">
                  <a:solidFill>
                    <a:schemeClr val="bg1"/>
                  </a:solidFill>
                </a:rPr>
                <a:t>Initial project setup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57848" y="3055054"/>
              <a:ext cx="3886102" cy="290693"/>
            </a:xfrm>
            <a:prstGeom prst="rect">
              <a:avLst/>
            </a:prstGeom>
            <a:grpFill/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sz="1050" b="0">
                  <a:solidFill>
                    <a:schemeClr val="bg1"/>
                  </a:solidFill>
                </a:rPr>
                <a:t>2023-05-15 10:30</a:t>
              </a:r>
            </a:p>
          </p:txBody>
        </p:sp>
      </p:grpSp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12038" y="2585889"/>
            <a:ext cx="228594" cy="165734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462BCB82-7B1A-2DFF-919F-D25DF4F4DE11}"/>
              </a:ext>
            </a:extLst>
          </p:cNvPr>
          <p:cNvGrpSpPr/>
          <p:nvPr/>
        </p:nvGrpSpPr>
        <p:grpSpPr>
          <a:xfrm>
            <a:off x="7575363" y="2751623"/>
            <a:ext cx="4190895" cy="1133476"/>
            <a:chOff x="6905452" y="4048124"/>
            <a:chExt cx="4190895" cy="1209674"/>
          </a:xfrm>
          <a:solidFill>
            <a:srgbClr val="121212"/>
          </a:solidFill>
        </p:grpSpPr>
        <p:sp>
          <p:nvSpPr>
            <p:cNvPr id="29" name="Rounded Rectangle 28"/>
            <p:cNvSpPr/>
            <p:nvPr/>
          </p:nvSpPr>
          <p:spPr>
            <a:xfrm>
              <a:off x="6905452" y="4048124"/>
              <a:ext cx="4190895" cy="1209674"/>
            </a:xfrm>
            <a:prstGeom prst="roundRect">
              <a:avLst>
                <a:gd name="adj" fmla="val 9448"/>
              </a:avLst>
            </a:prstGeom>
            <a:grpFill/>
            <a:ln w="8255">
              <a:solidFill>
                <a:srgbClr val="0366D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057848" y="4200525"/>
              <a:ext cx="342891" cy="3429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pic>
          <p:nvPicPr>
            <p:cNvPr id="31" name="Picture 30" descr="image.png"/>
            <p:cNvPicPr>
              <a:picLocks noChangeAspect="1"/>
            </p:cNvPicPr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134046" y="4296335"/>
              <a:ext cx="190495" cy="151279"/>
            </a:xfrm>
            <a:prstGeom prst="rect">
              <a:avLst/>
            </a:prstGeom>
            <a:grpFill/>
          </p:spPr>
        </p:pic>
        <p:sp>
          <p:nvSpPr>
            <p:cNvPr id="32" name="TextBox 31"/>
            <p:cNvSpPr txBox="1"/>
            <p:nvPr/>
          </p:nvSpPr>
          <p:spPr>
            <a:xfrm>
              <a:off x="7515037" y="4186228"/>
              <a:ext cx="829010" cy="381022"/>
            </a:xfrm>
            <a:prstGeom prst="rect">
              <a:avLst/>
            </a:prstGeom>
            <a:grpFill/>
          </p:spPr>
          <p:txBody>
            <a:bodyPr wrap="non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sz="1600" b="0" dirty="0">
                  <a:solidFill>
                    <a:schemeClr val="bg1"/>
                  </a:solidFill>
                </a:rPr>
                <a:t>e4f5g6h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540955" y="4189666"/>
              <a:ext cx="1071062" cy="381022"/>
            </a:xfrm>
            <a:prstGeom prst="rect">
              <a:avLst/>
            </a:prstGeom>
            <a:grpFill/>
          </p:spPr>
          <p:txBody>
            <a:bodyPr wrap="non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sz="1600" b="1" dirty="0">
                  <a:solidFill>
                    <a:schemeClr val="bg1"/>
                  </a:solidFill>
                </a:rPr>
                <a:t>Jane Smith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057848" y="4574125"/>
              <a:ext cx="3886102" cy="348175"/>
            </a:xfrm>
            <a:prstGeom prst="rect">
              <a:avLst/>
            </a:prstGeom>
            <a:grpFill/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520"/>
                </a:spcAft>
              </a:pPr>
              <a:r>
                <a:rPr sz="1400" b="0" dirty="0">
                  <a:solidFill>
                    <a:schemeClr val="bg1"/>
                  </a:solidFill>
                </a:rPr>
                <a:t>Add user authentication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057848" y="4874329"/>
              <a:ext cx="3886102" cy="290693"/>
            </a:xfrm>
            <a:prstGeom prst="rect">
              <a:avLst/>
            </a:prstGeom>
            <a:grpFill/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sz="1050" b="0">
                  <a:solidFill>
                    <a:schemeClr val="bg1"/>
                  </a:solidFill>
                </a:rPr>
                <a:t>2023-05-16 14:22</a:t>
              </a:r>
            </a:p>
          </p:txBody>
        </p:sp>
      </p:grpSp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612038" y="3959585"/>
            <a:ext cx="228594" cy="165734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3ED2E221-17D5-A3DC-B50A-6745EF2FBDB4}"/>
              </a:ext>
            </a:extLst>
          </p:cNvPr>
          <p:cNvGrpSpPr/>
          <p:nvPr/>
        </p:nvGrpSpPr>
        <p:grpSpPr>
          <a:xfrm>
            <a:off x="7564847" y="4139638"/>
            <a:ext cx="4190895" cy="1228725"/>
            <a:chOff x="6905452" y="5867399"/>
            <a:chExt cx="4190895" cy="1228725"/>
          </a:xfrm>
          <a:solidFill>
            <a:srgbClr val="121212"/>
          </a:solidFill>
        </p:grpSpPr>
        <p:sp>
          <p:nvSpPr>
            <p:cNvPr id="37" name="Rounded Rectangle 36"/>
            <p:cNvSpPr/>
            <p:nvPr/>
          </p:nvSpPr>
          <p:spPr>
            <a:xfrm>
              <a:off x="6905452" y="5867399"/>
              <a:ext cx="4190895" cy="1228725"/>
            </a:xfrm>
            <a:prstGeom prst="roundRect">
              <a:avLst>
                <a:gd name="adj" fmla="val 9302"/>
              </a:avLst>
            </a:prstGeom>
            <a:grpFill/>
            <a:ln w="16510">
              <a:solidFill>
                <a:srgbClr val="0366D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7067373" y="6029325"/>
              <a:ext cx="342891" cy="3429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pic>
          <p:nvPicPr>
            <p:cNvPr id="39" name="Picture 38" descr="image.png"/>
            <p:cNvPicPr>
              <a:picLocks noChangeAspect="1"/>
            </p:cNvPicPr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143571" y="6125135"/>
              <a:ext cx="190495" cy="151279"/>
            </a:xfrm>
            <a:prstGeom prst="rect">
              <a:avLst/>
            </a:prstGeom>
            <a:grpFill/>
          </p:spPr>
        </p:pic>
        <p:sp>
          <p:nvSpPr>
            <p:cNvPr id="40" name="TextBox 39"/>
            <p:cNvSpPr txBox="1"/>
            <p:nvPr/>
          </p:nvSpPr>
          <p:spPr>
            <a:xfrm>
              <a:off x="7524561" y="6027029"/>
              <a:ext cx="695960" cy="357021"/>
            </a:xfrm>
            <a:prstGeom prst="rect">
              <a:avLst/>
            </a:prstGeom>
            <a:grpFill/>
          </p:spPr>
          <p:txBody>
            <a:bodyPr wrap="non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sz="1600" b="0" dirty="0">
                  <a:solidFill>
                    <a:schemeClr val="bg1"/>
                  </a:solidFill>
                </a:rPr>
                <a:t>i7j8k9l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648903" y="6041774"/>
              <a:ext cx="459806" cy="357021"/>
            </a:xfrm>
            <a:prstGeom prst="rect">
              <a:avLst/>
            </a:prstGeom>
            <a:grpFill/>
          </p:spPr>
          <p:txBody>
            <a:bodyPr wrap="non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sz="1600" b="1" dirty="0">
                  <a:solidFill>
                    <a:schemeClr val="bg1"/>
                  </a:solidFill>
                </a:rPr>
                <a:t>You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067373" y="6413891"/>
              <a:ext cx="3867053" cy="326243"/>
            </a:xfrm>
            <a:prstGeom prst="rect">
              <a:avLst/>
            </a:prstGeom>
            <a:grpFill/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520"/>
                </a:spcAft>
              </a:pPr>
              <a:r>
                <a:rPr sz="1400" b="0">
                  <a:solidFill>
                    <a:schemeClr val="bg1"/>
                  </a:solidFill>
                </a:rPr>
                <a:t>Fix login bug on mobile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067373" y="6712285"/>
              <a:ext cx="3867053" cy="272382"/>
            </a:xfrm>
            <a:prstGeom prst="rect">
              <a:avLst/>
            </a:prstGeom>
            <a:grpFill/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sz="1050" b="0">
                  <a:solidFill>
                    <a:schemeClr val="bg1"/>
                  </a:solidFill>
                </a:rPr>
                <a:t>2023-05-17 09:15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7498185-AF4D-375B-606B-5E7209F704E8}"/>
              </a:ext>
            </a:extLst>
          </p:cNvPr>
          <p:cNvGrpSpPr/>
          <p:nvPr/>
        </p:nvGrpSpPr>
        <p:grpSpPr>
          <a:xfrm>
            <a:off x="7565837" y="5539812"/>
            <a:ext cx="4190895" cy="1019174"/>
            <a:chOff x="6905452" y="7334249"/>
            <a:chExt cx="4190895" cy="1019174"/>
          </a:xfrm>
          <a:solidFill>
            <a:srgbClr val="1F2122"/>
          </a:solidFill>
        </p:grpSpPr>
        <p:sp>
          <p:nvSpPr>
            <p:cNvPr id="44" name="Rounded Rectangle 43"/>
            <p:cNvSpPr/>
            <p:nvPr/>
          </p:nvSpPr>
          <p:spPr>
            <a:xfrm>
              <a:off x="6905452" y="7334249"/>
              <a:ext cx="4190895" cy="1019174"/>
            </a:xfrm>
            <a:prstGeom prst="roundRect">
              <a:avLst>
                <a:gd name="adj" fmla="val 7476"/>
              </a:avLst>
            </a:prstGeom>
            <a:grpFill/>
            <a:ln>
              <a:solidFill>
                <a:srgbClr val="0366D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45" name="Round Same Side Corner Rectangle 44"/>
            <p:cNvSpPr/>
            <p:nvPr/>
          </p:nvSpPr>
          <p:spPr>
            <a:xfrm rot="16200000">
              <a:off x="6461905" y="7777796"/>
              <a:ext cx="1019174" cy="1320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366D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pic>
          <p:nvPicPr>
            <p:cNvPr id="46" name="Picture 45" descr="image.png"/>
            <p:cNvPicPr>
              <a:picLocks noChangeAspect="1"/>
            </p:cNvPicPr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102684" y="7426949"/>
              <a:ext cx="307581" cy="370915"/>
            </a:xfrm>
            <a:prstGeom prst="rect">
              <a:avLst/>
            </a:prstGeom>
            <a:grpFill/>
          </p:spPr>
        </p:pic>
        <p:sp>
          <p:nvSpPr>
            <p:cNvPr id="47" name="TextBox 46"/>
            <p:cNvSpPr txBox="1"/>
            <p:nvPr/>
          </p:nvSpPr>
          <p:spPr>
            <a:xfrm>
              <a:off x="7353116" y="7377375"/>
              <a:ext cx="773738" cy="418576"/>
            </a:xfrm>
            <a:prstGeom prst="rect">
              <a:avLst/>
            </a:prstGeom>
            <a:grpFill/>
          </p:spPr>
          <p:txBody>
            <a:bodyPr wrap="non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sz="2000" b="1" dirty="0">
                  <a:solidFill>
                    <a:srgbClr val="0366D6"/>
                  </a:solidFill>
                </a:rPr>
                <a:t>Try It!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086422" y="7828355"/>
              <a:ext cx="3999180" cy="326243"/>
            </a:xfrm>
            <a:prstGeom prst="rect">
              <a:avLst/>
            </a:prstGeom>
            <a:solidFill>
              <a:srgbClr val="121212"/>
            </a:solidFill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sz="1400" b="0" dirty="0">
                  <a:solidFill>
                    <a:schemeClr val="bg1"/>
                  </a:solidFill>
                </a:rPr>
                <a:t> Commit your changes: git commit -m "Fix login bug" 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55F34B95-B73E-4180-2358-3227FF990CE2}"/>
              </a:ext>
            </a:extLst>
          </p:cNvPr>
          <p:cNvSpPr/>
          <p:nvPr/>
        </p:nvSpPr>
        <p:spPr>
          <a:xfrm>
            <a:off x="0" y="807381"/>
            <a:ext cx="12168000" cy="45719"/>
          </a:xfrm>
          <a:prstGeom prst="rect">
            <a:avLst/>
          </a:prstGeom>
          <a:solidFill>
            <a:srgbClr val="292A2B"/>
          </a:solidFill>
          <a:ln>
            <a:solidFill>
              <a:srgbClr val="292A2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Rounded Rectangle 5">
            <a:extLst>
              <a:ext uri="{FF2B5EF4-FFF2-40B4-BE49-F238E27FC236}">
                <a16:creationId xmlns:a16="http://schemas.microsoft.com/office/drawing/2014/main" id="{23162C36-1CF8-BA0B-1B38-9ED27697C4DC}"/>
              </a:ext>
            </a:extLst>
          </p:cNvPr>
          <p:cNvSpPr/>
          <p:nvPr/>
        </p:nvSpPr>
        <p:spPr>
          <a:xfrm>
            <a:off x="7740281" y="1498062"/>
            <a:ext cx="330369" cy="365160"/>
          </a:xfrm>
          <a:prstGeom prst="roundRect">
            <a:avLst>
              <a:gd name="adj" fmla="val 50000"/>
            </a:avLst>
          </a:prstGeom>
          <a:solidFill>
            <a:srgbClr val="0366D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1" name="Picture 60" descr="image.png">
            <a:extLst>
              <a:ext uri="{FF2B5EF4-FFF2-40B4-BE49-F238E27FC236}">
                <a16:creationId xmlns:a16="http://schemas.microsoft.com/office/drawing/2014/main" id="{4501E903-2960-288F-AB07-70CD1C052A67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775905" y="1583973"/>
            <a:ext cx="249588" cy="191995"/>
          </a:xfrm>
          <a:prstGeom prst="rect">
            <a:avLst/>
          </a:prstGeom>
        </p:spPr>
      </p:pic>
      <p:sp>
        <p:nvSpPr>
          <p:cNvPr id="62" name="Rounded Rectangle 5">
            <a:extLst>
              <a:ext uri="{FF2B5EF4-FFF2-40B4-BE49-F238E27FC236}">
                <a16:creationId xmlns:a16="http://schemas.microsoft.com/office/drawing/2014/main" id="{DCA7D378-F0AF-C505-EEC9-9F0499E2B93F}"/>
              </a:ext>
            </a:extLst>
          </p:cNvPr>
          <p:cNvSpPr/>
          <p:nvPr/>
        </p:nvSpPr>
        <p:spPr>
          <a:xfrm>
            <a:off x="7716475" y="2857038"/>
            <a:ext cx="330369" cy="365160"/>
          </a:xfrm>
          <a:prstGeom prst="roundRect">
            <a:avLst>
              <a:gd name="adj" fmla="val 50000"/>
            </a:avLst>
          </a:prstGeom>
          <a:solidFill>
            <a:srgbClr val="0366D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3" name="Picture 62" descr="image.png">
            <a:extLst>
              <a:ext uri="{FF2B5EF4-FFF2-40B4-BE49-F238E27FC236}">
                <a16:creationId xmlns:a16="http://schemas.microsoft.com/office/drawing/2014/main" id="{37DD8690-5F59-3491-0FF6-F6A9A294720E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752099" y="2942949"/>
            <a:ext cx="249588" cy="191995"/>
          </a:xfrm>
          <a:prstGeom prst="rect">
            <a:avLst/>
          </a:prstGeom>
        </p:spPr>
      </p:pic>
      <p:sp>
        <p:nvSpPr>
          <p:cNvPr id="78" name="Rounded Rectangle 27">
            <a:extLst>
              <a:ext uri="{FF2B5EF4-FFF2-40B4-BE49-F238E27FC236}">
                <a16:creationId xmlns:a16="http://schemas.microsoft.com/office/drawing/2014/main" id="{A7972165-F121-042E-6A95-32B68F7B93B9}"/>
              </a:ext>
            </a:extLst>
          </p:cNvPr>
          <p:cNvSpPr/>
          <p:nvPr/>
        </p:nvSpPr>
        <p:spPr>
          <a:xfrm>
            <a:off x="7684489" y="4264588"/>
            <a:ext cx="396986" cy="398621"/>
          </a:xfrm>
          <a:prstGeom prst="roundRect">
            <a:avLst>
              <a:gd name="adj" fmla="val 50000"/>
            </a:avLst>
          </a:prstGeom>
          <a:solidFill>
            <a:srgbClr val="0366D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800"/>
          </a:p>
        </p:txBody>
      </p:sp>
      <p:pic>
        <p:nvPicPr>
          <p:cNvPr id="79" name="Picture 78" descr="image.png">
            <a:extLst>
              <a:ext uri="{FF2B5EF4-FFF2-40B4-BE49-F238E27FC236}">
                <a16:creationId xmlns:a16="http://schemas.microsoft.com/office/drawing/2014/main" id="{B6DD73DA-A4D8-7663-4665-4659DE647AD8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762476" y="4370132"/>
            <a:ext cx="223223" cy="160142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E4456765-F201-5AA5-6928-D9CF1BAEE03A}"/>
              </a:ext>
            </a:extLst>
          </p:cNvPr>
          <p:cNvSpPr/>
          <p:nvPr/>
        </p:nvSpPr>
        <p:spPr>
          <a:xfrm flipV="1">
            <a:off x="7276810" y="1290995"/>
            <a:ext cx="4788000" cy="45720"/>
          </a:xfrm>
          <a:prstGeom prst="rect">
            <a:avLst/>
          </a:prstGeom>
          <a:solidFill>
            <a:srgbClr val="121212"/>
          </a:solidFill>
          <a:ln>
            <a:solidFill>
              <a:srgbClr val="12121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148DDC-82F6-FB92-8036-07A65AB11D03}"/>
              </a:ext>
            </a:extLst>
          </p:cNvPr>
          <p:cNvSpPr/>
          <p:nvPr/>
        </p:nvSpPr>
        <p:spPr>
          <a:xfrm>
            <a:off x="411468" y="5344640"/>
            <a:ext cx="1078351" cy="194055"/>
          </a:xfrm>
          <a:prstGeom prst="rect">
            <a:avLst/>
          </a:prstGeom>
          <a:solidFill>
            <a:srgbClr val="121212"/>
          </a:solidFill>
          <a:ln>
            <a:solidFill>
              <a:srgbClr val="12121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ED85FCA-EE30-E355-4CDA-7C0A08D7A755}"/>
              </a:ext>
            </a:extLst>
          </p:cNvPr>
          <p:cNvGrpSpPr/>
          <p:nvPr/>
        </p:nvGrpSpPr>
        <p:grpSpPr>
          <a:xfrm>
            <a:off x="630920" y="5551979"/>
            <a:ext cx="6218327" cy="1064907"/>
            <a:chOff x="700756" y="5454696"/>
            <a:chExt cx="6145848" cy="106490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A0FBCA-7158-0F2C-F683-2F184B9145D7}"/>
                </a:ext>
              </a:extLst>
            </p:cNvPr>
            <p:cNvSpPr txBox="1"/>
            <p:nvPr/>
          </p:nvSpPr>
          <p:spPr>
            <a:xfrm>
              <a:off x="704839" y="5454696"/>
              <a:ext cx="6141765" cy="1064907"/>
            </a:xfrm>
            <a:prstGeom prst="rect">
              <a:avLst/>
            </a:prstGeom>
            <a:solidFill>
              <a:srgbClr val="292A2B"/>
            </a:solidFill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180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srgbClr val="0366D6"/>
                  </a:solidFill>
                </a:rPr>
                <a:t>       </a:t>
              </a:r>
              <a:r>
                <a:rPr lang="en-US" sz="2400" b="1" dirty="0">
                  <a:solidFill>
                    <a:srgbClr val="0366D6"/>
                  </a:solidFill>
                </a:rPr>
                <a:t>Note</a:t>
              </a:r>
              <a:r>
                <a:rPr lang="en-US" sz="2000" dirty="0">
                  <a:solidFill>
                    <a:srgbClr val="0366D6"/>
                  </a:solidFill>
                </a:rPr>
                <a:t> - </a:t>
              </a:r>
              <a:r>
                <a:rPr lang="en-US" sz="2000" b="0" dirty="0">
                  <a:solidFill>
                    <a:srgbClr val="0366D6"/>
                  </a:solidFill>
                </a:rPr>
                <a:t> </a:t>
              </a:r>
              <a:r>
                <a:rPr lang="en-US" sz="2000" b="0" dirty="0">
                  <a:solidFill>
                    <a:schemeClr val="bg1"/>
                  </a:solidFill>
                </a:rPr>
                <a:t>To add a small change, use the following command: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b="0" dirty="0">
                <a:solidFill>
                  <a:schemeClr val="bg1"/>
                </a:solidFill>
              </a:endParaRPr>
            </a:p>
          </p:txBody>
        </p:sp>
        <p:pic>
          <p:nvPicPr>
            <p:cNvPr id="50" name="Picture 49" descr="image.png">
              <a:extLst>
                <a:ext uri="{FF2B5EF4-FFF2-40B4-BE49-F238E27FC236}">
                  <a16:creationId xmlns:a16="http://schemas.microsoft.com/office/drawing/2014/main" id="{8076660A-777B-FE5B-A7C6-62DEB2240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700756" y="5503357"/>
              <a:ext cx="456222" cy="325066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8A0B4D1-B34D-8110-8287-EE2D2706E99B}"/>
                </a:ext>
              </a:extLst>
            </p:cNvPr>
            <p:cNvSpPr txBox="1"/>
            <p:nvPr/>
          </p:nvSpPr>
          <p:spPr>
            <a:xfrm>
              <a:off x="2044070" y="5918260"/>
              <a:ext cx="4682727" cy="369332"/>
            </a:xfrm>
            <a:prstGeom prst="rect">
              <a:avLst/>
            </a:prstGeom>
            <a:solidFill>
              <a:srgbClr val="121212"/>
            </a:solidFill>
          </p:spPr>
          <p:txBody>
            <a:bodyPr wrap="square" rtlCol="0">
              <a:spAutoFit/>
            </a:bodyPr>
            <a:lstStyle/>
            <a:p>
              <a:r>
                <a:rPr lang="en-IN" b="0" i="0" dirty="0">
                  <a:solidFill>
                    <a:srgbClr val="EEF0FF"/>
                  </a:solidFill>
                  <a:effectLst/>
                  <a:latin typeface="Consolas" panose="020B0609020204030204" pitchFamily="49" charset="0"/>
                </a:rPr>
                <a:t>&gt;&gt;&gt;   git commit –amend –m </a:t>
              </a:r>
              <a:r>
                <a:rPr lang="en-IN" b="0" dirty="0">
                  <a:solidFill>
                    <a:schemeClr val="bg1"/>
                  </a:solidFill>
                  <a:latin typeface="Consolas" panose="020B0609020204030204" pitchFamily="49" charset="0"/>
                </a:rPr>
                <a:t>"change"</a:t>
              </a:r>
              <a:r>
                <a:rPr lang="en-IN" b="0" i="0" dirty="0">
                  <a:solidFill>
                    <a:srgbClr val="EEF0FF"/>
                  </a:solidFill>
                  <a:effectLst/>
                  <a:latin typeface="Consolas" panose="020B0609020204030204" pitchFamily="49" charset="0"/>
                </a:rPr>
                <a:t> </a:t>
              </a:r>
              <a:endParaRPr lang="en-IN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8351" y="90710"/>
            <a:ext cx="5994333" cy="787908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4400" b="1" dirty="0">
                <a:solidFill>
                  <a:schemeClr val="bg1"/>
                </a:solidFill>
              </a:rPr>
              <a:t>Key Git Concepts: Branch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2047" y="247649"/>
            <a:ext cx="675676" cy="51732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5268" y="1422026"/>
            <a:ext cx="6505027" cy="663323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lnSpc>
                <a:spcPts val="2145"/>
              </a:lnSpc>
              <a:spcBef>
                <a:spcPts val="0"/>
              </a:spcBef>
              <a:spcAft>
                <a:spcPts val="1950"/>
              </a:spcAft>
            </a:pPr>
            <a:r>
              <a:rPr sz="2400" b="1" dirty="0">
                <a:solidFill>
                  <a:srgbClr val="0366D6"/>
                </a:solidFill>
              </a:rPr>
              <a:t>Branching</a:t>
            </a:r>
            <a:r>
              <a:rPr sz="2400" b="0" dirty="0">
                <a:solidFill>
                  <a:srgbClr val="24292E"/>
                </a:solidFill>
              </a:rPr>
              <a:t> </a:t>
            </a:r>
            <a:r>
              <a:rPr sz="2400" b="0" dirty="0">
                <a:solidFill>
                  <a:schemeClr val="bg1"/>
                </a:solidFill>
              </a:rPr>
              <a:t>allows you to diverge from the main line of development and work on features in isolation. 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1" y="2369230"/>
            <a:ext cx="408293" cy="2960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4364" y="2216796"/>
            <a:ext cx="4690130" cy="480131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400" b="0" dirty="0">
                <a:solidFill>
                  <a:schemeClr val="bg1"/>
                </a:solidFill>
              </a:rPr>
              <a:t>Create parallel versions of your code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237" y="2770119"/>
            <a:ext cx="327772" cy="31139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4364" y="2713209"/>
            <a:ext cx="5956567" cy="480131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400" b="0" dirty="0">
                <a:solidFill>
                  <a:schemeClr val="bg1"/>
                </a:solidFill>
              </a:rPr>
              <a:t>Isolate experimental features from stable code</a:t>
            </a: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027" y="3199961"/>
            <a:ext cx="348249" cy="2960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4364" y="3129720"/>
            <a:ext cx="6522683" cy="480131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400" b="0" dirty="0">
                <a:solidFill>
                  <a:schemeClr val="bg1"/>
                </a:solidFill>
              </a:rPr>
              <a:t>Enable multiple developers to work simultaneously</a:t>
            </a:r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1921" y="3619501"/>
            <a:ext cx="323842" cy="24288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4364" y="3519599"/>
            <a:ext cx="5031249" cy="480131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400" b="0">
                <a:solidFill>
                  <a:schemeClr val="bg1"/>
                </a:solidFill>
              </a:rPr>
              <a:t>Integrate features back when complete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EBA9562-DFF2-2CDB-F3F5-A88681DD21B5}"/>
              </a:ext>
            </a:extLst>
          </p:cNvPr>
          <p:cNvGrpSpPr/>
          <p:nvPr/>
        </p:nvGrpSpPr>
        <p:grpSpPr>
          <a:xfrm>
            <a:off x="482353" y="4298495"/>
            <a:ext cx="5263260" cy="1820128"/>
            <a:chOff x="666733" y="4674121"/>
            <a:chExt cx="5078880" cy="144450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17264DE-A87C-8815-09BD-3E941326E4BE}"/>
                </a:ext>
              </a:extLst>
            </p:cNvPr>
            <p:cNvGrpSpPr/>
            <p:nvPr/>
          </p:nvGrpSpPr>
          <p:grpSpPr>
            <a:xfrm>
              <a:off x="666733" y="4674121"/>
              <a:ext cx="5078880" cy="1444501"/>
              <a:chOff x="666733" y="4674121"/>
              <a:chExt cx="5078880" cy="1444501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697490" y="4674121"/>
                <a:ext cx="5048123" cy="1444501"/>
              </a:xfrm>
              <a:prstGeom prst="roundRect">
                <a:avLst>
                  <a:gd name="adj" fmla="val 5594"/>
                </a:avLst>
              </a:prstGeom>
              <a:solidFill>
                <a:srgbClr val="1F212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4" name="Round Same Side Corner Rectangle 13"/>
              <p:cNvSpPr/>
              <p:nvPr/>
            </p:nvSpPr>
            <p:spPr>
              <a:xfrm rot="16200000">
                <a:off x="42270" y="5310761"/>
                <a:ext cx="1432323" cy="183397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366D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pic>
          <p:nvPicPr>
            <p:cNvPr id="15" name="Picture 14" descr="image.png"/>
            <p:cNvPicPr>
              <a:picLocks noChangeAspect="1"/>
            </p:cNvPicPr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50129" y="4779608"/>
              <a:ext cx="395187" cy="29058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202721" y="4690468"/>
              <a:ext cx="1944700" cy="418576"/>
            </a:xfrm>
            <a:prstGeom prst="rect">
              <a:avLst/>
            </a:prstGeom>
            <a:noFill/>
          </p:spPr>
          <p:txBody>
            <a:bodyPr wrap="non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sz="2000" b="1" dirty="0">
                  <a:solidFill>
                    <a:srgbClr val="0366D6"/>
                  </a:solidFill>
                </a:rPr>
                <a:t>Basic Commands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28038" y="5133928"/>
              <a:ext cx="3890410" cy="357021"/>
            </a:xfrm>
            <a:prstGeom prst="rect">
              <a:avLst/>
            </a:prstGeom>
            <a:solidFill>
              <a:srgbClr val="121212"/>
            </a:solidFill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0" dirty="0">
                  <a:solidFill>
                    <a:schemeClr val="bg1"/>
                  </a:solidFill>
                  <a:latin typeface="Consolas" panose="020B0609020204030204" pitchFamily="49" charset="0"/>
                </a:rPr>
                <a:t>&gt;&gt;&gt;    </a:t>
              </a:r>
              <a:r>
                <a:rPr sz="1600" b="0" dirty="0">
                  <a:solidFill>
                    <a:schemeClr val="bg1"/>
                  </a:solidFill>
                  <a:latin typeface="Consolas" panose="020B0609020204030204" pitchFamily="49" charset="0"/>
                </a:rPr>
                <a:t>git branch [branch-name]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28038" y="5553728"/>
              <a:ext cx="3890410" cy="357021"/>
            </a:xfrm>
            <a:prstGeom prst="rect">
              <a:avLst/>
            </a:prstGeom>
            <a:solidFill>
              <a:srgbClr val="121212"/>
            </a:solidFill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520"/>
                </a:spcBef>
                <a:spcAft>
                  <a:spcPts val="0"/>
                </a:spcAft>
              </a:pPr>
              <a:r>
                <a:rPr lang="en-US" sz="1600" b="0" dirty="0">
                  <a:solidFill>
                    <a:schemeClr val="bg1"/>
                  </a:solidFill>
                  <a:latin typeface="Consolas" panose="020B0609020204030204" pitchFamily="49" charset="0"/>
                </a:rPr>
                <a:t>&gt;&gt;&gt;    </a:t>
              </a:r>
              <a:r>
                <a:rPr sz="1600" b="0" dirty="0">
                  <a:solidFill>
                    <a:schemeClr val="bg1"/>
                  </a:solidFill>
                  <a:latin typeface="Consolas" panose="020B0609020204030204" pitchFamily="49" charset="0"/>
                </a:rPr>
                <a:t>git checkout [branch-name]</a:t>
              </a: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7142208" y="1152526"/>
            <a:ext cx="4762380" cy="4972050"/>
          </a:xfrm>
          <a:prstGeom prst="roundRect">
            <a:avLst>
              <a:gd name="adj" fmla="val 3200"/>
            </a:avLst>
          </a:prstGeom>
          <a:solidFill>
            <a:srgbClr val="292A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2" name="TextBox 21"/>
          <p:cNvSpPr txBox="1"/>
          <p:nvPr/>
        </p:nvSpPr>
        <p:spPr>
          <a:xfrm>
            <a:off x="7448828" y="1205727"/>
            <a:ext cx="4190895" cy="541687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1625"/>
              </a:spcAft>
            </a:pPr>
            <a:r>
              <a:rPr sz="2800" b="1" dirty="0">
                <a:solidFill>
                  <a:schemeClr val="bg1"/>
                </a:solidFill>
              </a:rPr>
              <a:t>Branching Visualization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B4683FC-AE9B-79D6-3D0C-C47DE8744986}"/>
              </a:ext>
            </a:extLst>
          </p:cNvPr>
          <p:cNvGrpSpPr/>
          <p:nvPr/>
        </p:nvGrpSpPr>
        <p:grpSpPr>
          <a:xfrm>
            <a:off x="8527263" y="2674869"/>
            <a:ext cx="1676358" cy="190499"/>
            <a:chOff x="8162720" y="3028950"/>
            <a:chExt cx="1676358" cy="190499"/>
          </a:xfrm>
        </p:grpSpPr>
        <p:sp>
          <p:nvSpPr>
            <p:cNvPr id="29" name="Rectangle 28"/>
            <p:cNvSpPr/>
            <p:nvPr/>
          </p:nvSpPr>
          <p:spPr>
            <a:xfrm>
              <a:off x="8162720" y="3105149"/>
              <a:ext cx="1676358" cy="38100"/>
            </a:xfrm>
            <a:prstGeom prst="rect">
              <a:avLst/>
            </a:prstGeom>
            <a:solidFill>
              <a:srgbClr val="28A74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581810" y="3028950"/>
              <a:ext cx="190495" cy="190499"/>
            </a:xfrm>
            <a:prstGeom prst="roundRect">
              <a:avLst>
                <a:gd name="adj" fmla="val 50000"/>
              </a:avLst>
            </a:prstGeom>
            <a:solidFill>
              <a:srgbClr val="28A74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9419989" y="3028950"/>
              <a:ext cx="190495" cy="190499"/>
            </a:xfrm>
            <a:prstGeom prst="roundRect">
              <a:avLst>
                <a:gd name="adj" fmla="val 50000"/>
              </a:avLst>
            </a:prstGeom>
            <a:solidFill>
              <a:srgbClr val="28A74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C2F4044-C1F0-1B74-55A1-4EADDC051EF1}"/>
              </a:ext>
            </a:extLst>
          </p:cNvPr>
          <p:cNvGrpSpPr/>
          <p:nvPr/>
        </p:nvGrpSpPr>
        <p:grpSpPr>
          <a:xfrm>
            <a:off x="9171276" y="3963065"/>
            <a:ext cx="1676358" cy="190499"/>
            <a:chOff x="9000899" y="4171950"/>
            <a:chExt cx="1676358" cy="190499"/>
          </a:xfrm>
        </p:grpSpPr>
        <p:sp>
          <p:nvSpPr>
            <p:cNvPr id="32" name="Rectangle 31"/>
            <p:cNvSpPr/>
            <p:nvPr/>
          </p:nvSpPr>
          <p:spPr>
            <a:xfrm>
              <a:off x="9000899" y="4248150"/>
              <a:ext cx="1676358" cy="38100"/>
            </a:xfrm>
            <a:prstGeom prst="rect">
              <a:avLst/>
            </a:prstGeom>
            <a:solidFill>
              <a:srgbClr val="FD7E1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9419989" y="4171950"/>
              <a:ext cx="190495" cy="190499"/>
            </a:xfrm>
            <a:prstGeom prst="roundRect">
              <a:avLst>
                <a:gd name="adj" fmla="val 50000"/>
              </a:avLst>
            </a:prstGeom>
            <a:solidFill>
              <a:srgbClr val="FD7E1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0258168" y="4171950"/>
              <a:ext cx="190495" cy="190499"/>
            </a:xfrm>
            <a:prstGeom prst="roundRect">
              <a:avLst>
                <a:gd name="adj" fmla="val 50000"/>
              </a:avLst>
            </a:prstGeom>
            <a:solidFill>
              <a:srgbClr val="FD7E1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7613265" y="3630285"/>
            <a:ext cx="1833347" cy="387798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b="1" dirty="0">
                <a:solidFill>
                  <a:srgbClr val="0366D6"/>
                </a:solidFill>
              </a:rPr>
              <a:t>main</a:t>
            </a:r>
            <a:endParaRPr sz="956" b="1" dirty="0">
              <a:solidFill>
                <a:srgbClr val="0366D6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834843" y="2203167"/>
            <a:ext cx="1449487" cy="357021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28A745"/>
                </a:solidFill>
              </a:rPr>
              <a:t>feature-1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559586" y="4174746"/>
            <a:ext cx="1090415" cy="387798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b="1" dirty="0">
                <a:solidFill>
                  <a:srgbClr val="FD7E14"/>
                </a:solidFill>
              </a:rPr>
              <a:t>feature-2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42F94A1-A166-5412-186E-9FB1C73F8EDC}"/>
              </a:ext>
            </a:extLst>
          </p:cNvPr>
          <p:cNvGrpSpPr/>
          <p:nvPr/>
        </p:nvGrpSpPr>
        <p:grpSpPr>
          <a:xfrm>
            <a:off x="7413347" y="4829175"/>
            <a:ext cx="4296300" cy="1119868"/>
            <a:chOff x="6905452" y="5353049"/>
            <a:chExt cx="4190895" cy="800100"/>
          </a:xfrm>
        </p:grpSpPr>
        <p:sp>
          <p:nvSpPr>
            <p:cNvPr id="38" name="Rounded Rectangle 37"/>
            <p:cNvSpPr/>
            <p:nvPr/>
          </p:nvSpPr>
          <p:spPr>
            <a:xfrm>
              <a:off x="6905452" y="5353049"/>
              <a:ext cx="4190895" cy="800100"/>
            </a:xfrm>
            <a:prstGeom prst="roundRect">
              <a:avLst>
                <a:gd name="adj" fmla="val 9523"/>
              </a:avLst>
            </a:prstGeom>
            <a:solidFill>
              <a:srgbClr val="1F21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Round Same Side Corner Rectangle 38"/>
            <p:cNvSpPr/>
            <p:nvPr/>
          </p:nvSpPr>
          <p:spPr>
            <a:xfrm rot="16200000">
              <a:off x="6595887" y="5662614"/>
              <a:ext cx="800100" cy="18097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366D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pic>
          <p:nvPicPr>
            <p:cNvPr id="40" name="Picture 39" descr="image.png"/>
            <p:cNvPicPr>
              <a:picLocks noChangeAspect="1"/>
            </p:cNvPicPr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102684" y="5403476"/>
              <a:ext cx="403679" cy="384257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7437830" y="5407856"/>
              <a:ext cx="754755" cy="299055"/>
            </a:xfrm>
            <a:prstGeom prst="rect">
              <a:avLst/>
            </a:prstGeom>
            <a:noFill/>
          </p:spPr>
          <p:txBody>
            <a:bodyPr wrap="non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sz="2000" b="1" dirty="0">
                  <a:solidFill>
                    <a:srgbClr val="0366D6"/>
                  </a:solidFill>
                </a:rPr>
                <a:t>Try It!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183859" y="5781881"/>
              <a:ext cx="3690403" cy="211098"/>
            </a:xfrm>
            <a:prstGeom prst="rect">
              <a:avLst/>
            </a:prstGeom>
            <a:solidFill>
              <a:srgbClr val="121212"/>
            </a:solidFill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sz="1200" b="0" dirty="0">
                  <a:solidFill>
                    <a:schemeClr val="bg1"/>
                  </a:solidFill>
                  <a:latin typeface="Consolas" panose="020B0609020204030204" pitchFamily="49" charset="0"/>
                </a:rPr>
                <a:t> Create a branch: git branch feature-login 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EB136609-34F4-D5C3-EACC-24CA6F5F97DB}"/>
              </a:ext>
            </a:extLst>
          </p:cNvPr>
          <p:cNvSpPr/>
          <p:nvPr/>
        </p:nvSpPr>
        <p:spPr>
          <a:xfrm>
            <a:off x="0" y="870856"/>
            <a:ext cx="12168000" cy="45719"/>
          </a:xfrm>
          <a:prstGeom prst="rect">
            <a:avLst/>
          </a:prstGeom>
          <a:solidFill>
            <a:srgbClr val="292A2B"/>
          </a:solidFill>
          <a:ln>
            <a:solidFill>
              <a:srgbClr val="292A2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D1D1693-8740-E5B5-8AD9-89EB64010D69}"/>
              </a:ext>
            </a:extLst>
          </p:cNvPr>
          <p:cNvSpPr/>
          <p:nvPr/>
        </p:nvSpPr>
        <p:spPr>
          <a:xfrm flipV="1">
            <a:off x="7150276" y="1690819"/>
            <a:ext cx="4788000" cy="45720"/>
          </a:xfrm>
          <a:prstGeom prst="rect">
            <a:avLst/>
          </a:prstGeom>
          <a:solidFill>
            <a:srgbClr val="121212"/>
          </a:solidFill>
          <a:ln>
            <a:solidFill>
              <a:srgbClr val="12121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16F705A-5C73-CFA6-67B3-1AAAD4D1A3C1}"/>
              </a:ext>
            </a:extLst>
          </p:cNvPr>
          <p:cNvSpPr/>
          <p:nvPr/>
        </p:nvSpPr>
        <p:spPr>
          <a:xfrm rot="18988312">
            <a:off x="7804402" y="3048645"/>
            <a:ext cx="880828" cy="45719"/>
          </a:xfrm>
          <a:prstGeom prst="rect">
            <a:avLst/>
          </a:prstGeom>
          <a:solidFill>
            <a:srgbClr val="28A74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C04CD8C-3272-5D92-E89C-AA2E526A9648}"/>
              </a:ext>
            </a:extLst>
          </p:cNvPr>
          <p:cNvSpPr/>
          <p:nvPr/>
        </p:nvSpPr>
        <p:spPr>
          <a:xfrm rot="3307625">
            <a:off x="8619659" y="3740805"/>
            <a:ext cx="727294" cy="48630"/>
          </a:xfrm>
          <a:prstGeom prst="rect">
            <a:avLst/>
          </a:prstGeom>
          <a:solidFill>
            <a:srgbClr val="FD7E1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302CCDB-944B-B560-1726-74370A33351D}"/>
              </a:ext>
            </a:extLst>
          </p:cNvPr>
          <p:cNvGrpSpPr/>
          <p:nvPr/>
        </p:nvGrpSpPr>
        <p:grpSpPr>
          <a:xfrm>
            <a:off x="7419788" y="3307640"/>
            <a:ext cx="4190895" cy="190499"/>
            <a:chOff x="6905452" y="3600450"/>
            <a:chExt cx="4190895" cy="190499"/>
          </a:xfrm>
        </p:grpSpPr>
        <p:sp>
          <p:nvSpPr>
            <p:cNvPr id="23" name="Rectangle 22"/>
            <p:cNvSpPr/>
            <p:nvPr/>
          </p:nvSpPr>
          <p:spPr>
            <a:xfrm>
              <a:off x="6905452" y="3676649"/>
              <a:ext cx="4190895" cy="38100"/>
            </a:xfrm>
            <a:prstGeom prst="rect">
              <a:avLst/>
            </a:prstGeom>
            <a:solidFill>
              <a:srgbClr val="0366D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324541" y="3600450"/>
              <a:ext cx="190495" cy="190499"/>
            </a:xfrm>
            <a:prstGeom prst="roundRect">
              <a:avLst>
                <a:gd name="adj" fmla="val 50000"/>
              </a:avLst>
            </a:prstGeom>
            <a:solidFill>
              <a:srgbClr val="0366D6"/>
            </a:solidFill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8162720" y="3600450"/>
              <a:ext cx="190495" cy="190499"/>
            </a:xfrm>
            <a:prstGeom prst="roundRect">
              <a:avLst>
                <a:gd name="adj" fmla="val 50000"/>
              </a:avLst>
            </a:prstGeom>
            <a:solidFill>
              <a:srgbClr val="0366D6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9000899" y="3600450"/>
              <a:ext cx="190495" cy="190499"/>
            </a:xfrm>
            <a:prstGeom prst="roundRect">
              <a:avLst>
                <a:gd name="adj" fmla="val 50000"/>
              </a:avLst>
            </a:prstGeom>
            <a:solidFill>
              <a:srgbClr val="0366D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9839079" y="3600450"/>
              <a:ext cx="190495" cy="190499"/>
            </a:xfrm>
            <a:prstGeom prst="roundRect">
              <a:avLst>
                <a:gd name="adj" fmla="val 50000"/>
              </a:avLst>
            </a:prstGeom>
            <a:solidFill>
              <a:srgbClr val="0366D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0677258" y="3600450"/>
              <a:ext cx="190495" cy="190499"/>
            </a:xfrm>
            <a:prstGeom prst="roundRect">
              <a:avLst>
                <a:gd name="adj" fmla="val 50000"/>
              </a:avLst>
            </a:prstGeom>
            <a:solidFill>
              <a:srgbClr val="0366D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5327" y="63244"/>
            <a:ext cx="5886611" cy="787908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4400" b="1" dirty="0">
                <a:solidFill>
                  <a:schemeClr val="bg1"/>
                </a:solidFill>
              </a:rPr>
              <a:t>Key Git Concepts: Merge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8180" y="218478"/>
            <a:ext cx="657106" cy="4774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5139" y="1379396"/>
            <a:ext cx="6636872" cy="663323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lnSpc>
                <a:spcPts val="2145"/>
              </a:lnSpc>
              <a:spcBef>
                <a:spcPts val="0"/>
              </a:spcBef>
              <a:spcAft>
                <a:spcPts val="1950"/>
              </a:spcAft>
            </a:pPr>
            <a:r>
              <a:rPr sz="2400" b="1" dirty="0">
                <a:solidFill>
                  <a:srgbClr val="0366D6"/>
                </a:solidFill>
              </a:rPr>
              <a:t>Merging</a:t>
            </a:r>
            <a:r>
              <a:rPr sz="2400" b="0" dirty="0">
                <a:solidFill>
                  <a:srgbClr val="24292E"/>
                </a:solidFill>
              </a:rPr>
              <a:t> </a:t>
            </a:r>
            <a:r>
              <a:rPr sz="2400" b="0" dirty="0">
                <a:solidFill>
                  <a:schemeClr val="bg1"/>
                </a:solidFill>
              </a:rPr>
              <a:t>combines changes from different branches into one, integrating separate lines of development. 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90" y="2273525"/>
            <a:ext cx="390596" cy="3027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2139" y="2175871"/>
            <a:ext cx="5154103" cy="418576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000" b="0" dirty="0">
                <a:solidFill>
                  <a:schemeClr val="bg1"/>
                </a:solidFill>
              </a:rPr>
              <a:t>Integrate changes from one branch into another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235" y="2731822"/>
            <a:ext cx="390596" cy="3027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2139" y="2654525"/>
            <a:ext cx="4798173" cy="418576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000" b="0" dirty="0">
                <a:solidFill>
                  <a:schemeClr val="bg1"/>
                </a:solidFill>
              </a:rPr>
              <a:t>Preserves complete history of both branches</a:t>
            </a: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054" y="3183457"/>
            <a:ext cx="390596" cy="3173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2139" y="3142059"/>
            <a:ext cx="5909695" cy="418576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000" b="0">
                <a:solidFill>
                  <a:schemeClr val="bg1"/>
                </a:solidFill>
              </a:rPr>
              <a:t>May require conflict resolution for overlapping changes</a:t>
            </a:r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054" y="3744678"/>
            <a:ext cx="390596" cy="23924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12139" y="3647344"/>
            <a:ext cx="4954946" cy="418576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000" b="0">
                <a:solidFill>
                  <a:schemeClr val="bg1"/>
                </a:solidFill>
              </a:rPr>
              <a:t>Completes the feature development workflow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B5D72B0-4B5E-4028-B75B-5D773EE31F9B}"/>
              </a:ext>
            </a:extLst>
          </p:cNvPr>
          <p:cNvGrpSpPr/>
          <p:nvPr/>
        </p:nvGrpSpPr>
        <p:grpSpPr>
          <a:xfrm>
            <a:off x="411236" y="4159476"/>
            <a:ext cx="6078330" cy="2374520"/>
            <a:chOff x="1402434" y="5543549"/>
            <a:chExt cx="5084779" cy="1856734"/>
          </a:xfrm>
        </p:grpSpPr>
        <p:sp>
          <p:nvSpPr>
            <p:cNvPr id="13" name="Rounded Rectangle 12"/>
            <p:cNvSpPr/>
            <p:nvPr/>
          </p:nvSpPr>
          <p:spPr>
            <a:xfrm>
              <a:off x="1439090" y="5543550"/>
              <a:ext cx="5048123" cy="933449"/>
            </a:xfrm>
            <a:prstGeom prst="roundRect">
              <a:avLst>
                <a:gd name="adj" fmla="val 8163"/>
              </a:avLst>
            </a:prstGeom>
            <a:solidFill>
              <a:srgbClr val="1F21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16200000">
              <a:off x="582881" y="6363102"/>
              <a:ext cx="1856734" cy="2176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366D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pic>
          <p:nvPicPr>
            <p:cNvPr id="15" name="Picture 14" descr="image.png"/>
            <p:cNvPicPr>
              <a:picLocks noChangeAspect="1"/>
            </p:cNvPicPr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1677266" y="5600273"/>
              <a:ext cx="404082" cy="270490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2050164" y="5561267"/>
              <a:ext cx="1806727" cy="338176"/>
            </a:xfrm>
            <a:prstGeom prst="rect">
              <a:avLst/>
            </a:prstGeom>
            <a:noFill/>
          </p:spPr>
          <p:txBody>
            <a:bodyPr wrap="non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sz="2400" b="1" dirty="0">
                  <a:solidFill>
                    <a:srgbClr val="0366D6"/>
                  </a:solidFill>
                </a:rPr>
                <a:t>Basic Command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778530" y="6001995"/>
              <a:ext cx="4062345" cy="279169"/>
            </a:xfrm>
            <a:prstGeom prst="rect">
              <a:avLst/>
            </a:prstGeom>
            <a:solidFill>
              <a:srgbClr val="121212"/>
            </a:solidFill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0" dirty="0">
                  <a:solidFill>
                    <a:schemeClr val="bg1"/>
                  </a:solidFill>
                  <a:latin typeface="Consolas" panose="020B0609020204030204" pitchFamily="49" charset="0"/>
                </a:rPr>
                <a:t>&gt;&gt;&gt;  </a:t>
              </a:r>
              <a:r>
                <a:rPr sz="1600" b="0" dirty="0">
                  <a:solidFill>
                    <a:schemeClr val="bg1"/>
                  </a:solidFill>
                  <a:latin typeface="Consolas" panose="020B0609020204030204" pitchFamily="49" charset="0"/>
                </a:rPr>
                <a:t>git merge [branch-name]</a:t>
              </a: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6935327" y="1181592"/>
            <a:ext cx="4994017" cy="5331876"/>
          </a:xfrm>
          <a:prstGeom prst="roundRect">
            <a:avLst>
              <a:gd name="adj" fmla="val 3200"/>
            </a:avLst>
          </a:prstGeom>
          <a:solidFill>
            <a:srgbClr val="292A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TextBox 19"/>
          <p:cNvSpPr txBox="1"/>
          <p:nvPr/>
        </p:nvSpPr>
        <p:spPr>
          <a:xfrm>
            <a:off x="7214130" y="1158950"/>
            <a:ext cx="4190895" cy="480131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1625"/>
              </a:spcAft>
            </a:pPr>
            <a:r>
              <a:rPr sz="2400" b="1" dirty="0">
                <a:solidFill>
                  <a:schemeClr val="bg1"/>
                </a:solidFill>
              </a:rPr>
              <a:t>Merging Process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0E111E4-6465-F476-766F-ABF7FCDFC79F}"/>
              </a:ext>
            </a:extLst>
          </p:cNvPr>
          <p:cNvGrpSpPr/>
          <p:nvPr/>
        </p:nvGrpSpPr>
        <p:grpSpPr>
          <a:xfrm>
            <a:off x="7093719" y="4483518"/>
            <a:ext cx="4571882" cy="1319508"/>
            <a:chOff x="6905452" y="5353049"/>
            <a:chExt cx="4190895" cy="800100"/>
          </a:xfrm>
        </p:grpSpPr>
        <p:sp>
          <p:nvSpPr>
            <p:cNvPr id="32" name="Rounded Rectangle 31"/>
            <p:cNvSpPr/>
            <p:nvPr/>
          </p:nvSpPr>
          <p:spPr>
            <a:xfrm>
              <a:off x="6905452" y="5353049"/>
              <a:ext cx="4190895" cy="800100"/>
            </a:xfrm>
            <a:prstGeom prst="roundRect">
              <a:avLst>
                <a:gd name="adj" fmla="val 9523"/>
              </a:avLst>
            </a:prstGeom>
            <a:solidFill>
              <a:srgbClr val="1F212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3" name="Round Same Side Corner Rectangle 32"/>
            <p:cNvSpPr/>
            <p:nvPr/>
          </p:nvSpPr>
          <p:spPr>
            <a:xfrm rot="16200000">
              <a:off x="6583982" y="5674520"/>
              <a:ext cx="800100" cy="15715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366D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pic>
          <p:nvPicPr>
            <p:cNvPr id="34" name="Picture 33" descr="image.png"/>
            <p:cNvPicPr>
              <a:picLocks noChangeAspect="1"/>
            </p:cNvPicPr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102685" y="5414341"/>
              <a:ext cx="564749" cy="340260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7563700" y="5389596"/>
              <a:ext cx="978107" cy="328459"/>
            </a:xfrm>
            <a:prstGeom prst="rect">
              <a:avLst/>
            </a:prstGeom>
            <a:noFill/>
          </p:spPr>
          <p:txBody>
            <a:bodyPr wrap="non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sz="2800" b="1" dirty="0">
                  <a:solidFill>
                    <a:srgbClr val="0366D6"/>
                  </a:solidFill>
                </a:rPr>
                <a:t>Try It!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144468" y="5769171"/>
              <a:ext cx="3785990" cy="197821"/>
            </a:xfrm>
            <a:prstGeom prst="rect">
              <a:avLst/>
            </a:prstGeom>
            <a:solidFill>
              <a:srgbClr val="121212"/>
            </a:solidFill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sz="1400" b="0" dirty="0">
                  <a:solidFill>
                    <a:schemeClr val="bg1"/>
                  </a:solidFill>
                  <a:latin typeface="Consolas" panose="020B0609020204030204" pitchFamily="49" charset="0"/>
                </a:rPr>
                <a:t> Merge a branch: git merge feature-login </a:t>
              </a:r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F6B19B2E-1A20-6F62-8272-0B1440C349CD}"/>
              </a:ext>
            </a:extLst>
          </p:cNvPr>
          <p:cNvSpPr/>
          <p:nvPr/>
        </p:nvSpPr>
        <p:spPr>
          <a:xfrm>
            <a:off x="0" y="870856"/>
            <a:ext cx="12168000" cy="45719"/>
          </a:xfrm>
          <a:prstGeom prst="rect">
            <a:avLst/>
          </a:prstGeom>
          <a:solidFill>
            <a:srgbClr val="292A2B"/>
          </a:solidFill>
          <a:ln>
            <a:solidFill>
              <a:srgbClr val="292A2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D662DDE-E844-93A9-532D-C5D480357CA9}"/>
              </a:ext>
            </a:extLst>
          </p:cNvPr>
          <p:cNvSpPr/>
          <p:nvPr/>
        </p:nvSpPr>
        <p:spPr>
          <a:xfrm flipV="1">
            <a:off x="6935327" y="1704355"/>
            <a:ext cx="5004000" cy="36000"/>
          </a:xfrm>
          <a:prstGeom prst="rect">
            <a:avLst/>
          </a:prstGeom>
          <a:solidFill>
            <a:srgbClr val="121212"/>
          </a:solidFill>
          <a:ln>
            <a:solidFill>
              <a:srgbClr val="12121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0176952-8FEA-5DF4-F4DC-CE3B2212C1C9}"/>
              </a:ext>
            </a:extLst>
          </p:cNvPr>
          <p:cNvGrpSpPr/>
          <p:nvPr/>
        </p:nvGrpSpPr>
        <p:grpSpPr>
          <a:xfrm>
            <a:off x="8296441" y="2461803"/>
            <a:ext cx="1676358" cy="190499"/>
            <a:chOff x="8162720" y="3028950"/>
            <a:chExt cx="1676358" cy="190499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D7A1D3B-33D5-7BF9-62FE-97E953D36330}"/>
                </a:ext>
              </a:extLst>
            </p:cNvPr>
            <p:cNvSpPr/>
            <p:nvPr/>
          </p:nvSpPr>
          <p:spPr>
            <a:xfrm>
              <a:off x="8162720" y="3105149"/>
              <a:ext cx="1676358" cy="38100"/>
            </a:xfrm>
            <a:prstGeom prst="rect">
              <a:avLst/>
            </a:prstGeom>
            <a:solidFill>
              <a:srgbClr val="28A74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29" name="Rounded Rectangle 29">
              <a:extLst>
                <a:ext uri="{FF2B5EF4-FFF2-40B4-BE49-F238E27FC236}">
                  <a16:creationId xmlns:a16="http://schemas.microsoft.com/office/drawing/2014/main" id="{C881551F-8FFC-A651-068B-AC232C4823C8}"/>
                </a:ext>
              </a:extLst>
            </p:cNvPr>
            <p:cNvSpPr/>
            <p:nvPr/>
          </p:nvSpPr>
          <p:spPr>
            <a:xfrm>
              <a:off x="8581810" y="3028950"/>
              <a:ext cx="190495" cy="190499"/>
            </a:xfrm>
            <a:prstGeom prst="roundRect">
              <a:avLst>
                <a:gd name="adj" fmla="val 50000"/>
              </a:avLst>
            </a:prstGeom>
            <a:solidFill>
              <a:srgbClr val="28A74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0" name="Rounded Rectangle 30">
              <a:extLst>
                <a:ext uri="{FF2B5EF4-FFF2-40B4-BE49-F238E27FC236}">
                  <a16:creationId xmlns:a16="http://schemas.microsoft.com/office/drawing/2014/main" id="{C22CEBC3-9A76-F2EC-FB93-B90B95928735}"/>
                </a:ext>
              </a:extLst>
            </p:cNvPr>
            <p:cNvSpPr/>
            <p:nvPr/>
          </p:nvSpPr>
          <p:spPr>
            <a:xfrm>
              <a:off x="9419989" y="3028950"/>
              <a:ext cx="190495" cy="190499"/>
            </a:xfrm>
            <a:prstGeom prst="roundRect">
              <a:avLst>
                <a:gd name="adj" fmla="val 50000"/>
              </a:avLst>
            </a:prstGeom>
            <a:solidFill>
              <a:srgbClr val="28A74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19D155C-3F0E-7166-0570-DDDC734A6ACC}"/>
              </a:ext>
            </a:extLst>
          </p:cNvPr>
          <p:cNvGrpSpPr/>
          <p:nvPr/>
        </p:nvGrpSpPr>
        <p:grpSpPr>
          <a:xfrm>
            <a:off x="8940454" y="3749999"/>
            <a:ext cx="1676358" cy="190499"/>
            <a:chOff x="9000899" y="4171950"/>
            <a:chExt cx="1676358" cy="190499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C7886E0-B0C0-0BF1-BC3A-5C582079B8CB}"/>
                </a:ext>
              </a:extLst>
            </p:cNvPr>
            <p:cNvSpPr/>
            <p:nvPr/>
          </p:nvSpPr>
          <p:spPr>
            <a:xfrm>
              <a:off x="9000899" y="4248150"/>
              <a:ext cx="1676358" cy="38100"/>
            </a:xfrm>
            <a:prstGeom prst="rect">
              <a:avLst/>
            </a:prstGeom>
            <a:solidFill>
              <a:srgbClr val="FD7E1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3" name="Rounded Rectangle 32">
              <a:extLst>
                <a:ext uri="{FF2B5EF4-FFF2-40B4-BE49-F238E27FC236}">
                  <a16:creationId xmlns:a16="http://schemas.microsoft.com/office/drawing/2014/main" id="{E1B74E2A-4A8C-30F7-2582-762165B0D32B}"/>
                </a:ext>
              </a:extLst>
            </p:cNvPr>
            <p:cNvSpPr/>
            <p:nvPr/>
          </p:nvSpPr>
          <p:spPr>
            <a:xfrm>
              <a:off x="9419989" y="4171950"/>
              <a:ext cx="190495" cy="190499"/>
            </a:xfrm>
            <a:prstGeom prst="roundRect">
              <a:avLst>
                <a:gd name="adj" fmla="val 50000"/>
              </a:avLst>
            </a:prstGeom>
            <a:solidFill>
              <a:srgbClr val="FD7E1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4" name="Rounded Rectangle 33">
              <a:extLst>
                <a:ext uri="{FF2B5EF4-FFF2-40B4-BE49-F238E27FC236}">
                  <a16:creationId xmlns:a16="http://schemas.microsoft.com/office/drawing/2014/main" id="{03B49137-6E8F-876C-7385-DBE8715155DF}"/>
                </a:ext>
              </a:extLst>
            </p:cNvPr>
            <p:cNvSpPr/>
            <p:nvPr/>
          </p:nvSpPr>
          <p:spPr>
            <a:xfrm>
              <a:off x="10258168" y="4171950"/>
              <a:ext cx="190495" cy="190499"/>
            </a:xfrm>
            <a:prstGeom prst="roundRect">
              <a:avLst>
                <a:gd name="adj" fmla="val 50000"/>
              </a:avLst>
            </a:prstGeom>
            <a:solidFill>
              <a:srgbClr val="FD7E1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324B41F4-2DA9-B55A-17F8-A070D179DE5B}"/>
              </a:ext>
            </a:extLst>
          </p:cNvPr>
          <p:cNvSpPr txBox="1"/>
          <p:nvPr/>
        </p:nvSpPr>
        <p:spPr>
          <a:xfrm>
            <a:off x="7466279" y="3269628"/>
            <a:ext cx="1833347" cy="387798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b="1" dirty="0">
                <a:solidFill>
                  <a:srgbClr val="0366D6"/>
                </a:solidFill>
              </a:rPr>
              <a:t>main</a:t>
            </a:r>
            <a:endParaRPr sz="956" b="1" dirty="0">
              <a:solidFill>
                <a:srgbClr val="0366D6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FC1FFA0-28DA-35F4-AAD1-1EA9A5E5562D}"/>
              </a:ext>
            </a:extLst>
          </p:cNvPr>
          <p:cNvSpPr txBox="1"/>
          <p:nvPr/>
        </p:nvSpPr>
        <p:spPr>
          <a:xfrm>
            <a:off x="8604021" y="1990101"/>
            <a:ext cx="1449487" cy="357021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600" b="1" dirty="0">
                <a:solidFill>
                  <a:srgbClr val="28A745"/>
                </a:solidFill>
              </a:rPr>
              <a:t>feature-1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FD3A68A-DB9B-F835-E9EA-1EA8FFA4EEB0}"/>
              </a:ext>
            </a:extLst>
          </p:cNvPr>
          <p:cNvSpPr txBox="1"/>
          <p:nvPr/>
        </p:nvSpPr>
        <p:spPr>
          <a:xfrm>
            <a:off x="9328764" y="3961680"/>
            <a:ext cx="1090415" cy="387798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b="1" dirty="0">
                <a:solidFill>
                  <a:srgbClr val="FD7E14"/>
                </a:solidFill>
              </a:rPr>
              <a:t>feature-2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4869826-3DC6-B534-1A86-60CB63AA1BD5}"/>
              </a:ext>
            </a:extLst>
          </p:cNvPr>
          <p:cNvSpPr/>
          <p:nvPr/>
        </p:nvSpPr>
        <p:spPr>
          <a:xfrm rot="18988312">
            <a:off x="7573580" y="2835579"/>
            <a:ext cx="880828" cy="45719"/>
          </a:xfrm>
          <a:prstGeom prst="rect">
            <a:avLst/>
          </a:prstGeom>
          <a:solidFill>
            <a:srgbClr val="28A74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D16AE3E-E994-4B8F-D8EA-CB6990E2C9DB}"/>
              </a:ext>
            </a:extLst>
          </p:cNvPr>
          <p:cNvSpPr/>
          <p:nvPr/>
        </p:nvSpPr>
        <p:spPr>
          <a:xfrm rot="3998524" flipV="1">
            <a:off x="9770196" y="2821992"/>
            <a:ext cx="623081" cy="45719"/>
          </a:xfrm>
          <a:prstGeom prst="rect">
            <a:avLst/>
          </a:prstGeom>
          <a:solidFill>
            <a:srgbClr val="28A74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A37B703-1643-E16E-E9DB-7F524A2CDFE5}"/>
              </a:ext>
            </a:extLst>
          </p:cNvPr>
          <p:cNvSpPr/>
          <p:nvPr/>
        </p:nvSpPr>
        <p:spPr>
          <a:xfrm rot="3307625">
            <a:off x="8388837" y="3527739"/>
            <a:ext cx="727294" cy="48630"/>
          </a:xfrm>
          <a:prstGeom prst="rect">
            <a:avLst/>
          </a:prstGeom>
          <a:solidFill>
            <a:srgbClr val="FD7E1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5C8F727-2E08-8E8B-0118-74B2C78B6771}"/>
              </a:ext>
            </a:extLst>
          </p:cNvPr>
          <p:cNvSpPr/>
          <p:nvPr/>
        </p:nvSpPr>
        <p:spPr>
          <a:xfrm rot="7347456">
            <a:off x="10453325" y="3511510"/>
            <a:ext cx="727294" cy="48630"/>
          </a:xfrm>
          <a:prstGeom prst="rect">
            <a:avLst/>
          </a:prstGeom>
          <a:solidFill>
            <a:srgbClr val="FD7E1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55D1C9D-4F47-C14D-5743-0C2290AC4627}"/>
              </a:ext>
            </a:extLst>
          </p:cNvPr>
          <p:cNvGrpSpPr/>
          <p:nvPr/>
        </p:nvGrpSpPr>
        <p:grpSpPr>
          <a:xfrm>
            <a:off x="7188966" y="3094574"/>
            <a:ext cx="4190895" cy="190499"/>
            <a:chOff x="6905452" y="3600450"/>
            <a:chExt cx="4190895" cy="190499"/>
          </a:xfrm>
        </p:grpSpPr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9313866F-E26C-BD90-DE94-2BCD8683E21D}"/>
                </a:ext>
              </a:extLst>
            </p:cNvPr>
            <p:cNvSpPr/>
            <p:nvPr/>
          </p:nvSpPr>
          <p:spPr>
            <a:xfrm>
              <a:off x="6905452" y="3676649"/>
              <a:ext cx="4190895" cy="38100"/>
            </a:xfrm>
            <a:prstGeom prst="rect">
              <a:avLst/>
            </a:prstGeom>
            <a:solidFill>
              <a:srgbClr val="0366D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4" name="Rounded Rectangle 23">
              <a:extLst>
                <a:ext uri="{FF2B5EF4-FFF2-40B4-BE49-F238E27FC236}">
                  <a16:creationId xmlns:a16="http://schemas.microsoft.com/office/drawing/2014/main" id="{F42301B6-A41D-0C20-2E25-EF93D35A231E}"/>
                </a:ext>
              </a:extLst>
            </p:cNvPr>
            <p:cNvSpPr/>
            <p:nvPr/>
          </p:nvSpPr>
          <p:spPr>
            <a:xfrm>
              <a:off x="7324541" y="3600450"/>
              <a:ext cx="190495" cy="190499"/>
            </a:xfrm>
            <a:prstGeom prst="roundRect">
              <a:avLst>
                <a:gd name="adj" fmla="val 50000"/>
              </a:avLst>
            </a:prstGeom>
            <a:solidFill>
              <a:srgbClr val="0366D6"/>
            </a:solidFill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5" name="Rounded Rectangle 24">
              <a:extLst>
                <a:ext uri="{FF2B5EF4-FFF2-40B4-BE49-F238E27FC236}">
                  <a16:creationId xmlns:a16="http://schemas.microsoft.com/office/drawing/2014/main" id="{03090BFF-B965-42BB-B2C8-D40DF0780AD9}"/>
                </a:ext>
              </a:extLst>
            </p:cNvPr>
            <p:cNvSpPr/>
            <p:nvPr/>
          </p:nvSpPr>
          <p:spPr>
            <a:xfrm>
              <a:off x="8162720" y="3600450"/>
              <a:ext cx="190495" cy="190499"/>
            </a:xfrm>
            <a:prstGeom prst="roundRect">
              <a:avLst>
                <a:gd name="adj" fmla="val 50000"/>
              </a:avLst>
            </a:prstGeom>
            <a:solidFill>
              <a:srgbClr val="0366D6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6" name="Rounded Rectangle 25">
              <a:extLst>
                <a:ext uri="{FF2B5EF4-FFF2-40B4-BE49-F238E27FC236}">
                  <a16:creationId xmlns:a16="http://schemas.microsoft.com/office/drawing/2014/main" id="{2E4F2283-CA8D-CC8D-DF0E-310EB69F60BF}"/>
                </a:ext>
              </a:extLst>
            </p:cNvPr>
            <p:cNvSpPr/>
            <p:nvPr/>
          </p:nvSpPr>
          <p:spPr>
            <a:xfrm>
              <a:off x="9000899" y="3600450"/>
              <a:ext cx="190495" cy="190499"/>
            </a:xfrm>
            <a:prstGeom prst="roundRect">
              <a:avLst>
                <a:gd name="adj" fmla="val 50000"/>
              </a:avLst>
            </a:prstGeom>
            <a:solidFill>
              <a:srgbClr val="0366D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7" name="Rounded Rectangle 26">
              <a:extLst>
                <a:ext uri="{FF2B5EF4-FFF2-40B4-BE49-F238E27FC236}">
                  <a16:creationId xmlns:a16="http://schemas.microsoft.com/office/drawing/2014/main" id="{826342E5-E2A3-7EA2-A926-9DDC68DD0A64}"/>
                </a:ext>
              </a:extLst>
            </p:cNvPr>
            <p:cNvSpPr/>
            <p:nvPr/>
          </p:nvSpPr>
          <p:spPr>
            <a:xfrm>
              <a:off x="9839079" y="3600450"/>
              <a:ext cx="190495" cy="190499"/>
            </a:xfrm>
            <a:prstGeom prst="roundRect">
              <a:avLst>
                <a:gd name="adj" fmla="val 50000"/>
              </a:avLst>
            </a:prstGeom>
            <a:solidFill>
              <a:srgbClr val="0366D6"/>
            </a:solidFill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8" name="Rounded Rectangle 27">
              <a:extLst>
                <a:ext uri="{FF2B5EF4-FFF2-40B4-BE49-F238E27FC236}">
                  <a16:creationId xmlns:a16="http://schemas.microsoft.com/office/drawing/2014/main" id="{0384BA80-2577-748F-C341-332AC364DB33}"/>
                </a:ext>
              </a:extLst>
            </p:cNvPr>
            <p:cNvSpPr/>
            <p:nvPr/>
          </p:nvSpPr>
          <p:spPr>
            <a:xfrm>
              <a:off x="10677258" y="3600450"/>
              <a:ext cx="190495" cy="190499"/>
            </a:xfrm>
            <a:prstGeom prst="roundRect">
              <a:avLst>
                <a:gd name="adj" fmla="val 50000"/>
              </a:avLst>
            </a:prstGeom>
            <a:solidFill>
              <a:srgbClr val="0366D6"/>
            </a:solidFill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6706825D-7B57-AFDE-5008-3583BDB48187}"/>
              </a:ext>
            </a:extLst>
          </p:cNvPr>
          <p:cNvSpPr txBox="1"/>
          <p:nvPr/>
        </p:nvSpPr>
        <p:spPr>
          <a:xfrm>
            <a:off x="10292970" y="2731822"/>
            <a:ext cx="1833347" cy="387798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366D6"/>
                </a:solidFill>
              </a:rPr>
              <a:t>merge</a:t>
            </a:r>
            <a:endParaRPr sz="956" b="1" dirty="0">
              <a:solidFill>
                <a:srgbClr val="0366D6"/>
              </a:solidFill>
            </a:endParaRP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AF1B6188-8EBF-3EFA-CC62-588F25FB6A3B}"/>
              </a:ext>
            </a:extLst>
          </p:cNvPr>
          <p:cNvGrpSpPr/>
          <p:nvPr/>
        </p:nvGrpSpPr>
        <p:grpSpPr>
          <a:xfrm>
            <a:off x="677584" y="5448561"/>
            <a:ext cx="5811982" cy="1064907"/>
            <a:chOff x="844760" y="5426799"/>
            <a:chExt cx="6141765" cy="1064907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73380B5-D4BC-11D1-6615-88FD1318DF43}"/>
                </a:ext>
              </a:extLst>
            </p:cNvPr>
            <p:cNvSpPr txBox="1"/>
            <p:nvPr/>
          </p:nvSpPr>
          <p:spPr>
            <a:xfrm>
              <a:off x="844760" y="5426799"/>
              <a:ext cx="6141765" cy="1064907"/>
            </a:xfrm>
            <a:prstGeom prst="rect">
              <a:avLst/>
            </a:prstGeom>
            <a:solidFill>
              <a:srgbClr val="292A2B"/>
            </a:solidFill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180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srgbClr val="0366D6"/>
                  </a:solidFill>
                </a:rPr>
                <a:t>       </a:t>
              </a:r>
              <a:r>
                <a:rPr lang="en-US" sz="2400" b="1" dirty="0">
                  <a:solidFill>
                    <a:srgbClr val="0366D6"/>
                  </a:solidFill>
                </a:rPr>
                <a:t>Note</a:t>
              </a:r>
              <a:r>
                <a:rPr lang="en-US" sz="2000" dirty="0">
                  <a:solidFill>
                    <a:srgbClr val="0366D6"/>
                  </a:solidFill>
                </a:rPr>
                <a:t> - </a:t>
              </a:r>
              <a:r>
                <a:rPr lang="en-US" sz="2000" b="0" dirty="0">
                  <a:solidFill>
                    <a:srgbClr val="0366D6"/>
                  </a:solidFill>
                </a:rPr>
                <a:t> </a:t>
              </a:r>
              <a:r>
                <a:rPr lang="en-US" sz="2000" b="0" dirty="0">
                  <a:solidFill>
                    <a:schemeClr val="bg1"/>
                  </a:solidFill>
                </a:rPr>
                <a:t>You </a:t>
              </a:r>
              <a:r>
                <a:rPr lang="en-US" sz="2000" b="1" dirty="0">
                  <a:solidFill>
                    <a:schemeClr val="bg1"/>
                  </a:solidFill>
                </a:rPr>
                <a:t>CANNOT </a:t>
              </a:r>
              <a:r>
                <a:rPr lang="en-US" sz="2000" dirty="0">
                  <a:solidFill>
                    <a:schemeClr val="bg1"/>
                  </a:solidFill>
                </a:rPr>
                <a:t>merge two branches   	 	</a:t>
              </a:r>
              <a:br>
                <a:rPr lang="en-US" sz="2000" dirty="0">
                  <a:solidFill>
                    <a:schemeClr val="bg1"/>
                  </a:solidFill>
                </a:rPr>
              </a:br>
              <a:r>
                <a:rPr lang="en-US" sz="2000" dirty="0">
                  <a:solidFill>
                    <a:schemeClr val="bg1"/>
                  </a:solidFill>
                </a:rPr>
                <a:t>		      originating from different histories</a:t>
              </a:r>
              <a:endParaRPr lang="en-US" sz="2000" b="1" dirty="0">
                <a:solidFill>
                  <a:schemeClr val="bg1"/>
                </a:solidFill>
              </a:endParaRP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b="0" dirty="0">
                <a:solidFill>
                  <a:schemeClr val="bg1"/>
                </a:solidFill>
              </a:endParaRPr>
            </a:p>
          </p:txBody>
        </p:sp>
        <p:pic>
          <p:nvPicPr>
            <p:cNvPr id="155" name="Picture 154" descr="image.png">
              <a:extLst>
                <a:ext uri="{FF2B5EF4-FFF2-40B4-BE49-F238E27FC236}">
                  <a16:creationId xmlns:a16="http://schemas.microsoft.com/office/drawing/2014/main" id="{0F554C8C-3D24-6B54-6641-0EFDF2A84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83696" y="5524388"/>
              <a:ext cx="456222" cy="325066"/>
            </a:xfrm>
            <a:prstGeom prst="rect">
              <a:avLst/>
            </a:prstGeom>
          </p:spPr>
        </p:pic>
      </p:grp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EB1632D-C125-238C-CCA8-40AA2F2FC11F}"/>
              </a:ext>
            </a:extLst>
          </p:cNvPr>
          <p:cNvSpPr/>
          <p:nvPr/>
        </p:nvSpPr>
        <p:spPr>
          <a:xfrm>
            <a:off x="262655" y="5362961"/>
            <a:ext cx="1078351" cy="74168"/>
          </a:xfrm>
          <a:prstGeom prst="rect">
            <a:avLst/>
          </a:prstGeom>
          <a:solidFill>
            <a:srgbClr val="121212"/>
          </a:solidFill>
          <a:ln>
            <a:solidFill>
              <a:srgbClr val="12121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4473" y="18858"/>
            <a:ext cx="5628400" cy="787908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chemeClr val="bg1"/>
                </a:solidFill>
              </a:rPr>
              <a:t> </a:t>
            </a:r>
            <a:r>
              <a:rPr sz="4400" b="1" dirty="0">
                <a:solidFill>
                  <a:schemeClr val="bg1"/>
                </a:solidFill>
              </a:rPr>
              <a:t>Key Git Concepts: Push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7247" y="116574"/>
            <a:ext cx="707150" cy="519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0515" y="1140142"/>
            <a:ext cx="6229194" cy="946156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lnSpc>
                <a:spcPts val="2145"/>
              </a:lnSpc>
              <a:spcBef>
                <a:spcPts val="0"/>
              </a:spcBef>
              <a:spcAft>
                <a:spcPts val="1950"/>
              </a:spcAft>
            </a:pPr>
            <a:r>
              <a:rPr sz="2800" b="1" dirty="0">
                <a:solidFill>
                  <a:srgbClr val="0366D6"/>
                </a:solidFill>
              </a:rPr>
              <a:t>Pushing</a:t>
            </a:r>
            <a:r>
              <a:rPr sz="2800" b="0" dirty="0">
                <a:solidFill>
                  <a:srgbClr val="24292E"/>
                </a:solidFill>
              </a:rPr>
              <a:t> </a:t>
            </a:r>
            <a:r>
              <a:rPr sz="2800" b="0" dirty="0">
                <a:solidFill>
                  <a:schemeClr val="bg1"/>
                </a:solidFill>
              </a:rPr>
              <a:t>sends your committed changes from your local repository to a remote repository. 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20" y="2325110"/>
            <a:ext cx="362667" cy="2629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6718" y="2200903"/>
            <a:ext cx="6260945" cy="480131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400" b="0" dirty="0">
                <a:solidFill>
                  <a:schemeClr val="bg1"/>
                </a:solidFill>
              </a:rPr>
              <a:t>Uploads your local commits to remote repository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819" y="2816896"/>
            <a:ext cx="362667" cy="3082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16718" y="2697312"/>
            <a:ext cx="5287409" cy="480131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400" b="0">
                <a:solidFill>
                  <a:schemeClr val="bg1"/>
                </a:solidFill>
              </a:rPr>
              <a:t>Shares your changes with team members</a:t>
            </a: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20" y="3274820"/>
            <a:ext cx="362667" cy="2629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16718" y="3167090"/>
            <a:ext cx="5940088" cy="480131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400" b="0">
                <a:solidFill>
                  <a:schemeClr val="bg1"/>
                </a:solidFill>
              </a:rPr>
              <a:t>Creates backup of your work on remote server</a:t>
            </a:r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326" y="3714277"/>
            <a:ext cx="362667" cy="3445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6718" y="3645745"/>
            <a:ext cx="5491568" cy="480131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400" b="0">
                <a:solidFill>
                  <a:schemeClr val="bg1"/>
                </a:solidFill>
              </a:rPr>
              <a:t>Synchronizes local and remote repositories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92A88CC-7794-4B94-C721-B909D62250F6}"/>
              </a:ext>
            </a:extLst>
          </p:cNvPr>
          <p:cNvGrpSpPr/>
          <p:nvPr/>
        </p:nvGrpSpPr>
        <p:grpSpPr>
          <a:xfrm>
            <a:off x="407247" y="4286103"/>
            <a:ext cx="6364857" cy="1786223"/>
            <a:chOff x="666733" y="4895847"/>
            <a:chExt cx="5048123" cy="933451"/>
          </a:xfrm>
        </p:grpSpPr>
        <p:sp>
          <p:nvSpPr>
            <p:cNvPr id="13" name="Rounded Rectangle 12"/>
            <p:cNvSpPr/>
            <p:nvPr/>
          </p:nvSpPr>
          <p:spPr>
            <a:xfrm>
              <a:off x="666733" y="4895849"/>
              <a:ext cx="5048123" cy="933449"/>
            </a:xfrm>
            <a:prstGeom prst="roundRect">
              <a:avLst>
                <a:gd name="adj" fmla="val 8163"/>
              </a:avLst>
            </a:prstGeom>
            <a:solidFill>
              <a:srgbClr val="292A2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16200000">
              <a:off x="295256" y="5267324"/>
              <a:ext cx="933449" cy="19049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366D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pic>
          <p:nvPicPr>
            <p:cNvPr id="15" name="Picture 14" descr="image.png"/>
            <p:cNvPicPr>
              <a:picLocks noChangeAspect="1"/>
            </p:cNvPicPr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07467" y="4937577"/>
              <a:ext cx="470488" cy="222024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315007" y="4934199"/>
              <a:ext cx="1729281" cy="250909"/>
            </a:xfrm>
            <a:prstGeom prst="rect">
              <a:avLst/>
            </a:prstGeom>
            <a:noFill/>
          </p:spPr>
          <p:txBody>
            <a:bodyPr wrap="non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sz="2400" b="1" dirty="0">
                  <a:solidFill>
                    <a:srgbClr val="0366D6"/>
                  </a:solidFill>
                </a:rPr>
                <a:t>Basic Command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72687" y="5227512"/>
              <a:ext cx="3422178" cy="443916"/>
            </a:xfrm>
            <a:prstGeom prst="rect">
              <a:avLst/>
            </a:prstGeom>
            <a:solidFill>
              <a:srgbClr val="121212"/>
            </a:solidFill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0" dirty="0">
                  <a:solidFill>
                    <a:schemeClr val="bg1"/>
                  </a:solidFill>
                  <a:latin typeface="Consolas" panose="020B0609020204030204" pitchFamily="49" charset="0"/>
                </a:rPr>
                <a:t>&gt;&gt;&gt; </a:t>
              </a:r>
              <a:r>
                <a:rPr sz="1600" b="0" dirty="0">
                  <a:solidFill>
                    <a:schemeClr val="bg1"/>
                  </a:solidFill>
                  <a:latin typeface="Consolas" panose="020B0609020204030204" pitchFamily="49" charset="0"/>
                </a:rPr>
                <a:t>git push</a:t>
              </a:r>
              <a:r>
                <a:rPr lang="en-US" sz="1600" b="0" dirty="0">
                  <a:solidFill>
                    <a:schemeClr val="bg1"/>
                  </a:solidFill>
                  <a:latin typeface="Consolas" panose="020B0609020204030204" pitchFamily="49" charset="0"/>
                </a:rPr>
                <a:t> –u origin main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0" dirty="0">
                  <a:solidFill>
                    <a:schemeClr val="bg1"/>
                  </a:solidFill>
                  <a:latin typeface="Consolas" panose="020B0609020204030204" pitchFamily="49" charset="0"/>
                </a:rPr>
                <a:t>&gt;&gt;&gt; git push</a:t>
              </a:r>
              <a:endParaRPr sz="1600" b="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9" name="Rounded Rectangle 18"/>
          <p:cNvSpPr/>
          <p:nvPr/>
        </p:nvSpPr>
        <p:spPr>
          <a:xfrm>
            <a:off x="6980388" y="1183022"/>
            <a:ext cx="4762380" cy="4889304"/>
          </a:xfrm>
          <a:prstGeom prst="roundRect">
            <a:avLst>
              <a:gd name="adj" fmla="val 3278"/>
            </a:avLst>
          </a:prstGeom>
          <a:solidFill>
            <a:srgbClr val="292A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TextBox 19"/>
          <p:cNvSpPr txBox="1"/>
          <p:nvPr/>
        </p:nvSpPr>
        <p:spPr>
          <a:xfrm>
            <a:off x="7343590" y="1166723"/>
            <a:ext cx="4190895" cy="603242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1625"/>
              </a:spcAft>
            </a:pPr>
            <a:r>
              <a:rPr sz="3200" b="1" dirty="0">
                <a:solidFill>
                  <a:schemeClr val="bg1"/>
                </a:solidFill>
              </a:rPr>
              <a:t>Push Process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173FB8C-8024-4102-9E44-CB169D168CB3}"/>
              </a:ext>
            </a:extLst>
          </p:cNvPr>
          <p:cNvGrpSpPr/>
          <p:nvPr/>
        </p:nvGrpSpPr>
        <p:grpSpPr>
          <a:xfrm>
            <a:off x="7301245" y="1840754"/>
            <a:ext cx="4190895" cy="904874"/>
            <a:chOff x="6905452" y="2419349"/>
            <a:chExt cx="4190895" cy="904874"/>
          </a:xfrm>
        </p:grpSpPr>
        <p:sp>
          <p:nvSpPr>
            <p:cNvPr id="21" name="Rounded Rectangle 20"/>
            <p:cNvSpPr/>
            <p:nvPr/>
          </p:nvSpPr>
          <p:spPr>
            <a:xfrm>
              <a:off x="6905452" y="2419349"/>
              <a:ext cx="4190895" cy="904874"/>
            </a:xfrm>
            <a:prstGeom prst="roundRect">
              <a:avLst>
                <a:gd name="adj" fmla="val 12631"/>
              </a:avLst>
            </a:prstGeom>
            <a:solidFill>
              <a:srgbClr val="121212"/>
            </a:solidFill>
            <a:ln w="8255">
              <a:solidFill>
                <a:srgbClr val="0366D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105472" y="2638425"/>
              <a:ext cx="476238" cy="476249"/>
            </a:xfrm>
            <a:prstGeom prst="roundRect">
              <a:avLst>
                <a:gd name="adj" fmla="val 50000"/>
              </a:avLst>
            </a:prstGeom>
            <a:solidFill>
              <a:srgbClr val="0366D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pic>
          <p:nvPicPr>
            <p:cNvPr id="23" name="Picture 22" descr="image.png"/>
            <p:cNvPicPr>
              <a:picLocks noChangeAspect="1"/>
            </p:cNvPicPr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210244" y="2780885"/>
              <a:ext cx="266693" cy="191328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686482" y="2465644"/>
              <a:ext cx="3124121" cy="418576"/>
            </a:xfrm>
            <a:prstGeom prst="rect">
              <a:avLst/>
            </a:prstGeom>
            <a:noFill/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325"/>
                </a:spcAft>
              </a:pPr>
              <a:r>
                <a:rPr sz="2000" b="1" dirty="0">
                  <a:solidFill>
                    <a:schemeClr val="bg1"/>
                  </a:solidFill>
                </a:rPr>
                <a:t>Local Repository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686482" y="2796498"/>
              <a:ext cx="3124121" cy="357021"/>
            </a:xfrm>
            <a:prstGeom prst="rect">
              <a:avLst/>
            </a:prstGeom>
            <a:noFill/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sz="1600" b="0" dirty="0">
                  <a:solidFill>
                    <a:schemeClr val="bg1">
                      <a:lumMod val="75000"/>
                    </a:schemeClr>
                  </a:solidFill>
                </a:rPr>
                <a:t>Your committed changes</a:t>
              </a:r>
            </a:p>
          </p:txBody>
        </p:sp>
      </p:grpSp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25246" y="2814931"/>
            <a:ext cx="342891" cy="242394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8F879E02-B572-1A63-83E3-8AE32DD6237A}"/>
              </a:ext>
            </a:extLst>
          </p:cNvPr>
          <p:cNvGrpSpPr/>
          <p:nvPr/>
        </p:nvGrpSpPr>
        <p:grpSpPr>
          <a:xfrm>
            <a:off x="7307713" y="3125169"/>
            <a:ext cx="4190895" cy="904874"/>
            <a:chOff x="6905452" y="4057650"/>
            <a:chExt cx="4190895" cy="904874"/>
          </a:xfrm>
        </p:grpSpPr>
        <p:sp>
          <p:nvSpPr>
            <p:cNvPr id="27" name="Rounded Rectangle 26"/>
            <p:cNvSpPr/>
            <p:nvPr/>
          </p:nvSpPr>
          <p:spPr>
            <a:xfrm>
              <a:off x="6905452" y="4057650"/>
              <a:ext cx="4190895" cy="904874"/>
            </a:xfrm>
            <a:prstGeom prst="roundRect">
              <a:avLst>
                <a:gd name="adj" fmla="val 12631"/>
              </a:avLst>
            </a:prstGeom>
            <a:solidFill>
              <a:srgbClr val="121212"/>
            </a:solidFill>
            <a:ln w="8255">
              <a:solidFill>
                <a:srgbClr val="0366D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105472" y="4267199"/>
              <a:ext cx="476238" cy="476249"/>
            </a:xfrm>
            <a:prstGeom prst="roundRect">
              <a:avLst>
                <a:gd name="adj" fmla="val 50000"/>
              </a:avLst>
            </a:prstGeom>
            <a:solidFill>
              <a:srgbClr val="0366D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pic>
          <p:nvPicPr>
            <p:cNvPr id="29" name="Picture 28" descr="image.png"/>
            <p:cNvPicPr>
              <a:picLocks noChangeAspect="1"/>
            </p:cNvPicPr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210244" y="4409660"/>
              <a:ext cx="266693" cy="191328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7686482" y="4081402"/>
              <a:ext cx="3124121" cy="418576"/>
            </a:xfrm>
            <a:prstGeom prst="rect">
              <a:avLst/>
            </a:prstGeom>
            <a:noFill/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325"/>
                </a:spcAft>
              </a:pPr>
              <a:r>
                <a:rPr sz="2000" b="1" dirty="0">
                  <a:solidFill>
                    <a:schemeClr val="bg1"/>
                  </a:solidFill>
                </a:rPr>
                <a:t>Remote Repository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680869" y="4464928"/>
              <a:ext cx="3124121" cy="357021"/>
            </a:xfrm>
            <a:prstGeom prst="rect">
              <a:avLst/>
            </a:prstGeom>
            <a:noFill/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sz="1600" b="0" dirty="0">
                  <a:solidFill>
                    <a:schemeClr val="bg1">
                      <a:lumMod val="75000"/>
                    </a:schemeClr>
                  </a:solidFill>
                </a:rPr>
                <a:t>Shared with team members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88208C-338E-DAB8-6845-8BEF7F46080E}"/>
              </a:ext>
            </a:extLst>
          </p:cNvPr>
          <p:cNvGrpSpPr/>
          <p:nvPr/>
        </p:nvGrpSpPr>
        <p:grpSpPr>
          <a:xfrm>
            <a:off x="7343589" y="4450973"/>
            <a:ext cx="4190895" cy="1224009"/>
            <a:chOff x="6905452" y="5200650"/>
            <a:chExt cx="4190895" cy="800101"/>
          </a:xfrm>
          <a:solidFill>
            <a:srgbClr val="1F2122"/>
          </a:solidFill>
        </p:grpSpPr>
        <p:sp>
          <p:nvSpPr>
            <p:cNvPr id="32" name="Rounded Rectangle 31"/>
            <p:cNvSpPr/>
            <p:nvPr/>
          </p:nvSpPr>
          <p:spPr>
            <a:xfrm>
              <a:off x="6905452" y="5200650"/>
              <a:ext cx="4190895" cy="800100"/>
            </a:xfrm>
            <a:prstGeom prst="roundRect">
              <a:avLst>
                <a:gd name="adj" fmla="val 9523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3" name="Round Same Side Corner Rectangle 32"/>
            <p:cNvSpPr/>
            <p:nvPr/>
          </p:nvSpPr>
          <p:spPr>
            <a:xfrm rot="16200000">
              <a:off x="6604019" y="5502084"/>
              <a:ext cx="800100" cy="19723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366D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pic>
          <p:nvPicPr>
            <p:cNvPr id="34" name="Picture 33" descr="image.png"/>
            <p:cNvPicPr>
              <a:picLocks noChangeAspect="1"/>
            </p:cNvPicPr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102684" y="5241550"/>
              <a:ext cx="443150" cy="371052"/>
            </a:xfrm>
            <a:prstGeom prst="rect">
              <a:avLst/>
            </a:prstGeom>
            <a:grpFill/>
          </p:spPr>
        </p:pic>
        <p:sp>
          <p:nvSpPr>
            <p:cNvPr id="35" name="TextBox 34"/>
            <p:cNvSpPr txBox="1"/>
            <p:nvPr/>
          </p:nvSpPr>
          <p:spPr>
            <a:xfrm>
              <a:off x="7505041" y="5204253"/>
              <a:ext cx="1027012" cy="354086"/>
            </a:xfrm>
            <a:prstGeom prst="rect">
              <a:avLst/>
            </a:prstGeom>
            <a:grpFill/>
          </p:spPr>
          <p:txBody>
            <a:bodyPr wrap="non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sz="2800" b="1" dirty="0">
                  <a:solidFill>
                    <a:srgbClr val="0366D6"/>
                  </a:solidFill>
                </a:rPr>
                <a:t>Try It!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186951" y="5606481"/>
              <a:ext cx="3791596" cy="193138"/>
            </a:xfrm>
            <a:prstGeom prst="rect">
              <a:avLst/>
            </a:prstGeom>
            <a:solidFill>
              <a:srgbClr val="121212"/>
            </a:solidFill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sz="1200" b="0" dirty="0">
                  <a:solidFill>
                    <a:schemeClr val="bg1"/>
                  </a:solidFill>
                  <a:latin typeface="Consolas" panose="020B0609020204030204" pitchFamily="49" charset="0"/>
                </a:rPr>
                <a:t>Push your changes: git push origin main 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575064C-547F-8D1A-7EDE-1E951973EFA6}"/>
              </a:ext>
            </a:extLst>
          </p:cNvPr>
          <p:cNvSpPr/>
          <p:nvPr/>
        </p:nvSpPr>
        <p:spPr>
          <a:xfrm>
            <a:off x="0" y="870856"/>
            <a:ext cx="12168000" cy="45719"/>
          </a:xfrm>
          <a:prstGeom prst="rect">
            <a:avLst/>
          </a:prstGeom>
          <a:solidFill>
            <a:srgbClr val="292A2B"/>
          </a:solidFill>
          <a:ln>
            <a:solidFill>
              <a:srgbClr val="292A2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E6C6C2-1073-6536-36CF-91608BFAD964}"/>
              </a:ext>
            </a:extLst>
          </p:cNvPr>
          <p:cNvSpPr/>
          <p:nvPr/>
        </p:nvSpPr>
        <p:spPr>
          <a:xfrm flipV="1">
            <a:off x="6935327" y="1704355"/>
            <a:ext cx="4824000" cy="36000"/>
          </a:xfrm>
          <a:prstGeom prst="rect">
            <a:avLst/>
          </a:prstGeom>
          <a:solidFill>
            <a:srgbClr val="121212"/>
          </a:solidFill>
          <a:ln>
            <a:solidFill>
              <a:srgbClr val="12121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0443" y="128237"/>
            <a:ext cx="5248488" cy="787908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4400" b="1" dirty="0">
                <a:solidFill>
                  <a:schemeClr val="bg1"/>
                </a:solidFill>
              </a:rPr>
              <a:t>Key Git Concepts: Pull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4657" y="292963"/>
            <a:ext cx="634619" cy="4660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75599" y="1232011"/>
            <a:ext cx="6662570" cy="1016689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lnSpc>
                <a:spcPts val="2300"/>
              </a:lnSpc>
              <a:spcBef>
                <a:spcPts val="0"/>
              </a:spcBef>
              <a:spcAft>
                <a:spcPts val="1950"/>
              </a:spcAft>
            </a:pPr>
            <a:r>
              <a:rPr sz="2800" b="1" dirty="0">
                <a:solidFill>
                  <a:srgbClr val="0366D6"/>
                </a:solidFill>
              </a:rPr>
              <a:t>Pulling</a:t>
            </a:r>
            <a:r>
              <a:rPr sz="2800" b="0" dirty="0">
                <a:solidFill>
                  <a:srgbClr val="24292E"/>
                </a:solidFill>
              </a:rPr>
              <a:t> </a:t>
            </a:r>
            <a:r>
              <a:rPr sz="2800" b="0" dirty="0">
                <a:solidFill>
                  <a:schemeClr val="bg1"/>
                </a:solidFill>
              </a:rPr>
              <a:t>fetches changes from a remote repository and merges them into your current branch. 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79" y="2424646"/>
            <a:ext cx="340710" cy="2470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3574" y="2330923"/>
            <a:ext cx="5662384" cy="44935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200" b="0" dirty="0">
                <a:solidFill>
                  <a:schemeClr val="bg1"/>
                </a:solidFill>
              </a:rPr>
              <a:t>Retrieves latest changes from remote repository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821" y="2892111"/>
            <a:ext cx="381168" cy="2858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2584" y="2845089"/>
            <a:ext cx="6477671" cy="44935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200" b="0" dirty="0">
                <a:solidFill>
                  <a:schemeClr val="bg1"/>
                </a:solidFill>
              </a:rPr>
              <a:t>Automatically merges changes into your current branch</a:t>
            </a: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374" y="3453438"/>
            <a:ext cx="381169" cy="2954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7454" y="3384728"/>
            <a:ext cx="6130717" cy="44935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200" b="0" dirty="0">
                <a:solidFill>
                  <a:schemeClr val="bg1"/>
                </a:solidFill>
              </a:rPr>
              <a:t>Keeps your local code up-to-date with team changes</a:t>
            </a:r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5268" y="3891962"/>
            <a:ext cx="340502" cy="32348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43116" y="3864859"/>
            <a:ext cx="6072688" cy="44935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200" b="0" dirty="0">
                <a:solidFill>
                  <a:schemeClr val="bg1"/>
                </a:solidFill>
              </a:rPr>
              <a:t>Prevents conflicts before pushing your own changes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64657" y="4647203"/>
            <a:ext cx="5731343" cy="1339942"/>
          </a:xfrm>
          <a:prstGeom prst="roundRect">
            <a:avLst>
              <a:gd name="adj" fmla="val 8163"/>
            </a:avLst>
          </a:prstGeom>
          <a:solidFill>
            <a:srgbClr val="292A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ound Same Side Corner Rectangle 13"/>
          <p:cNvSpPr/>
          <p:nvPr/>
        </p:nvSpPr>
        <p:spPr>
          <a:xfrm rot="16200000">
            <a:off x="-210066" y="5221926"/>
            <a:ext cx="1339944" cy="19049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366D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1243" y="4733809"/>
            <a:ext cx="453154" cy="33320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14397" y="4689752"/>
            <a:ext cx="2365650" cy="418576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366D6"/>
                </a:solidFill>
              </a:rPr>
              <a:t>Basic Command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6980" y="5267687"/>
            <a:ext cx="2884657" cy="418576"/>
          </a:xfrm>
          <a:prstGeom prst="rect">
            <a:avLst/>
          </a:prstGeom>
          <a:solidFill>
            <a:srgbClr val="121212"/>
          </a:solidFill>
        </p:spPr>
        <p:txBody>
          <a:bodyPr wrap="squar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2000" b="0" dirty="0">
                <a:solidFill>
                  <a:schemeClr val="bg1"/>
                </a:solidFill>
                <a:latin typeface="Consolas" panose="020B0609020204030204" pitchFamily="49" charset="0"/>
              </a:rPr>
              <a:t>&gt;&gt;&gt;   </a:t>
            </a:r>
            <a:r>
              <a:rPr sz="2000" b="0" dirty="0">
                <a:solidFill>
                  <a:schemeClr val="bg1"/>
                </a:solidFill>
                <a:latin typeface="Consolas" panose="020B0609020204030204" pitchFamily="49" charset="0"/>
              </a:rPr>
              <a:t>git pull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E0F0F29-B2F7-718F-87B6-4BE554823BF6}"/>
              </a:ext>
            </a:extLst>
          </p:cNvPr>
          <p:cNvGrpSpPr/>
          <p:nvPr/>
        </p:nvGrpSpPr>
        <p:grpSpPr>
          <a:xfrm>
            <a:off x="7105472" y="1028409"/>
            <a:ext cx="4762380" cy="4958735"/>
            <a:chOff x="6619709" y="1615439"/>
            <a:chExt cx="4762380" cy="4671060"/>
          </a:xfrm>
        </p:grpSpPr>
        <p:sp>
          <p:nvSpPr>
            <p:cNvPr id="19" name="Rounded Rectangle 18"/>
            <p:cNvSpPr/>
            <p:nvPr/>
          </p:nvSpPr>
          <p:spPr>
            <a:xfrm>
              <a:off x="6619709" y="1638299"/>
              <a:ext cx="4762380" cy="4648200"/>
            </a:xfrm>
            <a:prstGeom prst="roundRect">
              <a:avLst>
                <a:gd name="adj" fmla="val 3278"/>
              </a:avLst>
            </a:prstGeom>
            <a:solidFill>
              <a:srgbClr val="292A2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38148" y="1615439"/>
              <a:ext cx="4190895" cy="603242"/>
            </a:xfrm>
            <a:prstGeom prst="rect">
              <a:avLst/>
            </a:prstGeom>
            <a:noFill/>
          </p:spPr>
          <p:txBody>
            <a:bodyPr wrap="square" lIns="73152" tIns="54864" rIns="73152" bIns="54864" anchor="ctr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1625"/>
                </a:spcAft>
              </a:pPr>
              <a:r>
                <a:rPr sz="3200" b="1" dirty="0">
                  <a:solidFill>
                    <a:schemeClr val="bg1"/>
                  </a:solidFill>
                </a:rPr>
                <a:t>Pull Process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DFE9B1D-EC20-D244-99C0-5EEEDF0E1678}"/>
                </a:ext>
              </a:extLst>
            </p:cNvPr>
            <p:cNvGrpSpPr/>
            <p:nvPr/>
          </p:nvGrpSpPr>
          <p:grpSpPr>
            <a:xfrm>
              <a:off x="6905452" y="2419349"/>
              <a:ext cx="4190895" cy="904874"/>
              <a:chOff x="6905452" y="2419349"/>
              <a:chExt cx="4190895" cy="904874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6905452" y="2419349"/>
                <a:ext cx="4190895" cy="904874"/>
              </a:xfrm>
              <a:prstGeom prst="roundRect">
                <a:avLst>
                  <a:gd name="adj" fmla="val 12631"/>
                </a:avLst>
              </a:prstGeom>
              <a:solidFill>
                <a:srgbClr val="121212"/>
              </a:solidFill>
              <a:ln w="8255">
                <a:solidFill>
                  <a:srgbClr val="0366D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7105472" y="2638425"/>
                <a:ext cx="476238" cy="476249"/>
              </a:xfrm>
              <a:prstGeom prst="roundRect">
                <a:avLst>
                  <a:gd name="adj" fmla="val 50000"/>
                </a:avLst>
              </a:prstGeom>
              <a:solidFill>
                <a:srgbClr val="0366D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pic>
            <p:nvPicPr>
              <p:cNvPr id="23" name="Picture 22" descr="image.png"/>
              <p:cNvPicPr>
                <a:picLocks noChangeAspect="1"/>
              </p:cNvPicPr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7210244" y="2780885"/>
                <a:ext cx="266693" cy="191328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7772205" y="2507898"/>
                <a:ext cx="3124121" cy="480131"/>
              </a:xfrm>
              <a:prstGeom prst="rect">
                <a:avLst/>
              </a:prstGeom>
              <a:noFill/>
            </p:spPr>
            <p:txBody>
              <a:bodyPr wrap="square" lIns="73152" tIns="54864" rIns="73152" bIns="54864" anchor="ctr">
                <a:sp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325"/>
                  </a:spcAft>
                </a:pPr>
                <a:r>
                  <a:rPr sz="2400" b="1" dirty="0">
                    <a:solidFill>
                      <a:schemeClr val="bg1"/>
                    </a:solidFill>
                  </a:rPr>
                  <a:t>Remote Repository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772205" y="2845678"/>
                <a:ext cx="3124121" cy="357021"/>
              </a:xfrm>
              <a:prstGeom prst="rect">
                <a:avLst/>
              </a:prstGeom>
              <a:noFill/>
            </p:spPr>
            <p:txBody>
              <a:bodyPr wrap="square" lIns="73152" tIns="54864" rIns="73152" bIns="54864" anchor="ctr">
                <a:sp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0"/>
                  </a:spcAft>
                </a:pPr>
                <a:r>
                  <a:rPr sz="1600" b="0">
                    <a:solidFill>
                      <a:schemeClr val="bg1">
                        <a:lumMod val="75000"/>
                      </a:schemeClr>
                    </a:solidFill>
                  </a:rPr>
                  <a:t>Latest changes from team</a:t>
                </a:r>
              </a:p>
            </p:txBody>
          </p:sp>
        </p:grpSp>
        <p:pic>
          <p:nvPicPr>
            <p:cNvPr id="26" name="Picture 25" descr="image.png"/>
            <p:cNvPicPr>
              <a:picLocks noChangeAspect="1"/>
            </p:cNvPicPr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714044" y="3467904"/>
              <a:ext cx="474211" cy="335226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4B20FD2-B212-C13E-A3BF-950F298D3B87}"/>
                </a:ext>
              </a:extLst>
            </p:cNvPr>
            <p:cNvGrpSpPr/>
            <p:nvPr/>
          </p:nvGrpSpPr>
          <p:grpSpPr>
            <a:xfrm>
              <a:off x="6935293" y="3840138"/>
              <a:ext cx="4190895" cy="904874"/>
              <a:chOff x="6935293" y="3840138"/>
              <a:chExt cx="4190895" cy="90487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6935293" y="3840138"/>
                <a:ext cx="4190895" cy="904874"/>
              </a:xfrm>
              <a:prstGeom prst="roundRect">
                <a:avLst>
                  <a:gd name="adj" fmla="val 12631"/>
                </a:avLst>
              </a:prstGeom>
              <a:solidFill>
                <a:srgbClr val="121212"/>
              </a:solidFill>
              <a:ln w="8255">
                <a:solidFill>
                  <a:srgbClr val="0366D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8" name="Rounded Rectangle 27"/>
              <p:cNvSpPr/>
              <p:nvPr/>
            </p:nvSpPr>
            <p:spPr>
              <a:xfrm>
                <a:off x="7135313" y="4076085"/>
                <a:ext cx="476238" cy="476249"/>
              </a:xfrm>
              <a:prstGeom prst="roundRect">
                <a:avLst>
                  <a:gd name="adj" fmla="val 50000"/>
                </a:avLst>
              </a:prstGeom>
              <a:solidFill>
                <a:srgbClr val="0366D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pic>
            <p:nvPicPr>
              <p:cNvPr id="29" name="Picture 28" descr="image.png"/>
              <p:cNvPicPr>
                <a:picLocks noChangeAspect="1"/>
              </p:cNvPicPr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7240085" y="4218546"/>
                <a:ext cx="266693" cy="191328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7802046" y="3936034"/>
                <a:ext cx="3124121" cy="480131"/>
              </a:xfrm>
              <a:prstGeom prst="rect">
                <a:avLst/>
              </a:prstGeom>
              <a:noFill/>
            </p:spPr>
            <p:txBody>
              <a:bodyPr wrap="square" lIns="73152" tIns="54864" rIns="73152" bIns="54864" anchor="ctr">
                <a:sp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325"/>
                  </a:spcAft>
                </a:pPr>
                <a:r>
                  <a:rPr sz="2400" b="1" dirty="0">
                    <a:solidFill>
                      <a:schemeClr val="bg1"/>
                    </a:solidFill>
                  </a:rPr>
                  <a:t>Local Repository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802046" y="4273815"/>
                <a:ext cx="3124121" cy="357021"/>
              </a:xfrm>
              <a:prstGeom prst="rect">
                <a:avLst/>
              </a:prstGeom>
              <a:noFill/>
            </p:spPr>
            <p:txBody>
              <a:bodyPr wrap="square" lIns="73152" tIns="54864" rIns="73152" bIns="54864" anchor="ctr">
                <a:sp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0"/>
                  </a:spcAft>
                </a:pPr>
                <a:r>
                  <a:rPr sz="1600" b="0">
                    <a:solidFill>
                      <a:schemeClr val="bg1">
                        <a:lumMod val="75000"/>
                      </a:schemeClr>
                    </a:solidFill>
                  </a:rPr>
                  <a:t>Updated with remote changes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EDE4AF9-9BDE-8D7A-756D-CF7CB7828CCE}"/>
                </a:ext>
              </a:extLst>
            </p:cNvPr>
            <p:cNvGrpSpPr/>
            <p:nvPr/>
          </p:nvGrpSpPr>
          <p:grpSpPr>
            <a:xfrm>
              <a:off x="6905452" y="5150483"/>
              <a:ext cx="4256288" cy="993142"/>
              <a:chOff x="6905452" y="5150483"/>
              <a:chExt cx="4256288" cy="993142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6905452" y="5150483"/>
                <a:ext cx="4256288" cy="993142"/>
              </a:xfrm>
              <a:prstGeom prst="roundRect">
                <a:avLst>
                  <a:gd name="adj" fmla="val 9523"/>
                </a:avLst>
              </a:prstGeom>
              <a:solidFill>
                <a:srgbClr val="1F2122"/>
              </a:solidFill>
              <a:ln>
                <a:solidFill>
                  <a:srgbClr val="0366D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3" name="Round Same Side Corner Rectangle 32"/>
              <p:cNvSpPr/>
              <p:nvPr/>
            </p:nvSpPr>
            <p:spPr>
              <a:xfrm rot="16200000">
                <a:off x="6491072" y="5564863"/>
                <a:ext cx="983620" cy="1548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366D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pic>
            <p:nvPicPr>
              <p:cNvPr id="34" name="Picture 33" descr="image.png"/>
              <p:cNvPicPr>
                <a:picLocks noChangeAspect="1"/>
              </p:cNvPicPr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7180810" y="5210330"/>
                <a:ext cx="374253" cy="451316"/>
              </a:xfrm>
              <a:prstGeom prst="rect">
                <a:avLst/>
              </a:prstGeom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491782" y="5164725"/>
                <a:ext cx="773738" cy="418576"/>
              </a:xfrm>
              <a:prstGeom prst="rect">
                <a:avLst/>
              </a:prstGeom>
              <a:noFill/>
            </p:spPr>
            <p:txBody>
              <a:bodyPr wrap="none" lIns="73152" tIns="54864" rIns="73152" bIns="54864" anchor="ctr">
                <a:sp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0"/>
                  </a:spcAft>
                </a:pPr>
                <a:r>
                  <a:rPr sz="2000" b="1" dirty="0">
                    <a:solidFill>
                      <a:srgbClr val="0366D6"/>
                    </a:solidFill>
                  </a:rPr>
                  <a:t>Try It!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243000" y="5583301"/>
                <a:ext cx="3505418" cy="357021"/>
              </a:xfrm>
              <a:prstGeom prst="rect">
                <a:avLst/>
              </a:prstGeom>
              <a:solidFill>
                <a:srgbClr val="121212"/>
              </a:solidFill>
            </p:spPr>
            <p:txBody>
              <a:bodyPr wrap="square" lIns="73152" tIns="54864" rIns="73152" bIns="54864" anchor="ctr">
                <a:sp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0"/>
                  </a:spcAft>
                </a:pPr>
                <a:r>
                  <a:rPr sz="1600" b="0" dirty="0">
                    <a:solidFill>
                      <a:schemeClr val="bg1">
                        <a:lumMod val="75000"/>
                      </a:schemeClr>
                    </a:solidFill>
                  </a:rPr>
                  <a:t> Pull latest changes: git pull origin main </a:t>
                </a:r>
              </a:p>
            </p:txBody>
          </p:sp>
        </p:grp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0EB546F9-40C8-31B5-E100-06B575BFD3AA}"/>
              </a:ext>
            </a:extLst>
          </p:cNvPr>
          <p:cNvSpPr/>
          <p:nvPr/>
        </p:nvSpPr>
        <p:spPr>
          <a:xfrm>
            <a:off x="0" y="870856"/>
            <a:ext cx="12168000" cy="45719"/>
          </a:xfrm>
          <a:prstGeom prst="rect">
            <a:avLst/>
          </a:prstGeom>
          <a:solidFill>
            <a:srgbClr val="292A2B"/>
          </a:solidFill>
          <a:ln>
            <a:solidFill>
              <a:srgbClr val="292A2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8BB49D9-29F4-FFFE-2926-CA28E2025651}"/>
              </a:ext>
            </a:extLst>
          </p:cNvPr>
          <p:cNvSpPr/>
          <p:nvPr/>
        </p:nvSpPr>
        <p:spPr>
          <a:xfrm flipV="1">
            <a:off x="7105472" y="1704355"/>
            <a:ext cx="4752000" cy="36000"/>
          </a:xfrm>
          <a:prstGeom prst="rect">
            <a:avLst/>
          </a:prstGeom>
          <a:solidFill>
            <a:srgbClr val="121212"/>
          </a:solidFill>
          <a:ln>
            <a:solidFill>
              <a:srgbClr val="12121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2773" y="9810"/>
            <a:ext cx="5163529" cy="787908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4400" b="1" dirty="0">
                <a:solidFill>
                  <a:schemeClr val="bg1"/>
                </a:solidFill>
              </a:rPr>
              <a:t>Introduction to CI/CD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1619" y="153541"/>
            <a:ext cx="586084" cy="5494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9381" y="1223898"/>
            <a:ext cx="6417648" cy="932628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lnSpc>
                <a:spcPts val="2145"/>
              </a:lnSpc>
              <a:spcBef>
                <a:spcPts val="0"/>
              </a:spcBef>
              <a:spcAft>
                <a:spcPts val="1950"/>
              </a:spcAft>
            </a:pPr>
            <a:r>
              <a:rPr sz="2400" b="1" dirty="0">
                <a:solidFill>
                  <a:srgbClr val="0366D6"/>
                </a:solidFill>
              </a:rPr>
              <a:t>CI/CD</a:t>
            </a:r>
            <a:r>
              <a:rPr sz="2400" b="0" dirty="0">
                <a:solidFill>
                  <a:srgbClr val="24292E"/>
                </a:solidFill>
              </a:rPr>
              <a:t> </a:t>
            </a:r>
            <a:r>
              <a:rPr sz="2400" b="0" dirty="0">
                <a:solidFill>
                  <a:schemeClr val="bg1"/>
                </a:solidFill>
              </a:rPr>
              <a:t>stands for </a:t>
            </a:r>
            <a:r>
              <a:rPr sz="2400" b="1" dirty="0">
                <a:solidFill>
                  <a:srgbClr val="0366D6"/>
                </a:solidFill>
              </a:rPr>
              <a:t>Continuous Integration</a:t>
            </a:r>
            <a:r>
              <a:rPr sz="2400" b="0" dirty="0">
                <a:solidFill>
                  <a:srgbClr val="24292E"/>
                </a:solidFill>
              </a:rPr>
              <a:t> </a:t>
            </a:r>
            <a:r>
              <a:rPr sz="2400" b="0" dirty="0">
                <a:solidFill>
                  <a:schemeClr val="bg1"/>
                </a:solidFill>
              </a:rPr>
              <a:t>and</a:t>
            </a:r>
            <a:r>
              <a:rPr sz="2400" b="0" dirty="0">
                <a:solidFill>
                  <a:srgbClr val="24292E"/>
                </a:solidFill>
              </a:rPr>
              <a:t> </a:t>
            </a:r>
            <a:r>
              <a:rPr sz="2400" b="1" dirty="0">
                <a:solidFill>
                  <a:srgbClr val="0366D6"/>
                </a:solidFill>
              </a:rPr>
              <a:t>Continuous Delivery/Deployment</a:t>
            </a:r>
            <a:r>
              <a:rPr sz="2400" b="0" dirty="0">
                <a:solidFill>
                  <a:srgbClr val="0366D6"/>
                </a:solidFill>
              </a:rPr>
              <a:t>,</a:t>
            </a:r>
            <a:r>
              <a:rPr sz="2400" b="0" dirty="0">
                <a:solidFill>
                  <a:srgbClr val="24292E"/>
                </a:solidFill>
              </a:rPr>
              <a:t> </a:t>
            </a:r>
            <a:r>
              <a:rPr sz="2400" b="0" dirty="0">
                <a:solidFill>
                  <a:schemeClr val="bg1"/>
                </a:solidFill>
              </a:rPr>
              <a:t>automating the software release process. 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438" y="2334290"/>
            <a:ext cx="428920" cy="4074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6720" y="2276506"/>
            <a:ext cx="5404428" cy="480131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400" b="0" dirty="0">
                <a:solidFill>
                  <a:schemeClr val="bg1"/>
                </a:solidFill>
              </a:rPr>
              <a:t>Automatically build and test code changes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765" y="2859905"/>
            <a:ext cx="428920" cy="3324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6720" y="2746287"/>
            <a:ext cx="5415650" cy="480131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400" b="0">
                <a:solidFill>
                  <a:schemeClr val="bg1"/>
                </a:solidFill>
              </a:rPr>
              <a:t>Detect and fix issues early in development</a:t>
            </a: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765" y="3325970"/>
            <a:ext cx="428920" cy="30561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6720" y="3216067"/>
            <a:ext cx="4504888" cy="480131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400" b="0">
                <a:solidFill>
                  <a:schemeClr val="bg1"/>
                </a:solidFill>
              </a:rPr>
              <a:t>Accelerate software delivery cycles</a:t>
            </a:r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6438" y="3759470"/>
            <a:ext cx="428920" cy="36459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66720" y="3676968"/>
            <a:ext cx="4769896" cy="480131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400" b="0">
                <a:solidFill>
                  <a:schemeClr val="bg1"/>
                </a:solidFill>
              </a:rPr>
              <a:t>Reduce manual errors in deployment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79A89ED-4252-B186-9EAC-A9A900711B34}"/>
              </a:ext>
            </a:extLst>
          </p:cNvPr>
          <p:cNvGrpSpPr/>
          <p:nvPr/>
        </p:nvGrpSpPr>
        <p:grpSpPr>
          <a:xfrm>
            <a:off x="466713" y="4493665"/>
            <a:ext cx="5629287" cy="1314338"/>
            <a:chOff x="666733" y="5924549"/>
            <a:chExt cx="5048123" cy="1019174"/>
          </a:xfrm>
          <a:solidFill>
            <a:srgbClr val="292A2B"/>
          </a:solidFill>
        </p:grpSpPr>
        <p:sp>
          <p:nvSpPr>
            <p:cNvPr id="13" name="Rounded Rectangle 12"/>
            <p:cNvSpPr/>
            <p:nvPr/>
          </p:nvSpPr>
          <p:spPr>
            <a:xfrm>
              <a:off x="666733" y="5924549"/>
              <a:ext cx="5048123" cy="1019174"/>
            </a:xfrm>
            <a:prstGeom prst="roundRect">
              <a:avLst>
                <a:gd name="adj" fmla="val 7476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16200000">
              <a:off x="261575" y="6329707"/>
              <a:ext cx="1019174" cy="20885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366D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pic>
          <p:nvPicPr>
            <p:cNvPr id="15" name="Picture 14" descr="image.png"/>
            <p:cNvPicPr>
              <a:picLocks noChangeAspect="1"/>
            </p:cNvPicPr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918131" y="6021407"/>
              <a:ext cx="462619" cy="258526"/>
            </a:xfrm>
            <a:prstGeom prst="rect">
              <a:avLst/>
            </a:prstGeom>
            <a:grpFill/>
          </p:spPr>
        </p:pic>
        <p:sp>
          <p:nvSpPr>
            <p:cNvPr id="16" name="TextBox 15"/>
            <p:cNvSpPr txBox="1"/>
            <p:nvPr/>
          </p:nvSpPr>
          <p:spPr>
            <a:xfrm>
              <a:off x="1414087" y="5960322"/>
              <a:ext cx="1749133" cy="418576"/>
            </a:xfrm>
            <a:prstGeom prst="rect">
              <a:avLst/>
            </a:prstGeom>
            <a:grpFill/>
          </p:spPr>
          <p:txBody>
            <a:bodyPr wrap="non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sz="2000" b="1" dirty="0">
                  <a:solidFill>
                    <a:srgbClr val="0366D6"/>
                  </a:solidFill>
                </a:rPr>
                <a:t>GitHub Actions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18131" y="6280155"/>
              <a:ext cx="4724281" cy="603242"/>
            </a:xfrm>
            <a:prstGeom prst="rect">
              <a:avLst/>
            </a:prstGeom>
            <a:grpFill/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sz="1600" b="0" dirty="0">
                  <a:solidFill>
                    <a:schemeClr val="bg1"/>
                  </a:solidFill>
                </a:rPr>
                <a:t>Enables CI/CD workflows directly in GitHub repositories with YAML configuration files</a:t>
              </a:r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6905451" y="952500"/>
            <a:ext cx="5048123" cy="5768343"/>
          </a:xfrm>
          <a:prstGeom prst="roundRect">
            <a:avLst>
              <a:gd name="adj" fmla="val 3200"/>
            </a:avLst>
          </a:prstGeom>
          <a:solidFill>
            <a:srgbClr val="292A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TextBox 18"/>
          <p:cNvSpPr txBox="1"/>
          <p:nvPr/>
        </p:nvSpPr>
        <p:spPr>
          <a:xfrm>
            <a:off x="7248342" y="963871"/>
            <a:ext cx="4190895" cy="541687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1625"/>
              </a:spcAft>
            </a:pPr>
            <a:r>
              <a:rPr sz="2800" b="1" dirty="0">
                <a:solidFill>
                  <a:schemeClr val="bg1"/>
                </a:solidFill>
              </a:rPr>
              <a:t>CI/CD Workflow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E4B79BD-6734-FCE3-4293-5D5B12CC252A}"/>
              </a:ext>
            </a:extLst>
          </p:cNvPr>
          <p:cNvGrpSpPr/>
          <p:nvPr/>
        </p:nvGrpSpPr>
        <p:grpSpPr>
          <a:xfrm>
            <a:off x="7334064" y="1611073"/>
            <a:ext cx="4190895" cy="904874"/>
            <a:chOff x="6905452" y="2228850"/>
            <a:chExt cx="4190895" cy="904874"/>
          </a:xfrm>
        </p:grpSpPr>
        <p:sp>
          <p:nvSpPr>
            <p:cNvPr id="20" name="Rounded Rectangle 19"/>
            <p:cNvSpPr/>
            <p:nvPr/>
          </p:nvSpPr>
          <p:spPr>
            <a:xfrm>
              <a:off x="6905452" y="2228850"/>
              <a:ext cx="4190895" cy="904874"/>
            </a:xfrm>
            <a:prstGeom prst="roundRect">
              <a:avLst>
                <a:gd name="adj" fmla="val 12631"/>
              </a:avLst>
            </a:prstGeom>
            <a:solidFill>
              <a:srgbClr val="121212"/>
            </a:solidFill>
            <a:ln w="8255">
              <a:solidFill>
                <a:srgbClr val="0366D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7105472" y="2438400"/>
              <a:ext cx="476238" cy="476249"/>
            </a:xfrm>
            <a:prstGeom prst="roundRect">
              <a:avLst>
                <a:gd name="adj" fmla="val 50000"/>
              </a:avLst>
            </a:prstGeom>
            <a:solidFill>
              <a:srgbClr val="0366D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pic>
          <p:nvPicPr>
            <p:cNvPr id="22" name="Picture 21" descr="image.png"/>
            <p:cNvPicPr>
              <a:picLocks noChangeAspect="1"/>
            </p:cNvPicPr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210244" y="2613577"/>
              <a:ext cx="266693" cy="144945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7763673" y="2307873"/>
              <a:ext cx="3124121" cy="480131"/>
            </a:xfrm>
            <a:prstGeom prst="rect">
              <a:avLst/>
            </a:prstGeom>
            <a:noFill/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325"/>
                </a:spcAft>
              </a:pPr>
              <a:r>
                <a:rPr sz="2400" b="1" dirty="0">
                  <a:solidFill>
                    <a:schemeClr val="bg1"/>
                  </a:solidFill>
                </a:rPr>
                <a:t>Code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772205" y="2645653"/>
              <a:ext cx="3124121" cy="357021"/>
            </a:xfrm>
            <a:prstGeom prst="rect">
              <a:avLst/>
            </a:prstGeom>
            <a:noFill/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sz="1600" b="0" dirty="0">
                  <a:solidFill>
                    <a:schemeClr val="bg1">
                      <a:lumMod val="75000"/>
                    </a:schemeClr>
                  </a:solidFill>
                </a:rPr>
                <a:t>Developer commits changes</a:t>
              </a:r>
            </a:p>
          </p:txBody>
        </p:sp>
      </p:grpSp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72343" y="2604077"/>
            <a:ext cx="342891" cy="242394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B0236FE8-AF76-6C38-F4B1-00E7E90C7C24}"/>
              </a:ext>
            </a:extLst>
          </p:cNvPr>
          <p:cNvGrpSpPr/>
          <p:nvPr/>
        </p:nvGrpSpPr>
        <p:grpSpPr>
          <a:xfrm>
            <a:off x="7325533" y="2867079"/>
            <a:ext cx="4190895" cy="904874"/>
            <a:chOff x="6905452" y="3857625"/>
            <a:chExt cx="4190895" cy="904874"/>
          </a:xfrm>
        </p:grpSpPr>
        <p:sp>
          <p:nvSpPr>
            <p:cNvPr id="26" name="Rounded Rectangle 25"/>
            <p:cNvSpPr/>
            <p:nvPr/>
          </p:nvSpPr>
          <p:spPr>
            <a:xfrm>
              <a:off x="6905452" y="3857625"/>
              <a:ext cx="4190895" cy="904874"/>
            </a:xfrm>
            <a:prstGeom prst="roundRect">
              <a:avLst>
                <a:gd name="adj" fmla="val 12631"/>
              </a:avLst>
            </a:prstGeom>
            <a:solidFill>
              <a:srgbClr val="121212"/>
            </a:solidFill>
            <a:ln w="8255">
              <a:solidFill>
                <a:srgbClr val="0366D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7105472" y="4076699"/>
              <a:ext cx="476238" cy="476249"/>
            </a:xfrm>
            <a:prstGeom prst="roundRect">
              <a:avLst>
                <a:gd name="adj" fmla="val 50000"/>
              </a:avLst>
            </a:prstGeom>
            <a:solidFill>
              <a:srgbClr val="0366D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pic>
          <p:nvPicPr>
            <p:cNvPr id="28" name="Picture 27" descr="image.png"/>
            <p:cNvPicPr>
              <a:picLocks noChangeAspect="1"/>
            </p:cNvPicPr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210244" y="4177747"/>
              <a:ext cx="266693" cy="255104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7772205" y="3936648"/>
              <a:ext cx="3124121" cy="480131"/>
            </a:xfrm>
            <a:prstGeom prst="rect">
              <a:avLst/>
            </a:prstGeom>
            <a:noFill/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325"/>
                </a:spcAft>
              </a:pPr>
              <a:r>
                <a:rPr sz="2400" b="1" dirty="0">
                  <a:solidFill>
                    <a:schemeClr val="bg1"/>
                  </a:solidFill>
                </a:rPr>
                <a:t>Build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772205" y="4274428"/>
              <a:ext cx="3124121" cy="357021"/>
            </a:xfrm>
            <a:prstGeom prst="rect">
              <a:avLst/>
            </a:prstGeom>
            <a:noFill/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sz="1600" b="0" dirty="0">
                  <a:solidFill>
                    <a:schemeClr val="bg1">
                      <a:lumMod val="75000"/>
                    </a:schemeClr>
                  </a:solidFill>
                </a:rPr>
                <a:t>Compile code and create artifacts</a:t>
              </a:r>
            </a:p>
          </p:txBody>
        </p:sp>
      </p:grpSp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72343" y="3890432"/>
            <a:ext cx="342891" cy="242394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AD3A4F7F-890B-738F-DB86-577E06C9436F}"/>
              </a:ext>
            </a:extLst>
          </p:cNvPr>
          <p:cNvGrpSpPr/>
          <p:nvPr/>
        </p:nvGrpSpPr>
        <p:grpSpPr>
          <a:xfrm>
            <a:off x="7334064" y="4168467"/>
            <a:ext cx="4190895" cy="904874"/>
            <a:chOff x="6905452" y="5486400"/>
            <a:chExt cx="4190895" cy="904874"/>
          </a:xfrm>
        </p:grpSpPr>
        <p:sp>
          <p:nvSpPr>
            <p:cNvPr id="32" name="Rounded Rectangle 31"/>
            <p:cNvSpPr/>
            <p:nvPr/>
          </p:nvSpPr>
          <p:spPr>
            <a:xfrm>
              <a:off x="6905452" y="5486400"/>
              <a:ext cx="4190895" cy="904874"/>
            </a:xfrm>
            <a:prstGeom prst="roundRect">
              <a:avLst>
                <a:gd name="adj" fmla="val 12631"/>
              </a:avLst>
            </a:prstGeom>
            <a:solidFill>
              <a:srgbClr val="121212"/>
            </a:solidFill>
            <a:ln w="8255">
              <a:solidFill>
                <a:srgbClr val="0366D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7105472" y="5695949"/>
              <a:ext cx="476238" cy="476249"/>
            </a:xfrm>
            <a:prstGeom prst="roundRect">
              <a:avLst>
                <a:gd name="adj" fmla="val 50000"/>
              </a:avLst>
            </a:prstGeom>
            <a:solidFill>
              <a:srgbClr val="0366D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pic>
          <p:nvPicPr>
            <p:cNvPr id="34" name="Picture 33" descr="image.png"/>
            <p:cNvPicPr>
              <a:picLocks noChangeAspect="1"/>
            </p:cNvPicPr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210244" y="5830542"/>
              <a:ext cx="266693" cy="226115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7772205" y="5565421"/>
              <a:ext cx="3124121" cy="480131"/>
            </a:xfrm>
            <a:prstGeom prst="rect">
              <a:avLst/>
            </a:prstGeom>
            <a:noFill/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325"/>
                </a:spcAft>
              </a:pPr>
              <a:r>
                <a:rPr sz="2400" b="1" dirty="0">
                  <a:solidFill>
                    <a:schemeClr val="bg1"/>
                  </a:solidFill>
                </a:rPr>
                <a:t>Test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72205" y="5903202"/>
              <a:ext cx="3124121" cy="357021"/>
            </a:xfrm>
            <a:prstGeom prst="rect">
              <a:avLst/>
            </a:prstGeom>
            <a:noFill/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sz="1600" b="0" dirty="0">
                  <a:solidFill>
                    <a:schemeClr val="bg1">
                      <a:lumMod val="75000"/>
                    </a:schemeClr>
                  </a:solidFill>
                </a:rPr>
                <a:t>Run automated tests and checks</a:t>
              </a:r>
            </a:p>
          </p:txBody>
        </p:sp>
      </p:grpSp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175627" y="5164564"/>
            <a:ext cx="342891" cy="242394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8BDA3A85-FFF8-395E-2862-5DFA9CA40118}"/>
              </a:ext>
            </a:extLst>
          </p:cNvPr>
          <p:cNvGrpSpPr/>
          <p:nvPr/>
        </p:nvGrpSpPr>
        <p:grpSpPr>
          <a:xfrm>
            <a:off x="7325534" y="5455993"/>
            <a:ext cx="4190895" cy="904874"/>
            <a:chOff x="6905452" y="7115175"/>
            <a:chExt cx="4190895" cy="904874"/>
          </a:xfrm>
        </p:grpSpPr>
        <p:sp>
          <p:nvSpPr>
            <p:cNvPr id="38" name="Rounded Rectangle 37"/>
            <p:cNvSpPr/>
            <p:nvPr/>
          </p:nvSpPr>
          <p:spPr>
            <a:xfrm>
              <a:off x="6905452" y="7115175"/>
              <a:ext cx="4190895" cy="904874"/>
            </a:xfrm>
            <a:prstGeom prst="roundRect">
              <a:avLst>
                <a:gd name="adj" fmla="val 12631"/>
              </a:avLst>
            </a:prstGeom>
            <a:solidFill>
              <a:srgbClr val="121212"/>
            </a:solidFill>
            <a:ln w="8255">
              <a:solidFill>
                <a:srgbClr val="0366D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7105472" y="7334249"/>
              <a:ext cx="476238" cy="476249"/>
            </a:xfrm>
            <a:prstGeom prst="roundRect">
              <a:avLst>
                <a:gd name="adj" fmla="val 50000"/>
              </a:avLst>
            </a:prstGeom>
            <a:solidFill>
              <a:srgbClr val="0366D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pic>
          <p:nvPicPr>
            <p:cNvPr id="40" name="Picture 39" descr="image.png"/>
            <p:cNvPicPr>
              <a:picLocks noChangeAspect="1"/>
            </p:cNvPicPr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7210244" y="7467185"/>
              <a:ext cx="266693" cy="191328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7772205" y="7194197"/>
              <a:ext cx="3124121" cy="480131"/>
            </a:xfrm>
            <a:prstGeom prst="rect">
              <a:avLst/>
            </a:prstGeom>
            <a:noFill/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325"/>
                </a:spcAft>
              </a:pPr>
              <a:r>
                <a:rPr sz="2400" b="1" dirty="0">
                  <a:solidFill>
                    <a:schemeClr val="bg1"/>
                  </a:solidFill>
                </a:rPr>
                <a:t>Deploy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72205" y="7531977"/>
              <a:ext cx="3124121" cy="357021"/>
            </a:xfrm>
            <a:prstGeom prst="rect">
              <a:avLst/>
            </a:prstGeom>
            <a:noFill/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sz="1600" b="0" dirty="0">
                  <a:solidFill>
                    <a:schemeClr val="bg1">
                      <a:lumMod val="75000"/>
                    </a:schemeClr>
                  </a:solidFill>
                </a:rPr>
                <a:t>Release to production environment</a:t>
              </a: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0F8F91E9-2539-A3C8-BE32-4C01FDD2BE79}"/>
              </a:ext>
            </a:extLst>
          </p:cNvPr>
          <p:cNvSpPr/>
          <p:nvPr/>
        </p:nvSpPr>
        <p:spPr>
          <a:xfrm>
            <a:off x="0" y="808710"/>
            <a:ext cx="12168000" cy="45719"/>
          </a:xfrm>
          <a:prstGeom prst="rect">
            <a:avLst/>
          </a:prstGeom>
          <a:solidFill>
            <a:srgbClr val="292A2B"/>
          </a:solidFill>
          <a:ln>
            <a:solidFill>
              <a:srgbClr val="292A2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BCFE8B9-55B6-39C0-7CFB-40D396AB2F2D}"/>
              </a:ext>
            </a:extLst>
          </p:cNvPr>
          <p:cNvSpPr/>
          <p:nvPr/>
        </p:nvSpPr>
        <p:spPr>
          <a:xfrm flipV="1">
            <a:off x="6905451" y="1481451"/>
            <a:ext cx="5040000" cy="36000"/>
          </a:xfrm>
          <a:prstGeom prst="rect">
            <a:avLst/>
          </a:prstGeom>
          <a:solidFill>
            <a:srgbClr val="121212"/>
          </a:solidFill>
          <a:ln>
            <a:solidFill>
              <a:srgbClr val="12121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4852" y="20383"/>
            <a:ext cx="6566156" cy="787908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4400" b="1" dirty="0">
                <a:solidFill>
                  <a:schemeClr val="bg1"/>
                </a:solidFill>
              </a:rPr>
              <a:t>Q&amp;A and Hands-on Activity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5844" y="163789"/>
            <a:ext cx="657106" cy="5544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98813" y="841994"/>
            <a:ext cx="2421112" cy="418576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1300"/>
              </a:spcAft>
            </a:pPr>
            <a:r>
              <a:rPr sz="2000" b="1" dirty="0">
                <a:solidFill>
                  <a:schemeClr val="bg1"/>
                </a:solidFill>
              </a:rPr>
              <a:t>Questions &amp; Answers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58" y="932653"/>
            <a:ext cx="451109" cy="38247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733827" y="886991"/>
            <a:ext cx="2034468" cy="418576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1300"/>
              </a:spcAft>
            </a:pPr>
            <a:r>
              <a:rPr sz="2000" b="1" dirty="0">
                <a:solidFill>
                  <a:schemeClr val="bg1"/>
                </a:solidFill>
              </a:rPr>
              <a:t>Hands-on Activity</a:t>
            </a:r>
          </a:p>
        </p:txBody>
      </p:sp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1796" y="933161"/>
            <a:ext cx="352031" cy="33673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907AFA3A-BB59-97EB-544C-BCC1D7F25042}"/>
              </a:ext>
            </a:extLst>
          </p:cNvPr>
          <p:cNvGrpSpPr/>
          <p:nvPr/>
        </p:nvGrpSpPr>
        <p:grpSpPr>
          <a:xfrm>
            <a:off x="6233160" y="1305569"/>
            <a:ext cx="5940325" cy="2316881"/>
            <a:chOff x="6362926" y="1259852"/>
            <a:chExt cx="5794874" cy="2316881"/>
          </a:xfrm>
        </p:grpSpPr>
        <p:sp>
          <p:nvSpPr>
            <p:cNvPr id="20" name="Rounded Rectangle 19"/>
            <p:cNvSpPr/>
            <p:nvPr/>
          </p:nvSpPr>
          <p:spPr>
            <a:xfrm>
              <a:off x="6362926" y="1259852"/>
              <a:ext cx="5602202" cy="2316881"/>
            </a:xfrm>
            <a:prstGeom prst="roundRect">
              <a:avLst>
                <a:gd name="adj" fmla="val 3018"/>
              </a:avLst>
            </a:prstGeom>
            <a:solidFill>
              <a:srgbClr val="292A2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68277" y="1275946"/>
              <a:ext cx="5789523" cy="357021"/>
            </a:xfrm>
            <a:prstGeom prst="rect">
              <a:avLst/>
            </a:prstGeom>
            <a:noFill/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975"/>
                </a:spcAft>
              </a:pPr>
              <a:r>
                <a:rPr sz="1600" b="1" dirty="0">
                  <a:solidFill>
                    <a:srgbClr val="0366D6"/>
                  </a:solidFill>
                </a:rPr>
                <a:t>Create your first GitHub repository and practice the Git workflow: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38941" y="1694198"/>
              <a:ext cx="4797407" cy="1834348"/>
            </a:xfrm>
            <a:prstGeom prst="rect">
              <a:avLst/>
            </a:prstGeom>
            <a:noFill/>
          </p:spPr>
          <p:txBody>
            <a:bodyPr wrap="square" lIns="73152" tIns="54864" rIns="73152" bIns="54864" anchor="ctr">
              <a:spAutoFit/>
            </a:bodyPr>
            <a:lstStyle/>
            <a:p>
              <a:pPr marL="342900" indent="-342900" algn="l">
                <a:spcBef>
                  <a:spcPts val="0"/>
                </a:spcBef>
                <a:spcAft>
                  <a:spcPts val="0"/>
                </a:spcAft>
                <a:buFont typeface="+mj-lt"/>
                <a:buAutoNum type="arabicPeriod"/>
              </a:pPr>
              <a:r>
                <a:rPr sz="1400" b="0" dirty="0">
                  <a:solidFill>
                    <a:schemeClr val="bg1"/>
                  </a:solidFill>
                </a:rPr>
                <a:t>Create a new repository on GitHub</a:t>
              </a:r>
              <a:endParaRPr lang="en-US" sz="1400" b="0" dirty="0">
                <a:solidFill>
                  <a:schemeClr val="bg1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0" dirty="0">
                  <a:solidFill>
                    <a:schemeClr val="bg1"/>
                  </a:solidFill>
                </a:rPr>
                <a:t>Clone it to your local machine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0" dirty="0">
                  <a:solidFill>
                    <a:schemeClr val="bg1"/>
                  </a:solidFill>
                </a:rPr>
                <a:t>Add a README.md file and commit it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0" dirty="0">
                  <a:solidFill>
                    <a:schemeClr val="bg1"/>
                  </a:solidFill>
                </a:rPr>
                <a:t>Push your changes to GitHub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0" dirty="0">
                  <a:solidFill>
                    <a:schemeClr val="bg1"/>
                  </a:solidFill>
                </a:rPr>
                <a:t>Create a new branch called "feature"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0" dirty="0">
                  <a:solidFill>
                    <a:schemeClr val="bg1"/>
                  </a:solidFill>
                </a:rPr>
                <a:t>Make a change in your new branch and commit it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0" dirty="0">
                  <a:solidFill>
                    <a:schemeClr val="bg1"/>
                  </a:solidFill>
                </a:rPr>
                <a:t>Switch back to main branch and merge your feature branch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400" b="0" dirty="0">
                  <a:solidFill>
                    <a:schemeClr val="bg1"/>
                  </a:solidFill>
                </a:rPr>
                <a:t>Push your merged changes to GitHub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749360" y="2617279"/>
              <a:ext cx="4190895" cy="326243"/>
            </a:xfrm>
            <a:prstGeom prst="rect">
              <a:avLst/>
            </a:prstGeom>
            <a:noFill/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sz="1400" b="0" dirty="0">
                <a:solidFill>
                  <a:schemeClr val="bg1"/>
                </a:solidFill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96296DD-E8F3-6106-224A-98B995F4BB4F}"/>
              </a:ext>
            </a:extLst>
          </p:cNvPr>
          <p:cNvSpPr/>
          <p:nvPr/>
        </p:nvSpPr>
        <p:spPr>
          <a:xfrm>
            <a:off x="0" y="746565"/>
            <a:ext cx="12168000" cy="45719"/>
          </a:xfrm>
          <a:prstGeom prst="rect">
            <a:avLst/>
          </a:prstGeom>
          <a:solidFill>
            <a:srgbClr val="292A2B"/>
          </a:solidFill>
          <a:ln>
            <a:solidFill>
              <a:srgbClr val="292A2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D4E9439-7701-1475-4756-EA67236C0660}"/>
              </a:ext>
            </a:extLst>
          </p:cNvPr>
          <p:cNvGrpSpPr/>
          <p:nvPr/>
        </p:nvGrpSpPr>
        <p:grpSpPr>
          <a:xfrm>
            <a:off x="295783" y="4580344"/>
            <a:ext cx="5543530" cy="2140056"/>
            <a:chOff x="6905452" y="5200650"/>
            <a:chExt cx="4190895" cy="800101"/>
          </a:xfrm>
          <a:solidFill>
            <a:srgbClr val="1F2122"/>
          </a:solidFill>
        </p:grpSpPr>
        <p:sp>
          <p:nvSpPr>
            <p:cNvPr id="54" name="Rounded Rectangle 31">
              <a:extLst>
                <a:ext uri="{FF2B5EF4-FFF2-40B4-BE49-F238E27FC236}">
                  <a16:creationId xmlns:a16="http://schemas.microsoft.com/office/drawing/2014/main" id="{007F78AF-8AD8-CE54-C181-EE516269155F}"/>
                </a:ext>
              </a:extLst>
            </p:cNvPr>
            <p:cNvSpPr/>
            <p:nvPr/>
          </p:nvSpPr>
          <p:spPr>
            <a:xfrm>
              <a:off x="6905452" y="5200650"/>
              <a:ext cx="4190895" cy="800100"/>
            </a:xfrm>
            <a:prstGeom prst="roundRect">
              <a:avLst>
                <a:gd name="adj" fmla="val 9523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5" name="Round Same Side Corner Rectangle 32">
              <a:extLst>
                <a:ext uri="{FF2B5EF4-FFF2-40B4-BE49-F238E27FC236}">
                  <a16:creationId xmlns:a16="http://schemas.microsoft.com/office/drawing/2014/main" id="{DF9F7C86-C10C-0CA1-9524-F715B8D80E45}"/>
                </a:ext>
              </a:extLst>
            </p:cNvPr>
            <p:cNvSpPr/>
            <p:nvPr/>
          </p:nvSpPr>
          <p:spPr>
            <a:xfrm rot="16200000">
              <a:off x="6604019" y="5502084"/>
              <a:ext cx="800100" cy="19723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366D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pic>
          <p:nvPicPr>
            <p:cNvPr id="56" name="Picture 55" descr="image.png">
              <a:extLst>
                <a:ext uri="{FF2B5EF4-FFF2-40B4-BE49-F238E27FC236}">
                  <a16:creationId xmlns:a16="http://schemas.microsoft.com/office/drawing/2014/main" id="{198F8764-4909-C15B-25D8-1234881A1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2684" y="5241550"/>
              <a:ext cx="443150" cy="286778"/>
            </a:xfrm>
            <a:prstGeom prst="rect">
              <a:avLst/>
            </a:prstGeom>
            <a:grpFill/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1561B72-259E-E4F2-428D-2195F28499D2}"/>
                </a:ext>
              </a:extLst>
            </p:cNvPr>
            <p:cNvSpPr txBox="1"/>
            <p:nvPr/>
          </p:nvSpPr>
          <p:spPr>
            <a:xfrm>
              <a:off x="7520200" y="5205697"/>
              <a:ext cx="1399289" cy="294065"/>
            </a:xfrm>
            <a:prstGeom prst="rect">
              <a:avLst/>
            </a:prstGeom>
            <a:grpFill/>
          </p:spPr>
          <p:txBody>
            <a:bodyPr wrap="non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2800" b="1" dirty="0">
                  <a:solidFill>
                    <a:srgbClr val="0366D6"/>
                  </a:solidFill>
                </a:rPr>
                <a:t>Check out</a:t>
              </a:r>
              <a:r>
                <a:rPr sz="2800" b="1" dirty="0">
                  <a:solidFill>
                    <a:srgbClr val="0366D6"/>
                  </a:solidFill>
                </a:rPr>
                <a:t>!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0F5C3AB-CE9D-752F-B3A1-828034EAC137}"/>
                </a:ext>
              </a:extLst>
            </p:cNvPr>
            <p:cNvSpPr txBox="1"/>
            <p:nvPr/>
          </p:nvSpPr>
          <p:spPr>
            <a:xfrm>
              <a:off x="7173788" y="5506775"/>
              <a:ext cx="3867337" cy="333575"/>
            </a:xfrm>
            <a:prstGeom prst="rect">
              <a:avLst/>
            </a:prstGeom>
            <a:solidFill>
              <a:srgbClr val="121212"/>
            </a:solidFill>
          </p:spPr>
          <p:txBody>
            <a:bodyPr wrap="square" lIns="73152" tIns="54864" rIns="73152" bIns="54864" anchor="ctr">
              <a:spAutoFit/>
            </a:bodyPr>
            <a:lstStyle/>
            <a:p>
              <a:pPr marL="171450" indent="-171450" algn="l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v"/>
              </a:pPr>
              <a:r>
                <a:rPr lang="en-US" sz="1600" b="0" dirty="0">
                  <a:solidFill>
                    <a:schemeClr val="bg1"/>
                  </a:solidFill>
                  <a:latin typeface="Consolas" panose="020B0609020204030204" pitchFamily="49" charset="0"/>
                </a:rPr>
                <a:t>Gitk (Visual Aid for Git)</a:t>
              </a:r>
            </a:p>
            <a:p>
              <a:pPr marL="171450" indent="-171450" algn="l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v"/>
              </a:pPr>
              <a:r>
                <a:rPr lang="en-US" sz="1600" b="0" dirty="0">
                  <a:solidFill>
                    <a:schemeClr val="bg1"/>
                  </a:solidFill>
                  <a:latin typeface="Consolas" panose="020B0609020204030204" pitchFamily="49" charset="0"/>
                </a:rPr>
                <a:t>GitHub Copilot (Code assistant)</a:t>
              </a:r>
              <a:endParaRPr lang="en-US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marL="171450" indent="-171450" algn="l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v"/>
              </a:pPr>
              <a:r>
                <a:rPr lang="en-US" sz="1600" b="0" dirty="0">
                  <a:solidFill>
                    <a:schemeClr val="bg1"/>
                  </a:solidFill>
                  <a:latin typeface="Consolas" panose="020B0609020204030204" pitchFamily="49" charset="0"/>
                </a:rPr>
                <a:t>GitHub Spark (AI App developer using NLP)</a:t>
              </a:r>
              <a:endParaRPr sz="1600" b="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1179B96A-4F88-8899-50A5-99E3AF7019DA}"/>
              </a:ext>
            </a:extLst>
          </p:cNvPr>
          <p:cNvSpPr/>
          <p:nvPr/>
        </p:nvSpPr>
        <p:spPr>
          <a:xfrm flipV="1">
            <a:off x="6233160" y="1668355"/>
            <a:ext cx="5724000" cy="36000"/>
          </a:xfrm>
          <a:prstGeom prst="rect">
            <a:avLst/>
          </a:prstGeom>
          <a:solidFill>
            <a:srgbClr val="121212"/>
          </a:solidFill>
          <a:ln>
            <a:solidFill>
              <a:srgbClr val="12121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D1847BE-B42B-C299-CF62-1951A6F88A66}"/>
              </a:ext>
            </a:extLst>
          </p:cNvPr>
          <p:cNvGrpSpPr/>
          <p:nvPr/>
        </p:nvGrpSpPr>
        <p:grpSpPr>
          <a:xfrm>
            <a:off x="256516" y="1305567"/>
            <a:ext cx="5742817" cy="3104031"/>
            <a:chOff x="332920" y="1411489"/>
            <a:chExt cx="5406653" cy="2947447"/>
          </a:xfrm>
        </p:grpSpPr>
        <p:sp>
          <p:nvSpPr>
            <p:cNvPr id="6" name="Rounded Rectangle 5"/>
            <p:cNvSpPr/>
            <p:nvPr/>
          </p:nvSpPr>
          <p:spPr>
            <a:xfrm>
              <a:off x="371465" y="1411489"/>
              <a:ext cx="5200519" cy="2947447"/>
            </a:xfrm>
            <a:prstGeom prst="roundRect">
              <a:avLst>
                <a:gd name="adj" fmla="val 3611"/>
              </a:avLst>
            </a:prstGeom>
            <a:solidFill>
              <a:srgbClr val="292A2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1466" y="1484910"/>
              <a:ext cx="5368107" cy="418576"/>
            </a:xfrm>
            <a:prstGeom prst="rect">
              <a:avLst/>
            </a:prstGeom>
            <a:noFill/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650"/>
                </a:spcAft>
              </a:pPr>
              <a:r>
                <a:rPr sz="2000" b="1" dirty="0">
                  <a:solidFill>
                    <a:srgbClr val="0366D6"/>
                  </a:solidFill>
                </a:rPr>
                <a:t>What's the difference between Git and GitHub?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71465" y="1763791"/>
              <a:ext cx="5368107" cy="541687"/>
            </a:xfrm>
            <a:prstGeom prst="rect">
              <a:avLst/>
            </a:prstGeom>
            <a:noFill/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sz="1400" b="0" dirty="0">
                  <a:solidFill>
                    <a:schemeClr val="bg1"/>
                  </a:solidFill>
                </a:rPr>
                <a:t>Git is the version control system, GitHub is a hosting service for Git repositories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1466" y="2424673"/>
              <a:ext cx="5368107" cy="418576"/>
            </a:xfrm>
            <a:prstGeom prst="rect">
              <a:avLst/>
            </a:prstGeom>
            <a:noFill/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650"/>
                </a:spcAft>
              </a:pPr>
              <a:r>
                <a:rPr sz="2000" b="1" dirty="0">
                  <a:solidFill>
                    <a:srgbClr val="0366D6"/>
                  </a:solidFill>
                </a:rPr>
                <a:t>How do I resolve merge conflicts?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1464" y="2725717"/>
              <a:ext cx="5368107" cy="541687"/>
            </a:xfrm>
            <a:prstGeom prst="rect">
              <a:avLst/>
            </a:prstGeom>
            <a:noFill/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sz="1400" b="0" dirty="0">
                  <a:solidFill>
                    <a:schemeClr val="bg1"/>
                  </a:solidFill>
                </a:rPr>
                <a:t>Edit the conflicted files, mark them as resolved, then complete the merge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71466" y="3329231"/>
              <a:ext cx="5368107" cy="418576"/>
            </a:xfrm>
            <a:prstGeom prst="rect">
              <a:avLst/>
            </a:prstGeom>
            <a:noFill/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650"/>
                </a:spcAft>
              </a:pPr>
              <a:r>
                <a:rPr sz="2000" b="1" dirty="0">
                  <a:solidFill>
                    <a:srgbClr val="0366D6"/>
                  </a:solidFill>
                </a:rPr>
                <a:t>Can I use Git for non-code projects?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1466" y="3622450"/>
              <a:ext cx="5368107" cy="541687"/>
            </a:xfrm>
            <a:prstGeom prst="rect">
              <a:avLst/>
            </a:prstGeom>
            <a:noFill/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sz="1400" b="0">
                  <a:solidFill>
                    <a:schemeClr val="bg1"/>
                  </a:solidFill>
                </a:rPr>
                <a:t>Yes! Git works with any text-based files and is great for documentation, academic papers, and more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1E6B28A-4F06-3D53-3F0B-56C197A330DF}"/>
                </a:ext>
              </a:extLst>
            </p:cNvPr>
            <p:cNvCxnSpPr/>
            <p:nvPr/>
          </p:nvCxnSpPr>
          <p:spPr>
            <a:xfrm>
              <a:off x="332920" y="2326206"/>
              <a:ext cx="5256000" cy="0"/>
            </a:xfrm>
            <a:prstGeom prst="line">
              <a:avLst/>
            </a:prstGeom>
            <a:ln>
              <a:solidFill>
                <a:srgbClr val="12121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859643E-FAB7-A02C-D9FB-1ECB6DB19DB6}"/>
                </a:ext>
              </a:extLst>
            </p:cNvPr>
            <p:cNvCxnSpPr/>
            <p:nvPr/>
          </p:nvCxnSpPr>
          <p:spPr>
            <a:xfrm>
              <a:off x="347704" y="3330967"/>
              <a:ext cx="5256000" cy="0"/>
            </a:xfrm>
            <a:prstGeom prst="line">
              <a:avLst/>
            </a:prstGeom>
            <a:ln>
              <a:solidFill>
                <a:srgbClr val="12121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C06B55B-9606-0108-D4EF-A5F5E1CC92FB}"/>
              </a:ext>
            </a:extLst>
          </p:cNvPr>
          <p:cNvGrpSpPr/>
          <p:nvPr/>
        </p:nvGrpSpPr>
        <p:grpSpPr>
          <a:xfrm>
            <a:off x="6233159" y="3823245"/>
            <a:ext cx="5742817" cy="2897155"/>
            <a:chOff x="6905452" y="5200650"/>
            <a:chExt cx="4190895" cy="833295"/>
          </a:xfrm>
          <a:solidFill>
            <a:srgbClr val="1F2122"/>
          </a:solidFill>
        </p:grpSpPr>
        <p:sp>
          <p:nvSpPr>
            <p:cNvPr id="72" name="Rounded Rectangle 31">
              <a:extLst>
                <a:ext uri="{FF2B5EF4-FFF2-40B4-BE49-F238E27FC236}">
                  <a16:creationId xmlns:a16="http://schemas.microsoft.com/office/drawing/2014/main" id="{E27593AF-8FF1-E5EC-3115-5D68478AD7E2}"/>
                </a:ext>
              </a:extLst>
            </p:cNvPr>
            <p:cNvSpPr/>
            <p:nvPr/>
          </p:nvSpPr>
          <p:spPr>
            <a:xfrm>
              <a:off x="6905452" y="5200650"/>
              <a:ext cx="4190895" cy="833295"/>
            </a:xfrm>
            <a:prstGeom prst="roundRect">
              <a:avLst>
                <a:gd name="adj" fmla="val 9523"/>
              </a:avLst>
            </a:prstGeom>
            <a:grpFill/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3" name="Round Same Side Corner Rectangle 32">
              <a:extLst>
                <a:ext uri="{FF2B5EF4-FFF2-40B4-BE49-F238E27FC236}">
                  <a16:creationId xmlns:a16="http://schemas.microsoft.com/office/drawing/2014/main" id="{05B9D0AC-357B-E7E0-7484-7CB1248CFDAF}"/>
                </a:ext>
              </a:extLst>
            </p:cNvPr>
            <p:cNvSpPr/>
            <p:nvPr/>
          </p:nvSpPr>
          <p:spPr>
            <a:xfrm rot="16200000">
              <a:off x="6594510" y="5525770"/>
              <a:ext cx="833294" cy="18305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366D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pic>
          <p:nvPicPr>
            <p:cNvPr id="74" name="Picture 73" descr="image.png">
              <a:extLst>
                <a:ext uri="{FF2B5EF4-FFF2-40B4-BE49-F238E27FC236}">
                  <a16:creationId xmlns:a16="http://schemas.microsoft.com/office/drawing/2014/main" id="{8A3DF29D-BBC3-E18E-8D60-6FBB2CB36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02684" y="5207459"/>
              <a:ext cx="399031" cy="174082"/>
            </a:xfrm>
            <a:prstGeom prst="rect">
              <a:avLst/>
            </a:prstGeom>
            <a:grpFill/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6B84324-B4EB-00FE-14F1-B43D1983E30C}"/>
                </a:ext>
              </a:extLst>
            </p:cNvPr>
            <p:cNvSpPr txBox="1"/>
            <p:nvPr/>
          </p:nvSpPr>
          <p:spPr>
            <a:xfrm>
              <a:off x="7444924" y="5208485"/>
              <a:ext cx="2813164" cy="138098"/>
            </a:xfrm>
            <a:prstGeom prst="rect">
              <a:avLst/>
            </a:prstGeom>
            <a:grpFill/>
          </p:spPr>
          <p:txBody>
            <a:bodyPr wrap="non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2400" b="1" dirty="0">
                  <a:solidFill>
                    <a:srgbClr val="0366D6"/>
                  </a:solidFill>
                </a:rPr>
                <a:t>Other git methods to explore</a:t>
              </a:r>
              <a:endParaRPr sz="2800" b="1" dirty="0">
                <a:solidFill>
                  <a:srgbClr val="0366D6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0E01C7B-12C0-00D2-5F59-BE4D596EF5C5}"/>
                </a:ext>
              </a:extLst>
            </p:cNvPr>
            <p:cNvSpPr txBox="1"/>
            <p:nvPr/>
          </p:nvSpPr>
          <p:spPr>
            <a:xfrm>
              <a:off x="7176179" y="5339653"/>
              <a:ext cx="3877708" cy="669244"/>
            </a:xfrm>
            <a:prstGeom prst="rect">
              <a:avLst/>
            </a:prstGeom>
            <a:solidFill>
              <a:srgbClr val="121212"/>
            </a:solidFill>
          </p:spPr>
          <p:txBody>
            <a:bodyPr wrap="square" lIns="73152" tIns="54864" rIns="73152" bIns="54864" anchor="ctr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gitignore</a:t>
              </a:r>
            </a:p>
            <a:p>
              <a:pPr marL="171450" indent="-171450">
                <a:buFont typeface="Wingdings" panose="05000000000000000000" pitchFamily="2" charset="2"/>
                <a:buChar char="v"/>
              </a:pPr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git status</a:t>
              </a:r>
            </a:p>
            <a:p>
              <a:pPr marL="171450" indent="-171450" algn="l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v"/>
              </a:pPr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git stash</a:t>
              </a:r>
            </a:p>
            <a:p>
              <a:pPr marL="171450" indent="-171450" algn="l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v"/>
              </a:pPr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git log</a:t>
              </a:r>
            </a:p>
            <a:p>
              <a:pPr marL="171450" indent="-171450" algn="l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v"/>
              </a:pPr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git blame</a:t>
              </a:r>
            </a:p>
            <a:p>
              <a:pPr marL="171450" indent="-171450" algn="l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v"/>
              </a:pPr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git rebase</a:t>
              </a:r>
            </a:p>
            <a:p>
              <a:pPr marL="171450" indent="-171450" algn="l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v"/>
              </a:pPr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git restore [--staged] &lt;file&gt;</a:t>
              </a:r>
            </a:p>
            <a:p>
              <a:pPr marL="171450" indent="-171450" algn="l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v"/>
              </a:pPr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git revert &lt;commit&gt;</a:t>
              </a:r>
            </a:p>
            <a:p>
              <a:pPr marL="171450" indent="-171450" algn="l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v"/>
              </a:pPr>
              <a:r>
                <a:rPr lang="en-US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git reset [--soft][--mixed][--hard] &lt;commit&gt;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03684" y="269958"/>
            <a:ext cx="3003836" cy="787908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4400" b="1" dirty="0">
                <a:solidFill>
                  <a:schemeClr val="bg1"/>
                </a:solidFill>
              </a:rPr>
              <a:t>What is Git?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0342" y="408563"/>
            <a:ext cx="980465" cy="5208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0995" y="1998936"/>
            <a:ext cx="5702805" cy="919098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lnSpc>
                <a:spcPts val="2145"/>
              </a:lnSpc>
              <a:spcBef>
                <a:spcPts val="0"/>
              </a:spcBef>
              <a:spcAft>
                <a:spcPts val="1950"/>
              </a:spcAft>
            </a:pPr>
            <a:r>
              <a:rPr sz="2000" b="0" dirty="0">
                <a:solidFill>
                  <a:schemeClr val="bg1"/>
                </a:solidFill>
              </a:rPr>
              <a:t>Git is a </a:t>
            </a:r>
            <a:r>
              <a:rPr sz="2000" b="1" dirty="0">
                <a:solidFill>
                  <a:srgbClr val="0366D6"/>
                </a:solidFill>
              </a:rPr>
              <a:t>distributed version control system</a:t>
            </a:r>
            <a:r>
              <a:rPr sz="2000" b="0" dirty="0">
                <a:solidFill>
                  <a:srgbClr val="24292E"/>
                </a:solidFill>
              </a:rPr>
              <a:t> </a:t>
            </a:r>
            <a:r>
              <a:rPr sz="2000" b="0" dirty="0">
                <a:solidFill>
                  <a:schemeClr val="bg1"/>
                </a:solidFill>
              </a:rPr>
              <a:t>that tracks changes in source code during software development. 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665" y="3722569"/>
            <a:ext cx="354910" cy="3016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0575" y="3631847"/>
            <a:ext cx="3644524" cy="480131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400" b="0" dirty="0">
                <a:solidFill>
                  <a:schemeClr val="bg1"/>
                </a:solidFill>
              </a:rPr>
              <a:t>Tracks every change to code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665" y="4103568"/>
            <a:ext cx="354910" cy="3016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0575" y="4012847"/>
            <a:ext cx="5443863" cy="480131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400" b="0" dirty="0">
                <a:solidFill>
                  <a:schemeClr val="bg1"/>
                </a:solidFill>
              </a:rPr>
              <a:t>Enables collaboration between developers</a:t>
            </a: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665" y="4484569"/>
            <a:ext cx="354910" cy="3016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90575" y="4393848"/>
            <a:ext cx="5324471" cy="480131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400" b="0" dirty="0">
                <a:solidFill>
                  <a:schemeClr val="bg1"/>
                </a:solidFill>
              </a:rPr>
              <a:t>Maintains complete history of all changes</a:t>
            </a:r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665" y="4865568"/>
            <a:ext cx="354910" cy="3016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0575" y="4774847"/>
            <a:ext cx="6091796" cy="480131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400" b="0" dirty="0">
                <a:solidFill>
                  <a:schemeClr val="bg1"/>
                </a:solidFill>
              </a:rPr>
              <a:t>Allows multiple versions to exist simultaneously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135F83F-F04F-3A4A-B086-A5C99724ACB1}"/>
              </a:ext>
            </a:extLst>
          </p:cNvPr>
          <p:cNvGrpSpPr/>
          <p:nvPr/>
        </p:nvGrpSpPr>
        <p:grpSpPr>
          <a:xfrm>
            <a:off x="7270193" y="1544416"/>
            <a:ext cx="4286142" cy="3981449"/>
            <a:chOff x="6857828" y="1962149"/>
            <a:chExt cx="4286142" cy="3981449"/>
          </a:xfrm>
          <a:solidFill>
            <a:srgbClr val="1F2122"/>
          </a:solidFill>
        </p:grpSpPr>
        <p:sp>
          <p:nvSpPr>
            <p:cNvPr id="13" name="Rounded Rectangle 12"/>
            <p:cNvSpPr/>
            <p:nvPr/>
          </p:nvSpPr>
          <p:spPr>
            <a:xfrm>
              <a:off x="6857828" y="1962149"/>
              <a:ext cx="4286142" cy="3981449"/>
            </a:xfrm>
            <a:prstGeom prst="roundRect">
              <a:avLst>
                <a:gd name="adj" fmla="val 3827"/>
              </a:avLst>
            </a:prstGeom>
            <a:grpFill/>
            <a:ln>
              <a:solidFill>
                <a:srgbClr val="292A2B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51556" y="2004798"/>
              <a:ext cx="3905152" cy="480131"/>
            </a:xfrm>
            <a:prstGeom prst="rect">
              <a:avLst/>
            </a:prstGeom>
            <a:grpFill/>
            <a:ln>
              <a:solidFill>
                <a:srgbClr val="1F2122"/>
              </a:solidFill>
            </a:ln>
          </p:spPr>
          <p:txBody>
            <a:bodyPr wrap="square" lIns="73152" tIns="54864" rIns="73152" bIns="54864" anchor="ctr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1300"/>
                </a:spcAft>
              </a:pPr>
              <a:r>
                <a:rPr sz="2400" b="1" dirty="0">
                  <a:solidFill>
                    <a:schemeClr val="bg1"/>
                  </a:solidFill>
                </a:rPr>
                <a:t>How Git Tracks Changes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495395" y="2562229"/>
              <a:ext cx="3304737" cy="357021"/>
            </a:xfrm>
            <a:prstGeom prst="rect">
              <a:avLst/>
            </a:prstGeom>
            <a:solidFill>
              <a:srgbClr val="121212"/>
            </a:solidFill>
            <a:ln>
              <a:solidFill>
                <a:srgbClr val="0366D6"/>
              </a:solidFill>
            </a:ln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0" dirty="0">
                  <a:solidFill>
                    <a:schemeClr val="bg1"/>
                  </a:solidFill>
                </a:rPr>
                <a:t>&gt; </a:t>
              </a:r>
              <a:r>
                <a:rPr sz="1600" b="0" dirty="0">
                  <a:solidFill>
                    <a:schemeClr val="bg1"/>
                  </a:solidFill>
                </a:rPr>
                <a:t>Initial Commit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495395" y="3190879"/>
              <a:ext cx="3304737" cy="357021"/>
            </a:xfrm>
            <a:prstGeom prst="rect">
              <a:avLst/>
            </a:prstGeom>
            <a:solidFill>
              <a:srgbClr val="121212"/>
            </a:solidFill>
            <a:ln>
              <a:solidFill>
                <a:srgbClr val="0366D6"/>
              </a:solidFill>
            </a:ln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0" dirty="0">
                  <a:solidFill>
                    <a:schemeClr val="bg1"/>
                  </a:solidFill>
                </a:rPr>
                <a:t>&gt; New </a:t>
              </a:r>
              <a:r>
                <a:rPr sz="1600" b="0" dirty="0">
                  <a:solidFill>
                    <a:schemeClr val="bg1"/>
                  </a:solidFill>
                </a:rPr>
                <a:t>Feature Added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95395" y="3838578"/>
              <a:ext cx="3304737" cy="357021"/>
            </a:xfrm>
            <a:prstGeom prst="rect">
              <a:avLst/>
            </a:prstGeom>
            <a:solidFill>
              <a:srgbClr val="121212"/>
            </a:solidFill>
            <a:ln>
              <a:solidFill>
                <a:srgbClr val="0366D6"/>
              </a:solidFill>
            </a:ln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0" dirty="0">
                  <a:solidFill>
                    <a:schemeClr val="bg1"/>
                  </a:solidFill>
                </a:rPr>
                <a:t>&gt; </a:t>
              </a:r>
              <a:r>
                <a:rPr sz="1600" b="0" dirty="0">
                  <a:solidFill>
                    <a:schemeClr val="bg1"/>
                  </a:solidFill>
                </a:rPr>
                <a:t>Bug Fix #123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95395" y="4467229"/>
              <a:ext cx="3304737" cy="357021"/>
            </a:xfrm>
            <a:prstGeom prst="rect">
              <a:avLst/>
            </a:prstGeom>
            <a:solidFill>
              <a:srgbClr val="121212"/>
            </a:solidFill>
            <a:ln>
              <a:solidFill>
                <a:srgbClr val="0366D6"/>
              </a:solidFill>
            </a:ln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0" dirty="0">
                  <a:solidFill>
                    <a:schemeClr val="bg1"/>
                  </a:solidFill>
                </a:rPr>
                <a:t>&gt; </a:t>
              </a:r>
              <a:r>
                <a:rPr sz="1600" b="0" dirty="0">
                  <a:solidFill>
                    <a:schemeClr val="bg1"/>
                  </a:solidFill>
                </a:rPr>
                <a:t>Documentation Update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95395" y="5114928"/>
              <a:ext cx="3304737" cy="357021"/>
            </a:xfrm>
            <a:prstGeom prst="rect">
              <a:avLst/>
            </a:prstGeom>
            <a:solidFill>
              <a:srgbClr val="121212"/>
            </a:solidFill>
            <a:ln>
              <a:solidFill>
                <a:srgbClr val="0366D6"/>
              </a:solidFill>
            </a:ln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0" dirty="0">
                  <a:solidFill>
                    <a:schemeClr val="bg1"/>
                  </a:solidFill>
                </a:rPr>
                <a:t>&gt; </a:t>
              </a:r>
              <a:r>
                <a:rPr sz="1600" b="0" dirty="0">
                  <a:solidFill>
                    <a:schemeClr val="bg1"/>
                  </a:solidFill>
                </a:rPr>
                <a:t>Current Version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BCBC4B21-BD75-6C75-8F3F-C30B21EA978D}"/>
              </a:ext>
            </a:extLst>
          </p:cNvPr>
          <p:cNvSpPr/>
          <p:nvPr/>
        </p:nvSpPr>
        <p:spPr>
          <a:xfrm>
            <a:off x="0" y="1137185"/>
            <a:ext cx="12168000" cy="45719"/>
          </a:xfrm>
          <a:prstGeom prst="rect">
            <a:avLst/>
          </a:prstGeom>
          <a:solidFill>
            <a:srgbClr val="292A2B"/>
          </a:solidFill>
          <a:ln>
            <a:solidFill>
              <a:srgbClr val="292A2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D665B2B-D27E-4601-DDEF-837543A9DC3C}"/>
              </a:ext>
            </a:extLst>
          </p:cNvPr>
          <p:cNvSpPr/>
          <p:nvPr/>
        </p:nvSpPr>
        <p:spPr>
          <a:xfrm>
            <a:off x="7541062" y="2144496"/>
            <a:ext cx="45719" cy="2909720"/>
          </a:xfrm>
          <a:prstGeom prst="rect">
            <a:avLst/>
          </a:prstGeom>
          <a:solidFill>
            <a:srgbClr val="0366D6"/>
          </a:solidFill>
          <a:ln>
            <a:solidFill>
              <a:srgbClr val="0366D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8592C12-BB53-4842-384D-C30810D47854}"/>
              </a:ext>
            </a:extLst>
          </p:cNvPr>
          <p:cNvSpPr/>
          <p:nvPr/>
        </p:nvSpPr>
        <p:spPr>
          <a:xfrm>
            <a:off x="7498334" y="2338826"/>
            <a:ext cx="114786" cy="114786"/>
          </a:xfrm>
          <a:prstGeom prst="ellipse">
            <a:avLst/>
          </a:prstGeom>
          <a:solidFill>
            <a:srgbClr val="0366D6"/>
          </a:solidFill>
          <a:ln>
            <a:solidFill>
              <a:srgbClr val="0366D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C7263C7-799D-B9B2-FA02-7D8EA6E28A76}"/>
              </a:ext>
            </a:extLst>
          </p:cNvPr>
          <p:cNvSpPr/>
          <p:nvPr/>
        </p:nvSpPr>
        <p:spPr>
          <a:xfrm>
            <a:off x="7506528" y="2894076"/>
            <a:ext cx="114786" cy="114786"/>
          </a:xfrm>
          <a:prstGeom prst="ellipse">
            <a:avLst/>
          </a:prstGeom>
          <a:solidFill>
            <a:srgbClr val="0366D6"/>
          </a:solidFill>
          <a:ln>
            <a:solidFill>
              <a:srgbClr val="0366D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4315CD6-DA49-8F5C-BB8D-7A2E97A0D4EB}"/>
              </a:ext>
            </a:extLst>
          </p:cNvPr>
          <p:cNvSpPr/>
          <p:nvPr/>
        </p:nvSpPr>
        <p:spPr>
          <a:xfrm>
            <a:off x="7506528" y="3574454"/>
            <a:ext cx="114786" cy="114786"/>
          </a:xfrm>
          <a:prstGeom prst="ellipse">
            <a:avLst/>
          </a:prstGeom>
          <a:solidFill>
            <a:srgbClr val="0366D6"/>
          </a:solidFill>
          <a:ln>
            <a:solidFill>
              <a:srgbClr val="0366D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D5BE490-C981-FB87-3E90-A5C49F9C8544}"/>
              </a:ext>
            </a:extLst>
          </p:cNvPr>
          <p:cNvSpPr/>
          <p:nvPr/>
        </p:nvSpPr>
        <p:spPr>
          <a:xfrm>
            <a:off x="7506528" y="4166892"/>
            <a:ext cx="114786" cy="114786"/>
          </a:xfrm>
          <a:prstGeom prst="ellipse">
            <a:avLst/>
          </a:prstGeom>
          <a:solidFill>
            <a:srgbClr val="0366D6"/>
          </a:solidFill>
          <a:ln>
            <a:solidFill>
              <a:srgbClr val="0366D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80A634B-2995-FC0B-AC16-C0DEE53300AB}"/>
              </a:ext>
            </a:extLst>
          </p:cNvPr>
          <p:cNvSpPr/>
          <p:nvPr/>
        </p:nvSpPr>
        <p:spPr>
          <a:xfrm>
            <a:off x="7509504" y="4816586"/>
            <a:ext cx="114786" cy="114786"/>
          </a:xfrm>
          <a:prstGeom prst="ellipse">
            <a:avLst/>
          </a:prstGeom>
          <a:solidFill>
            <a:srgbClr val="0366D6"/>
          </a:solidFill>
          <a:ln>
            <a:solidFill>
              <a:srgbClr val="0366D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6317" y="179359"/>
            <a:ext cx="2643865" cy="787908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4400" b="1" dirty="0">
                <a:solidFill>
                  <a:schemeClr val="bg1"/>
                </a:solidFill>
              </a:rPr>
              <a:t>Git History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8655" y="307466"/>
            <a:ext cx="717662" cy="5494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0039" y="1930157"/>
            <a:ext cx="5515961" cy="663323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lnSpc>
                <a:spcPts val="2145"/>
              </a:lnSpc>
              <a:spcBef>
                <a:spcPts val="0"/>
              </a:spcBef>
              <a:spcAft>
                <a:spcPts val="1950"/>
              </a:spcAft>
            </a:pPr>
            <a:r>
              <a:rPr sz="2400" b="0" dirty="0">
                <a:solidFill>
                  <a:schemeClr val="bg1"/>
                </a:solidFill>
              </a:rPr>
              <a:t>Git was created in </a:t>
            </a:r>
            <a:r>
              <a:rPr sz="2400" b="1" dirty="0">
                <a:solidFill>
                  <a:srgbClr val="0366D6"/>
                </a:solidFill>
              </a:rPr>
              <a:t>2005</a:t>
            </a:r>
            <a:r>
              <a:rPr sz="2400" b="0" dirty="0">
                <a:solidFill>
                  <a:srgbClr val="24292E"/>
                </a:solidFill>
              </a:rPr>
              <a:t> </a:t>
            </a:r>
            <a:r>
              <a:rPr sz="2400" b="0" dirty="0">
                <a:solidFill>
                  <a:schemeClr val="bg1"/>
                </a:solidFill>
              </a:rPr>
              <a:t>by</a:t>
            </a:r>
            <a:r>
              <a:rPr sz="2400" b="0" dirty="0">
                <a:solidFill>
                  <a:srgbClr val="24292E"/>
                </a:solidFill>
              </a:rPr>
              <a:t> </a:t>
            </a:r>
            <a:r>
              <a:rPr sz="2400" b="1" dirty="0">
                <a:solidFill>
                  <a:srgbClr val="0366D6"/>
                </a:solidFill>
              </a:rPr>
              <a:t>Linus Torvalds</a:t>
            </a:r>
            <a:r>
              <a:rPr sz="2400" b="0" dirty="0">
                <a:solidFill>
                  <a:srgbClr val="24292E"/>
                </a:solidFill>
              </a:rPr>
              <a:t> </a:t>
            </a:r>
            <a:r>
              <a:rPr sz="2400" b="0" dirty="0">
                <a:solidFill>
                  <a:schemeClr val="bg1"/>
                </a:solidFill>
              </a:rPr>
              <a:t>for development of the </a:t>
            </a:r>
            <a:r>
              <a:rPr sz="2400" b="1" dirty="0">
                <a:solidFill>
                  <a:srgbClr val="0366D6"/>
                </a:solidFill>
              </a:rPr>
              <a:t>Linux kernel</a:t>
            </a:r>
            <a:r>
              <a:rPr sz="2400" b="0" dirty="0">
                <a:solidFill>
                  <a:srgbClr val="24292E"/>
                </a:solidFill>
              </a:rPr>
              <a:t>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209" y="3043499"/>
            <a:ext cx="4095647" cy="418576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chemeClr val="bg1"/>
                </a:solidFill>
              </a:rPr>
              <a:t>Linus Torvalds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19209" y="3340978"/>
            <a:ext cx="4095647" cy="357021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600" b="0" dirty="0">
                <a:solidFill>
                  <a:schemeClr val="bg1">
                    <a:lumMod val="75000"/>
                  </a:schemeClr>
                </a:solidFill>
              </a:rPr>
              <a:t>Creator of Linux and Git</a:t>
            </a: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253" y="4285391"/>
            <a:ext cx="382421" cy="3250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90575" y="4273327"/>
            <a:ext cx="6027227" cy="387798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chemeClr val="bg1"/>
                </a:solidFill>
              </a:rPr>
              <a:t>Created out of frustration with existing version control systems</a:t>
            </a:r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353" y="4738079"/>
            <a:ext cx="456222" cy="32506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0575" y="4675347"/>
            <a:ext cx="5787738" cy="387798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chemeClr val="bg1"/>
                </a:solidFill>
              </a:rPr>
              <a:t>Designed for speed, efficiency, and distributed development</a:t>
            </a:r>
          </a:p>
        </p:txBody>
      </p:sp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976" y="5176286"/>
            <a:ext cx="456222" cy="38779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27620" y="5148437"/>
            <a:ext cx="4793300" cy="387798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chemeClr val="bg1"/>
                </a:solidFill>
              </a:rPr>
              <a:t>Now the most widely used version control system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E3A1371-B2CA-0F60-62AA-9164837503B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748" r="7301" b="5405"/>
          <a:stretch>
            <a:fillRect/>
          </a:stretch>
        </p:blipFill>
        <p:spPr>
          <a:xfrm>
            <a:off x="571791" y="2886074"/>
            <a:ext cx="844621" cy="840792"/>
          </a:xfrm>
          <a:custGeom>
            <a:avLst/>
            <a:gdLst>
              <a:gd name="connsiteX0" fmla="*/ 346539 w 761980"/>
              <a:gd name="connsiteY0" fmla="*/ 0 h 758526"/>
              <a:gd name="connsiteX1" fmla="*/ 415442 w 761980"/>
              <a:gd name="connsiteY1" fmla="*/ 0 h 758526"/>
              <a:gd name="connsiteX2" fmla="*/ 457773 w 761980"/>
              <a:gd name="connsiteY2" fmla="*/ 4267 h 758526"/>
              <a:gd name="connsiteX3" fmla="*/ 761980 w 761980"/>
              <a:gd name="connsiteY3" fmla="*/ 377517 h 758526"/>
              <a:gd name="connsiteX4" fmla="*/ 761980 w 761980"/>
              <a:gd name="connsiteY4" fmla="*/ 377536 h 758526"/>
              <a:gd name="connsiteX5" fmla="*/ 380990 w 761980"/>
              <a:gd name="connsiteY5" fmla="*/ 758526 h 758526"/>
              <a:gd name="connsiteX6" fmla="*/ 0 w 761980"/>
              <a:gd name="connsiteY6" fmla="*/ 377536 h 758526"/>
              <a:gd name="connsiteX7" fmla="*/ 0 w 761980"/>
              <a:gd name="connsiteY7" fmla="*/ 377517 h 758526"/>
              <a:gd name="connsiteX8" fmla="*/ 304207 w 761980"/>
              <a:gd name="connsiteY8" fmla="*/ 4267 h 75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980" h="758526">
                <a:moveTo>
                  <a:pt x="346539" y="0"/>
                </a:moveTo>
                <a:lnTo>
                  <a:pt x="415442" y="0"/>
                </a:lnTo>
                <a:lnTo>
                  <a:pt x="457773" y="4267"/>
                </a:lnTo>
                <a:cubicBezTo>
                  <a:pt x="631384" y="39793"/>
                  <a:pt x="761980" y="193404"/>
                  <a:pt x="761980" y="377517"/>
                </a:cubicBezTo>
                <a:lnTo>
                  <a:pt x="761980" y="377536"/>
                </a:lnTo>
                <a:cubicBezTo>
                  <a:pt x="761980" y="587951"/>
                  <a:pt x="591405" y="758526"/>
                  <a:pt x="380990" y="758526"/>
                </a:cubicBezTo>
                <a:cubicBezTo>
                  <a:pt x="170575" y="758526"/>
                  <a:pt x="0" y="587951"/>
                  <a:pt x="0" y="377536"/>
                </a:cubicBezTo>
                <a:lnTo>
                  <a:pt x="0" y="377517"/>
                </a:lnTo>
                <a:cubicBezTo>
                  <a:pt x="0" y="193404"/>
                  <a:pt x="130597" y="39793"/>
                  <a:pt x="304207" y="4267"/>
                </a:cubicBezTo>
                <a:close/>
              </a:path>
            </a:pathLst>
          </a:cu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6D0ADF6E-B466-9F37-14C5-B4D34EEA4780}"/>
              </a:ext>
            </a:extLst>
          </p:cNvPr>
          <p:cNvGrpSpPr/>
          <p:nvPr/>
        </p:nvGrpSpPr>
        <p:grpSpPr>
          <a:xfrm>
            <a:off x="7017802" y="1441874"/>
            <a:ext cx="5174199" cy="4825027"/>
            <a:chOff x="7017802" y="1441874"/>
            <a:chExt cx="5174199" cy="482502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46DE0D0-B047-5B31-8CF0-EC870AB18950}"/>
                </a:ext>
              </a:extLst>
            </p:cNvPr>
            <p:cNvGrpSpPr/>
            <p:nvPr/>
          </p:nvGrpSpPr>
          <p:grpSpPr>
            <a:xfrm>
              <a:off x="7034369" y="1441874"/>
              <a:ext cx="5157632" cy="4825027"/>
              <a:chOff x="6619708" y="1638299"/>
              <a:chExt cx="4899697" cy="4648200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6619708" y="1638299"/>
                <a:ext cx="4762380" cy="4648200"/>
              </a:xfrm>
              <a:prstGeom prst="roundRect">
                <a:avLst>
                  <a:gd name="adj" fmla="val 3278"/>
                </a:avLst>
              </a:prstGeom>
              <a:solidFill>
                <a:srgbClr val="1F212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857828" y="1696569"/>
                <a:ext cx="4286142" cy="521835"/>
              </a:xfrm>
              <a:prstGeom prst="rect">
                <a:avLst/>
              </a:prstGeom>
              <a:noFill/>
            </p:spPr>
            <p:txBody>
              <a:bodyPr wrap="square" lIns="73152" tIns="54864" rIns="73152" bIns="54864" anchor="ctr">
                <a:sp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1625"/>
                  </a:spcAft>
                </a:pPr>
                <a:r>
                  <a:rPr sz="2800" b="1" dirty="0">
                    <a:solidFill>
                      <a:schemeClr val="bg1"/>
                    </a:solidFill>
                  </a:rPr>
                  <a:t>Key Milestones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902471" y="2180574"/>
                <a:ext cx="761980" cy="462535"/>
              </a:xfrm>
              <a:prstGeom prst="rect">
                <a:avLst/>
              </a:prstGeom>
              <a:noFill/>
            </p:spPr>
            <p:txBody>
              <a:bodyPr wrap="square" lIns="73152" tIns="54864" rIns="73152" bIns="54864" anchor="ctr">
                <a:sp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0"/>
                  </a:spcAft>
                </a:pPr>
                <a:r>
                  <a:rPr sz="2400" b="1" dirty="0">
                    <a:solidFill>
                      <a:srgbClr val="0366D6"/>
                    </a:solidFill>
                  </a:rPr>
                  <a:t>2005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691159" y="2180250"/>
                <a:ext cx="3314617" cy="403236"/>
              </a:xfrm>
              <a:prstGeom prst="rect">
                <a:avLst/>
              </a:prstGeom>
              <a:noFill/>
            </p:spPr>
            <p:txBody>
              <a:bodyPr wrap="square" lIns="73152" tIns="54864" rIns="73152" bIns="54864" anchor="ctr">
                <a:sp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325"/>
                  </a:spcAft>
                </a:pPr>
                <a:r>
                  <a:rPr sz="2000" b="0" dirty="0">
                    <a:solidFill>
                      <a:schemeClr val="bg1"/>
                    </a:solidFill>
                  </a:rPr>
                  <a:t>Git Created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653756" y="2521047"/>
                <a:ext cx="3555689" cy="343937"/>
              </a:xfrm>
              <a:prstGeom prst="rect">
                <a:avLst/>
              </a:prstGeom>
              <a:noFill/>
            </p:spPr>
            <p:txBody>
              <a:bodyPr wrap="square" lIns="73152" tIns="54864" rIns="73152" bIns="54864" anchor="ctr">
                <a:sp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0"/>
                  </a:spcAft>
                </a:pPr>
                <a:r>
                  <a:rPr sz="1600" b="0" dirty="0">
                    <a:solidFill>
                      <a:schemeClr val="bg1">
                        <a:lumMod val="75000"/>
                      </a:schemeClr>
                    </a:solidFill>
                  </a:rPr>
                  <a:t>Initial release for Linux kernel development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891076" y="2807597"/>
                <a:ext cx="761980" cy="462535"/>
              </a:xfrm>
              <a:prstGeom prst="rect">
                <a:avLst/>
              </a:prstGeom>
              <a:noFill/>
            </p:spPr>
            <p:txBody>
              <a:bodyPr wrap="square" lIns="73152" tIns="54864" rIns="73152" bIns="54864" anchor="ctr">
                <a:sp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0"/>
                  </a:spcAft>
                </a:pPr>
                <a:r>
                  <a:rPr sz="2400" b="1" dirty="0">
                    <a:solidFill>
                      <a:srgbClr val="0366D6"/>
                    </a:solidFill>
                  </a:rPr>
                  <a:t>2007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7653756" y="2847241"/>
                <a:ext cx="3314617" cy="403236"/>
              </a:xfrm>
              <a:prstGeom prst="rect">
                <a:avLst/>
              </a:prstGeom>
              <a:noFill/>
            </p:spPr>
            <p:txBody>
              <a:bodyPr wrap="square" lIns="73152" tIns="54864" rIns="73152" bIns="54864" anchor="ctr">
                <a:sp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325"/>
                  </a:spcAft>
                </a:pPr>
                <a:r>
                  <a:rPr sz="2000" b="0" dirty="0">
                    <a:solidFill>
                      <a:schemeClr val="bg1"/>
                    </a:solidFill>
                  </a:rPr>
                  <a:t>GitHub Founded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664451" y="3213723"/>
                <a:ext cx="3854954" cy="343937"/>
              </a:xfrm>
              <a:prstGeom prst="rect">
                <a:avLst/>
              </a:prstGeom>
              <a:noFill/>
            </p:spPr>
            <p:txBody>
              <a:bodyPr wrap="square" lIns="73152" tIns="54864" rIns="73152" bIns="54864" anchor="ctr">
                <a:sp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0"/>
                  </a:spcAft>
                </a:pPr>
                <a:r>
                  <a:rPr sz="1600" b="0" dirty="0">
                    <a:solidFill>
                      <a:schemeClr val="bg1">
                        <a:lumMod val="75000"/>
                      </a:schemeClr>
                    </a:solidFill>
                  </a:rPr>
                  <a:t>Web-based hosting service for Git repositories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6891075" y="3512623"/>
                <a:ext cx="761980" cy="462535"/>
              </a:xfrm>
              <a:prstGeom prst="rect">
                <a:avLst/>
              </a:prstGeom>
              <a:noFill/>
            </p:spPr>
            <p:txBody>
              <a:bodyPr wrap="square" lIns="73152" tIns="54864" rIns="73152" bIns="54864" anchor="ctr">
                <a:sp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0"/>
                  </a:spcAft>
                </a:pPr>
                <a:r>
                  <a:rPr sz="2400" b="1" dirty="0">
                    <a:solidFill>
                      <a:srgbClr val="0366D6"/>
                    </a:solidFill>
                  </a:rPr>
                  <a:t>2008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675845" y="3546854"/>
                <a:ext cx="3314617" cy="403236"/>
              </a:xfrm>
              <a:prstGeom prst="rect">
                <a:avLst/>
              </a:prstGeom>
              <a:noFill/>
            </p:spPr>
            <p:txBody>
              <a:bodyPr wrap="square" lIns="73152" tIns="54864" rIns="73152" bIns="54864" anchor="ctr">
                <a:sp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325"/>
                  </a:spcAft>
                </a:pPr>
                <a:r>
                  <a:rPr sz="2000" b="0" dirty="0">
                    <a:solidFill>
                      <a:schemeClr val="bg1"/>
                    </a:solidFill>
                  </a:rPr>
                  <a:t>Git 1.6.0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694112" y="3789305"/>
                <a:ext cx="3699370" cy="581134"/>
              </a:xfrm>
              <a:prstGeom prst="rect">
                <a:avLst/>
              </a:prstGeom>
              <a:noFill/>
            </p:spPr>
            <p:txBody>
              <a:bodyPr wrap="square" lIns="73152" tIns="54864" rIns="73152" bIns="54864" anchor="ctr">
                <a:sp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0"/>
                  </a:spcAft>
                </a:pPr>
                <a:r>
                  <a:rPr sz="1600" b="0" dirty="0">
                    <a:solidFill>
                      <a:schemeClr val="bg1">
                        <a:lumMod val="75000"/>
                      </a:schemeClr>
                    </a:solidFill>
                  </a:rPr>
                  <a:t>Major milestone with improved performance and features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913865" y="4355774"/>
                <a:ext cx="761980" cy="462535"/>
              </a:xfrm>
              <a:prstGeom prst="rect">
                <a:avLst/>
              </a:prstGeom>
              <a:noFill/>
            </p:spPr>
            <p:txBody>
              <a:bodyPr wrap="square" lIns="73152" tIns="54864" rIns="73152" bIns="54864" anchor="ctr">
                <a:sp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0"/>
                  </a:spcAft>
                </a:pPr>
                <a:r>
                  <a:rPr sz="2400" b="1" dirty="0">
                    <a:solidFill>
                      <a:srgbClr val="0366D6"/>
                    </a:solidFill>
                  </a:rPr>
                  <a:t>2012</a:t>
                </a: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7726412" y="4385424"/>
                <a:ext cx="3314617" cy="403236"/>
              </a:xfrm>
              <a:prstGeom prst="rect">
                <a:avLst/>
              </a:prstGeom>
              <a:noFill/>
            </p:spPr>
            <p:txBody>
              <a:bodyPr wrap="square" lIns="73152" tIns="54864" rIns="73152" bIns="54864" anchor="ctr">
                <a:sp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325"/>
                  </a:spcAft>
                </a:pPr>
                <a:r>
                  <a:rPr sz="2000" b="0" dirty="0">
                    <a:solidFill>
                      <a:schemeClr val="bg1"/>
                    </a:solidFill>
                  </a:rPr>
                  <a:t>Git 2.0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691158" y="4702394"/>
                <a:ext cx="3597726" cy="581134"/>
              </a:xfrm>
              <a:prstGeom prst="rect">
                <a:avLst/>
              </a:prstGeom>
              <a:noFill/>
            </p:spPr>
            <p:txBody>
              <a:bodyPr wrap="square" lIns="73152" tIns="54864" rIns="73152" bIns="54864" anchor="ctr">
                <a:sp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0"/>
                  </a:spcAft>
                </a:pPr>
                <a:r>
                  <a:rPr sz="1600" b="0" dirty="0">
                    <a:solidFill>
                      <a:schemeClr val="bg1">
                        <a:lumMod val="75000"/>
                      </a:schemeClr>
                    </a:solidFill>
                  </a:rPr>
                  <a:t>Significant UI improvements and command changes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6935154" y="5224788"/>
                <a:ext cx="761980" cy="462535"/>
              </a:xfrm>
              <a:prstGeom prst="rect">
                <a:avLst/>
              </a:prstGeom>
              <a:noFill/>
            </p:spPr>
            <p:txBody>
              <a:bodyPr wrap="square" lIns="73152" tIns="54864" rIns="73152" bIns="54864" anchor="ctr">
                <a:sp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0"/>
                  </a:spcAft>
                </a:pPr>
                <a:r>
                  <a:rPr sz="2400" b="1" dirty="0">
                    <a:solidFill>
                      <a:srgbClr val="0366D6"/>
                    </a:solidFill>
                  </a:rPr>
                  <a:t>2018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694112" y="5235853"/>
                <a:ext cx="3314617" cy="403236"/>
              </a:xfrm>
              <a:prstGeom prst="rect">
                <a:avLst/>
              </a:prstGeom>
              <a:noFill/>
            </p:spPr>
            <p:txBody>
              <a:bodyPr wrap="square" lIns="73152" tIns="54864" rIns="73152" bIns="54864" anchor="ctr">
                <a:sp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325"/>
                  </a:spcAft>
                </a:pPr>
                <a:r>
                  <a:rPr sz="2000" b="0" dirty="0">
                    <a:solidFill>
                      <a:schemeClr val="bg1"/>
                    </a:solidFill>
                  </a:rPr>
                  <a:t>Microsoft Acquires GitHub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82718" y="5528654"/>
                <a:ext cx="3314617" cy="581134"/>
              </a:xfrm>
              <a:prstGeom prst="rect">
                <a:avLst/>
              </a:prstGeom>
              <a:noFill/>
            </p:spPr>
            <p:txBody>
              <a:bodyPr wrap="square" lIns="73152" tIns="54864" rIns="73152" bIns="54864" anchor="ctr">
                <a:sp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0"/>
                  </a:spcAft>
                </a:pPr>
                <a:r>
                  <a:rPr sz="1600" b="0" dirty="0">
                    <a:solidFill>
                      <a:schemeClr val="bg1">
                        <a:lumMod val="75000"/>
                      </a:schemeClr>
                    </a:solidFill>
                  </a:rPr>
                  <a:t>$7.5 billion acquisition, continued open development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84F5491-9CD7-4766-D006-A4D93919E616}"/>
                </a:ext>
              </a:extLst>
            </p:cNvPr>
            <p:cNvSpPr/>
            <p:nvPr/>
          </p:nvSpPr>
          <p:spPr>
            <a:xfrm flipV="1">
              <a:off x="7017802" y="1984718"/>
              <a:ext cx="5013086" cy="45719"/>
            </a:xfrm>
            <a:prstGeom prst="rect">
              <a:avLst/>
            </a:prstGeom>
            <a:solidFill>
              <a:srgbClr val="121212"/>
            </a:solidFill>
            <a:ln>
              <a:solidFill>
                <a:srgbClr val="12121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552DD7A-5FE5-AF9C-BE34-36B8FAC1335C}"/>
                </a:ext>
              </a:extLst>
            </p:cNvPr>
            <p:cNvCxnSpPr/>
            <p:nvPr/>
          </p:nvCxnSpPr>
          <p:spPr>
            <a:xfrm>
              <a:off x="7017802" y="2696807"/>
              <a:ext cx="5013086" cy="0"/>
            </a:xfrm>
            <a:prstGeom prst="line">
              <a:avLst/>
            </a:prstGeom>
            <a:ln>
              <a:solidFill>
                <a:srgbClr val="12121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981A59B-5813-D0B5-71F3-2D9A7077B0E1}"/>
                </a:ext>
              </a:extLst>
            </p:cNvPr>
            <p:cNvCxnSpPr/>
            <p:nvPr/>
          </p:nvCxnSpPr>
          <p:spPr>
            <a:xfrm>
              <a:off x="7017802" y="3398216"/>
              <a:ext cx="5013086" cy="0"/>
            </a:xfrm>
            <a:prstGeom prst="line">
              <a:avLst/>
            </a:prstGeom>
            <a:ln>
              <a:solidFill>
                <a:srgbClr val="12121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B488F8C-8995-AEE8-E1BF-7105774EA292}"/>
                </a:ext>
              </a:extLst>
            </p:cNvPr>
            <p:cNvCxnSpPr/>
            <p:nvPr/>
          </p:nvCxnSpPr>
          <p:spPr>
            <a:xfrm>
              <a:off x="7018787" y="4293505"/>
              <a:ext cx="5013086" cy="0"/>
            </a:xfrm>
            <a:prstGeom prst="line">
              <a:avLst/>
            </a:prstGeom>
            <a:ln>
              <a:solidFill>
                <a:srgbClr val="12121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5B58A6-E34B-13EA-5428-C4D7D893F381}"/>
                </a:ext>
              </a:extLst>
            </p:cNvPr>
            <p:cNvCxnSpPr/>
            <p:nvPr/>
          </p:nvCxnSpPr>
          <p:spPr>
            <a:xfrm>
              <a:off x="7017802" y="5226350"/>
              <a:ext cx="5013086" cy="0"/>
            </a:xfrm>
            <a:prstGeom prst="line">
              <a:avLst/>
            </a:prstGeom>
            <a:ln>
              <a:solidFill>
                <a:srgbClr val="12121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09A6920-6C69-48EB-3FA6-7D34EBB2C808}"/>
              </a:ext>
            </a:extLst>
          </p:cNvPr>
          <p:cNvSpPr/>
          <p:nvPr/>
        </p:nvSpPr>
        <p:spPr>
          <a:xfrm>
            <a:off x="0" y="1057285"/>
            <a:ext cx="12168000" cy="45719"/>
          </a:xfrm>
          <a:prstGeom prst="rect">
            <a:avLst/>
          </a:prstGeom>
          <a:solidFill>
            <a:srgbClr val="292A2B"/>
          </a:solidFill>
          <a:ln>
            <a:solidFill>
              <a:srgbClr val="292A2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11600" y="312578"/>
            <a:ext cx="3306674" cy="787908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4400" b="1" dirty="0">
                <a:solidFill>
                  <a:schemeClr val="bg1"/>
                </a:solidFill>
              </a:rPr>
              <a:t>Why Use Git?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6733" y="361148"/>
            <a:ext cx="777270" cy="6619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9343" y="1205933"/>
            <a:ext cx="11446710" cy="380489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lnSpc>
                <a:spcPts val="2145"/>
              </a:lnSpc>
              <a:spcBef>
                <a:spcPts val="0"/>
              </a:spcBef>
              <a:spcAft>
                <a:spcPts val="1950"/>
              </a:spcAft>
            </a:pPr>
            <a:r>
              <a:rPr sz="2000" b="0" dirty="0">
                <a:solidFill>
                  <a:srgbClr val="24292E"/>
                </a:solidFill>
              </a:rPr>
              <a:t> </a:t>
            </a:r>
            <a:r>
              <a:rPr sz="2000" b="0" dirty="0">
                <a:solidFill>
                  <a:schemeClr val="bg1"/>
                </a:solidFill>
              </a:rPr>
              <a:t>Git offers powerful features that make it the </a:t>
            </a:r>
            <a:r>
              <a:rPr sz="2000" b="1" dirty="0">
                <a:solidFill>
                  <a:srgbClr val="0366D6"/>
                </a:solidFill>
              </a:rPr>
              <a:t>industry standard</a:t>
            </a:r>
            <a:r>
              <a:rPr sz="2000" b="0" dirty="0">
                <a:solidFill>
                  <a:srgbClr val="24292E"/>
                </a:solidFill>
              </a:rPr>
              <a:t> </a:t>
            </a:r>
            <a:r>
              <a:rPr sz="2000" b="0" dirty="0">
                <a:solidFill>
                  <a:schemeClr val="bg1"/>
                </a:solidFill>
              </a:rPr>
              <a:t>for version control in software development.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6335" y="1625349"/>
            <a:ext cx="3559312" cy="2349599"/>
          </a:xfrm>
          <a:prstGeom prst="roundRect">
            <a:avLst>
              <a:gd name="adj" fmla="val 7339"/>
            </a:avLst>
          </a:prstGeom>
          <a:solidFill>
            <a:srgbClr val="1F21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771506" y="1804950"/>
            <a:ext cx="810826" cy="810847"/>
          </a:xfrm>
          <a:prstGeom prst="roundRect">
            <a:avLst>
              <a:gd name="adj" fmla="val 50000"/>
            </a:avLst>
          </a:prstGeom>
          <a:solidFill>
            <a:srgbClr val="0366D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840" y="2028285"/>
            <a:ext cx="432441" cy="3326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71506" y="2715064"/>
            <a:ext cx="1882375" cy="418576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000" b="1" dirty="0">
                <a:solidFill>
                  <a:schemeClr val="bg1"/>
                </a:solidFill>
              </a:rPr>
              <a:t>Version Tracking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4025" y="3113832"/>
            <a:ext cx="2952676" cy="521168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600" b="0" dirty="0">
                <a:solidFill>
                  <a:schemeClr val="bg1">
                    <a:lumMod val="75000"/>
                  </a:schemeClr>
                </a:solidFill>
              </a:rPr>
              <a:t>Complete history of all changes with detailed commit messages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250992" y="1625349"/>
            <a:ext cx="3559312" cy="2349599"/>
          </a:xfrm>
          <a:prstGeom prst="roundRect">
            <a:avLst>
              <a:gd name="adj" fmla="val 7339"/>
            </a:avLst>
          </a:prstGeom>
          <a:solidFill>
            <a:srgbClr val="1F21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ounded Rectangle 10"/>
          <p:cNvSpPr/>
          <p:nvPr/>
        </p:nvSpPr>
        <p:spPr>
          <a:xfrm>
            <a:off x="4486163" y="1804950"/>
            <a:ext cx="810826" cy="810847"/>
          </a:xfrm>
          <a:prstGeom prst="roundRect">
            <a:avLst>
              <a:gd name="adj" fmla="val 50000"/>
            </a:avLst>
          </a:prstGeom>
          <a:solidFill>
            <a:srgbClr val="0366D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5497" y="2092912"/>
            <a:ext cx="432441" cy="23285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86163" y="2715064"/>
            <a:ext cx="1585627" cy="418576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000" b="1">
                <a:solidFill>
                  <a:schemeClr val="bg1"/>
                </a:solidFill>
              </a:rPr>
              <a:t>Collaboration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86163" y="3130494"/>
            <a:ext cx="2952676" cy="521168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600" b="0">
                <a:solidFill>
                  <a:schemeClr val="bg1">
                    <a:lumMod val="75000"/>
                  </a:schemeClr>
                </a:solidFill>
              </a:rPr>
              <a:t>Multiple developers can work on the same project simultaneously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965649" y="1625349"/>
            <a:ext cx="3559312" cy="2349599"/>
          </a:xfrm>
          <a:prstGeom prst="roundRect">
            <a:avLst>
              <a:gd name="adj" fmla="val 7339"/>
            </a:avLst>
          </a:prstGeom>
          <a:solidFill>
            <a:srgbClr val="1F21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6" name="Rounded Rectangle 15"/>
          <p:cNvSpPr/>
          <p:nvPr/>
        </p:nvSpPr>
        <p:spPr>
          <a:xfrm>
            <a:off x="8200820" y="1804950"/>
            <a:ext cx="810826" cy="810847"/>
          </a:xfrm>
          <a:prstGeom prst="roundRect">
            <a:avLst>
              <a:gd name="adj" fmla="val 50000"/>
            </a:avLst>
          </a:prstGeom>
          <a:solidFill>
            <a:srgbClr val="0366D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00154" y="2044442"/>
            <a:ext cx="432441" cy="307705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200820" y="2715064"/>
            <a:ext cx="922047" cy="418576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000" b="1">
                <a:solidFill>
                  <a:schemeClr val="bg1"/>
                </a:solidFill>
              </a:rPr>
              <a:t>Backup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00820" y="3065823"/>
            <a:ext cx="2952676" cy="726353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600" b="0" dirty="0">
                <a:solidFill>
                  <a:schemeClr val="bg1">
                    <a:lumMod val="75000"/>
                  </a:schemeClr>
                </a:solidFill>
              </a:rPr>
              <a:t>Distributed nature provides redundancy and protection against data loss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36335" y="4127400"/>
            <a:ext cx="3559312" cy="2349599"/>
          </a:xfrm>
          <a:prstGeom prst="roundRect">
            <a:avLst>
              <a:gd name="adj" fmla="val 7339"/>
            </a:avLst>
          </a:prstGeom>
          <a:solidFill>
            <a:srgbClr val="1F21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Rounded Rectangle 20"/>
          <p:cNvSpPr/>
          <p:nvPr/>
        </p:nvSpPr>
        <p:spPr>
          <a:xfrm>
            <a:off x="812228" y="4289477"/>
            <a:ext cx="810826" cy="810847"/>
          </a:xfrm>
          <a:prstGeom prst="roundRect">
            <a:avLst>
              <a:gd name="adj" fmla="val 50000"/>
            </a:avLst>
          </a:prstGeom>
          <a:solidFill>
            <a:srgbClr val="0366D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1562" y="4512812"/>
            <a:ext cx="432441" cy="33265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71506" y="5077264"/>
            <a:ext cx="1209690" cy="418576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000" b="1">
                <a:solidFill>
                  <a:schemeClr val="bg1"/>
                </a:solidFill>
              </a:rPr>
              <a:t>Branching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1506" y="5390101"/>
            <a:ext cx="2952676" cy="726353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600" b="0">
                <a:solidFill>
                  <a:schemeClr val="bg1">
                    <a:lumMod val="75000"/>
                  </a:schemeClr>
                </a:solidFill>
              </a:rPr>
              <a:t>Create parallel versions for features and experiments without affecting main code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250992" y="4127400"/>
            <a:ext cx="3559312" cy="2349599"/>
          </a:xfrm>
          <a:prstGeom prst="roundRect">
            <a:avLst>
              <a:gd name="adj" fmla="val 7339"/>
            </a:avLst>
          </a:prstGeom>
          <a:solidFill>
            <a:srgbClr val="1F21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6" name="Rounded Rectangle 25"/>
          <p:cNvSpPr/>
          <p:nvPr/>
        </p:nvSpPr>
        <p:spPr>
          <a:xfrm>
            <a:off x="4526885" y="4289477"/>
            <a:ext cx="810826" cy="810847"/>
          </a:xfrm>
          <a:prstGeom prst="roundRect">
            <a:avLst>
              <a:gd name="adj" fmla="val 50000"/>
            </a:avLst>
          </a:prstGeom>
          <a:solidFill>
            <a:srgbClr val="0366D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16077" y="4496179"/>
            <a:ext cx="432441" cy="36592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486163" y="5077264"/>
            <a:ext cx="1506631" cy="418576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000" b="1">
                <a:solidFill>
                  <a:schemeClr val="bg1"/>
                </a:solidFill>
              </a:rPr>
              <a:t>Open Source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86163" y="5388691"/>
            <a:ext cx="2952676" cy="729174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600" b="0">
                <a:solidFill>
                  <a:schemeClr val="bg1">
                    <a:lumMod val="75000"/>
                  </a:schemeClr>
                </a:solidFill>
              </a:rPr>
              <a:t>Vast community support, extensive documentation, and free to use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965649" y="4127400"/>
            <a:ext cx="3559312" cy="2349599"/>
          </a:xfrm>
          <a:prstGeom prst="roundRect">
            <a:avLst>
              <a:gd name="adj" fmla="val 7339"/>
            </a:avLst>
          </a:prstGeom>
          <a:solidFill>
            <a:srgbClr val="1F21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1" name="Rounded Rectangle 30"/>
          <p:cNvSpPr/>
          <p:nvPr/>
        </p:nvSpPr>
        <p:spPr>
          <a:xfrm>
            <a:off x="8241542" y="4289477"/>
            <a:ext cx="810826" cy="810847"/>
          </a:xfrm>
          <a:prstGeom prst="roundRect">
            <a:avLst>
              <a:gd name="adj" fmla="val 50000"/>
            </a:avLst>
          </a:prstGeom>
          <a:solidFill>
            <a:srgbClr val="0366D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pic>
        <p:nvPicPr>
          <p:cNvPr id="32" name="Picture 31" descr="image.png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40876" y="4531661"/>
            <a:ext cx="432441" cy="30354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200820" y="5077264"/>
            <a:ext cx="1518301" cy="418576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000" b="1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00820" y="5492694"/>
            <a:ext cx="2952676" cy="521168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600" b="0">
                <a:solidFill>
                  <a:schemeClr val="bg1">
                    <a:lumMod val="75000"/>
                  </a:schemeClr>
                </a:solidFill>
              </a:rPr>
              <a:t>Fast operations even with large codebases and long histories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BF3E39-3899-26C7-BD6D-63D52E6A9911}"/>
              </a:ext>
            </a:extLst>
          </p:cNvPr>
          <p:cNvSpPr/>
          <p:nvPr/>
        </p:nvSpPr>
        <p:spPr>
          <a:xfrm>
            <a:off x="0" y="1083816"/>
            <a:ext cx="12168000" cy="45719"/>
          </a:xfrm>
          <a:prstGeom prst="rect">
            <a:avLst/>
          </a:prstGeom>
          <a:solidFill>
            <a:srgbClr val="292A2B"/>
          </a:solidFill>
          <a:ln>
            <a:solidFill>
              <a:srgbClr val="292A2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2991" y="258744"/>
            <a:ext cx="4431919" cy="787908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4400" b="1" dirty="0">
                <a:solidFill>
                  <a:schemeClr val="bg1"/>
                </a:solidFill>
              </a:rPr>
              <a:t>Where to Use Git?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6733" y="284703"/>
            <a:ext cx="817231" cy="6895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6733" y="1220636"/>
            <a:ext cx="11202712" cy="394019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lnSpc>
                <a:spcPts val="2145"/>
              </a:lnSpc>
              <a:spcBef>
                <a:spcPts val="0"/>
              </a:spcBef>
              <a:spcAft>
                <a:spcPts val="1950"/>
              </a:spcAft>
            </a:pPr>
            <a:r>
              <a:rPr sz="2400" b="0" dirty="0">
                <a:solidFill>
                  <a:srgbClr val="24292E"/>
                </a:solidFill>
              </a:rPr>
              <a:t> </a:t>
            </a:r>
            <a:r>
              <a:rPr sz="2400" b="0" dirty="0">
                <a:solidFill>
                  <a:schemeClr val="bg1"/>
                </a:solidFill>
              </a:rPr>
              <a:t>Git is versatile and can be used in </a:t>
            </a:r>
            <a:r>
              <a:rPr sz="2400" b="1" dirty="0">
                <a:solidFill>
                  <a:srgbClr val="0366D6"/>
                </a:solidFill>
              </a:rPr>
              <a:t>various scenarios</a:t>
            </a:r>
            <a:r>
              <a:rPr sz="2400" b="0" dirty="0">
                <a:solidFill>
                  <a:srgbClr val="24292E"/>
                </a:solidFill>
              </a:rPr>
              <a:t> </a:t>
            </a:r>
            <a:r>
              <a:rPr sz="2400" b="0" dirty="0">
                <a:solidFill>
                  <a:schemeClr val="bg1"/>
                </a:solidFill>
              </a:rPr>
              <a:t>beyond just software development.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66733" y="1677072"/>
            <a:ext cx="3594549" cy="2295616"/>
          </a:xfrm>
          <a:prstGeom prst="roundRect">
            <a:avLst>
              <a:gd name="adj" fmla="val 7339"/>
            </a:avLst>
          </a:prstGeom>
          <a:solidFill>
            <a:srgbClr val="1F21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1F2122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05158" y="1834275"/>
            <a:ext cx="761675" cy="803287"/>
          </a:xfrm>
          <a:prstGeom prst="roundRect">
            <a:avLst>
              <a:gd name="adj" fmla="val 50000"/>
            </a:avLst>
          </a:prstGeom>
          <a:solidFill>
            <a:srgbClr val="0366D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723" y="2127831"/>
            <a:ext cx="428408" cy="2306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0279" y="2702299"/>
            <a:ext cx="3220184" cy="418576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000" b="1" dirty="0">
                <a:solidFill>
                  <a:schemeClr val="bg1"/>
                </a:solidFill>
              </a:rPr>
              <a:t>Software Development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5053" y="3071735"/>
            <a:ext cx="3476228" cy="523990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600" b="0" dirty="0">
                <a:solidFill>
                  <a:schemeClr val="bg1">
                    <a:lumMod val="75000"/>
                  </a:schemeClr>
                </a:solidFill>
              </a:rPr>
              <a:t>Track code changes, manage releases, and collaborate with team members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381390" y="1677072"/>
            <a:ext cx="3594549" cy="2295616"/>
          </a:xfrm>
          <a:prstGeom prst="roundRect">
            <a:avLst>
              <a:gd name="adj" fmla="val 7339"/>
            </a:avLst>
          </a:prstGeom>
          <a:solidFill>
            <a:srgbClr val="1F21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1F2122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619815" y="1834275"/>
            <a:ext cx="761675" cy="803287"/>
          </a:xfrm>
          <a:prstGeom prst="roundRect">
            <a:avLst>
              <a:gd name="adj" fmla="val 50000"/>
            </a:avLst>
          </a:prstGeom>
          <a:solidFill>
            <a:srgbClr val="0366D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3380" y="2085238"/>
            <a:ext cx="428408" cy="32955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24937" y="2690255"/>
            <a:ext cx="3493984" cy="418576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000" b="1" dirty="0">
                <a:solidFill>
                  <a:schemeClr val="bg1"/>
                </a:solidFill>
              </a:rPr>
              <a:t>Academic Research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24938" y="3071736"/>
            <a:ext cx="3476228" cy="530786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600" b="0">
                <a:solidFill>
                  <a:schemeClr val="bg1">
                    <a:lumMod val="75000"/>
                  </a:schemeClr>
                </a:solidFill>
              </a:rPr>
              <a:t>Version control for research papers, data sets, and experiment code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096047" y="1677072"/>
            <a:ext cx="3594549" cy="2295616"/>
          </a:xfrm>
          <a:prstGeom prst="roundRect">
            <a:avLst>
              <a:gd name="adj" fmla="val 7339"/>
            </a:avLst>
          </a:prstGeom>
          <a:solidFill>
            <a:srgbClr val="1F21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1F2122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334472" y="1834275"/>
            <a:ext cx="761675" cy="803287"/>
          </a:xfrm>
          <a:prstGeom prst="roundRect">
            <a:avLst>
              <a:gd name="adj" fmla="val 50000"/>
            </a:avLst>
          </a:prstGeom>
          <a:solidFill>
            <a:srgbClr val="0366D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8036" y="2071040"/>
            <a:ext cx="428410" cy="36250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239595" y="2729202"/>
            <a:ext cx="2860712" cy="418576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000" b="1" dirty="0">
                <a:solidFill>
                  <a:schemeClr val="bg1"/>
                </a:solidFill>
              </a:rPr>
              <a:t>Documentation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39595" y="3071735"/>
            <a:ext cx="3476228" cy="530786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600" b="0">
                <a:solidFill>
                  <a:schemeClr val="bg1">
                    <a:lumMod val="75000"/>
                  </a:schemeClr>
                </a:solidFill>
              </a:rPr>
              <a:t>Maintain version history for technical docs, guides, and manuals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66732" y="4196475"/>
            <a:ext cx="3594549" cy="2295616"/>
          </a:xfrm>
          <a:prstGeom prst="roundRect">
            <a:avLst>
              <a:gd name="adj" fmla="val 7339"/>
            </a:avLst>
          </a:prstGeom>
          <a:solidFill>
            <a:srgbClr val="1F21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1F2122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05157" y="4353677"/>
            <a:ext cx="761675" cy="803287"/>
          </a:xfrm>
          <a:prstGeom prst="roundRect">
            <a:avLst>
              <a:gd name="adj" fmla="val 50000"/>
            </a:avLst>
          </a:prstGeom>
          <a:solidFill>
            <a:srgbClr val="0366D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8722" y="4615288"/>
            <a:ext cx="428408" cy="30483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10278" y="5240902"/>
            <a:ext cx="3990815" cy="418576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000" b="1" dirty="0">
                <a:solidFill>
                  <a:schemeClr val="bg1"/>
                </a:solidFill>
              </a:rPr>
              <a:t>Website Development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0280" y="5591137"/>
            <a:ext cx="3476228" cy="530786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600" b="0">
                <a:solidFill>
                  <a:schemeClr val="bg1">
                    <a:lumMod val="75000"/>
                  </a:schemeClr>
                </a:solidFill>
              </a:rPr>
              <a:t>Manage web content, themes, and track changes to site structure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381389" y="4196475"/>
            <a:ext cx="3594549" cy="2295616"/>
          </a:xfrm>
          <a:prstGeom prst="roundRect">
            <a:avLst>
              <a:gd name="adj" fmla="val 7339"/>
            </a:avLst>
          </a:prstGeom>
          <a:solidFill>
            <a:srgbClr val="1F21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1F2122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619814" y="4353677"/>
            <a:ext cx="761675" cy="803287"/>
          </a:xfrm>
          <a:prstGeom prst="roundRect">
            <a:avLst>
              <a:gd name="adj" fmla="val 50000"/>
            </a:avLst>
          </a:prstGeom>
          <a:solidFill>
            <a:srgbClr val="0366D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73378" y="4633035"/>
            <a:ext cx="428410" cy="26364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515533" y="5260521"/>
            <a:ext cx="2390744" cy="418576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000" b="1" dirty="0">
                <a:solidFill>
                  <a:schemeClr val="bg1"/>
                </a:solidFill>
              </a:rPr>
              <a:t>Open Source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42693" y="5641361"/>
            <a:ext cx="3476228" cy="523990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600" b="0" dirty="0">
                <a:solidFill>
                  <a:schemeClr val="bg1">
                    <a:lumMod val="75000"/>
                  </a:schemeClr>
                </a:solidFill>
              </a:rPr>
              <a:t>Contribute to community projects and accept contributions from others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096046" y="4196475"/>
            <a:ext cx="3594549" cy="2295616"/>
          </a:xfrm>
          <a:prstGeom prst="roundRect">
            <a:avLst>
              <a:gd name="adj" fmla="val 7339"/>
            </a:avLst>
          </a:prstGeom>
          <a:solidFill>
            <a:srgbClr val="1F21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1F2122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8334471" y="4353677"/>
            <a:ext cx="761675" cy="803287"/>
          </a:xfrm>
          <a:prstGeom prst="roundRect">
            <a:avLst>
              <a:gd name="adj" fmla="val 50000"/>
            </a:avLst>
          </a:prstGeom>
          <a:solidFill>
            <a:srgbClr val="0366D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32" name="Picture 31" descr="image.png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88035" y="4557615"/>
            <a:ext cx="428410" cy="36250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239592" y="5222064"/>
            <a:ext cx="3381351" cy="418576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000" b="1" dirty="0">
                <a:solidFill>
                  <a:schemeClr val="bg1"/>
                </a:solidFill>
              </a:rPr>
              <a:t>Configuration Files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39592" y="5651507"/>
            <a:ext cx="3476228" cy="523990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600" b="0" dirty="0">
                <a:solidFill>
                  <a:schemeClr val="bg1">
                    <a:lumMod val="75000"/>
                  </a:schemeClr>
                </a:solidFill>
              </a:rPr>
              <a:t>Track changes to system configurations, infrastructure as code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60FC7A7-4506-465C-7C4E-6AF74F3D1345}"/>
              </a:ext>
            </a:extLst>
          </p:cNvPr>
          <p:cNvSpPr/>
          <p:nvPr/>
        </p:nvSpPr>
        <p:spPr>
          <a:xfrm>
            <a:off x="0" y="1057285"/>
            <a:ext cx="12168000" cy="45719"/>
          </a:xfrm>
          <a:prstGeom prst="rect">
            <a:avLst/>
          </a:prstGeom>
          <a:solidFill>
            <a:srgbClr val="292A2B"/>
          </a:solidFill>
          <a:ln>
            <a:solidFill>
              <a:srgbClr val="292A2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4397" y="255949"/>
            <a:ext cx="6286593" cy="726353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4000" b="1" dirty="0">
                <a:solidFill>
                  <a:schemeClr val="bg1"/>
                </a:solidFill>
              </a:rPr>
              <a:t>Key Git Concepts: Repository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5639" y="313730"/>
            <a:ext cx="854267" cy="6006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5639" y="1333813"/>
            <a:ext cx="6121794" cy="849463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1950"/>
              </a:spcAft>
            </a:pPr>
            <a:r>
              <a:rPr sz="2400" b="0" dirty="0">
                <a:solidFill>
                  <a:schemeClr val="bg1"/>
                </a:solidFill>
              </a:rPr>
              <a:t>A Git </a:t>
            </a:r>
            <a:r>
              <a:rPr sz="2400" b="1" dirty="0">
                <a:solidFill>
                  <a:srgbClr val="0366D6"/>
                </a:solidFill>
              </a:rPr>
              <a:t>repository</a:t>
            </a:r>
            <a:r>
              <a:rPr sz="2400" b="0" dirty="0">
                <a:solidFill>
                  <a:srgbClr val="24292E"/>
                </a:solidFill>
              </a:rPr>
              <a:t> </a:t>
            </a:r>
            <a:r>
              <a:rPr sz="2400" b="0" dirty="0">
                <a:solidFill>
                  <a:schemeClr val="bg1"/>
                </a:solidFill>
              </a:rPr>
              <a:t>is a storage location for your</a:t>
            </a:r>
            <a:br>
              <a:rPr lang="en-US" sz="2400" b="0" dirty="0">
                <a:solidFill>
                  <a:schemeClr val="bg1"/>
                </a:solidFill>
              </a:rPr>
            </a:br>
            <a:r>
              <a:rPr sz="2400" b="0" dirty="0">
                <a:solidFill>
                  <a:schemeClr val="bg1"/>
                </a:solidFill>
              </a:rPr>
              <a:t>project files and their complete revision history. 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996" y="2400540"/>
            <a:ext cx="435915" cy="3160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9231" y="2304409"/>
            <a:ext cx="5255926" cy="480131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400" b="0" dirty="0">
                <a:solidFill>
                  <a:schemeClr val="bg1"/>
                </a:solidFill>
              </a:rPr>
              <a:t>Contains all project files and their history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18" y="2897488"/>
            <a:ext cx="435914" cy="3378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9231" y="2787808"/>
            <a:ext cx="5190652" cy="480131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400" b="0" dirty="0">
                <a:solidFill>
                  <a:schemeClr val="bg1"/>
                </a:solidFill>
              </a:rPr>
              <a:t>Tracks every change made to the project</a:t>
            </a: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996" y="3400990"/>
            <a:ext cx="435915" cy="3160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3873" y="3330001"/>
            <a:ext cx="6253635" cy="480131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400" b="0" dirty="0">
                <a:solidFill>
                  <a:schemeClr val="bg1"/>
                </a:solidFill>
              </a:rPr>
              <a:t>Includes a hidden .git directory with all metadata</a:t>
            </a:r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208" y="3878321"/>
            <a:ext cx="435914" cy="3705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60823" y="3769395"/>
            <a:ext cx="5400068" cy="849463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400" b="0" dirty="0">
                <a:solidFill>
                  <a:schemeClr val="bg1"/>
                </a:solidFill>
              </a:rPr>
              <a:t>Can be local (on your machine) or remote </a:t>
            </a:r>
            <a:endParaRPr lang="en-US" sz="2400" b="0" dirty="0">
              <a:solidFill>
                <a:schemeClr val="bg1"/>
              </a:solidFill>
            </a:endParaRPr>
          </a:p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400" b="0" dirty="0">
                <a:solidFill>
                  <a:schemeClr val="bg1"/>
                </a:solidFill>
              </a:rPr>
              <a:t>(on a server)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81373F3-35AC-4627-A98D-33490DB0A2A0}"/>
              </a:ext>
            </a:extLst>
          </p:cNvPr>
          <p:cNvGrpSpPr/>
          <p:nvPr/>
        </p:nvGrpSpPr>
        <p:grpSpPr>
          <a:xfrm>
            <a:off x="7057848" y="1355045"/>
            <a:ext cx="4598533" cy="4707783"/>
            <a:chOff x="6619709" y="1990724"/>
            <a:chExt cx="4762380" cy="3933824"/>
          </a:xfrm>
        </p:grpSpPr>
        <p:sp>
          <p:nvSpPr>
            <p:cNvPr id="18" name="Rounded Rectangle 17"/>
            <p:cNvSpPr/>
            <p:nvPr/>
          </p:nvSpPr>
          <p:spPr>
            <a:xfrm>
              <a:off x="6619709" y="1990724"/>
              <a:ext cx="4762380" cy="3933824"/>
            </a:xfrm>
            <a:prstGeom prst="roundRect">
              <a:avLst>
                <a:gd name="adj" fmla="val 3874"/>
              </a:avLst>
            </a:prstGeom>
            <a:solidFill>
              <a:srgbClr val="292A2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05452" y="1990724"/>
              <a:ext cx="4190895" cy="541687"/>
            </a:xfrm>
            <a:prstGeom prst="rect">
              <a:avLst/>
            </a:prstGeom>
            <a:noFill/>
          </p:spPr>
          <p:txBody>
            <a:bodyPr wrap="square" lIns="73152" tIns="54864" rIns="73152" bIns="54864" anchor="ctr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1625"/>
                </a:spcAft>
              </a:pPr>
              <a:r>
                <a:rPr sz="2800" b="1" dirty="0">
                  <a:solidFill>
                    <a:schemeClr val="bg1"/>
                  </a:solidFill>
                </a:rPr>
                <a:t>Git Repository Structure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05452" y="2781300"/>
              <a:ext cx="4190895" cy="857250"/>
            </a:xfrm>
            <a:prstGeom prst="roundRect">
              <a:avLst>
                <a:gd name="adj" fmla="val 13333"/>
              </a:avLst>
            </a:prstGeom>
            <a:solidFill>
              <a:srgbClr val="121212"/>
            </a:solidFill>
            <a:ln w="8255">
              <a:solidFill>
                <a:srgbClr val="0366D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pic>
          <p:nvPicPr>
            <p:cNvPr id="21" name="Picture 20" descr="image.png"/>
            <p:cNvPicPr>
              <a:picLocks noChangeAspect="1"/>
            </p:cNvPicPr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057848" y="2923967"/>
              <a:ext cx="323842" cy="263128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7381690" y="2874251"/>
              <a:ext cx="1704056" cy="357021"/>
            </a:xfrm>
            <a:prstGeom prst="rect">
              <a:avLst/>
            </a:prstGeom>
            <a:noFill/>
          </p:spPr>
          <p:txBody>
            <a:bodyPr wrap="non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sz="1600" b="1" dirty="0">
                  <a:solidFill>
                    <a:srgbClr val="0366D6"/>
                  </a:solidFill>
                </a:rPr>
                <a:t>Working Directory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057848" y="3198103"/>
              <a:ext cx="3886102" cy="357021"/>
            </a:xfrm>
            <a:prstGeom prst="rect">
              <a:avLst/>
            </a:prstGeom>
            <a:noFill/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sz="1600" b="0" dirty="0">
                  <a:solidFill>
                    <a:schemeClr val="bg1">
                      <a:lumMod val="75000"/>
                    </a:schemeClr>
                  </a:solidFill>
                </a:rPr>
                <a:t>Files you see and edit in your project folder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905452" y="3781424"/>
              <a:ext cx="4190895" cy="857250"/>
            </a:xfrm>
            <a:prstGeom prst="roundRect">
              <a:avLst>
                <a:gd name="adj" fmla="val 13333"/>
              </a:avLst>
            </a:prstGeom>
            <a:solidFill>
              <a:srgbClr val="121212"/>
            </a:solidFill>
            <a:ln w="8255">
              <a:solidFill>
                <a:srgbClr val="0366D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pic>
          <p:nvPicPr>
            <p:cNvPr id="25" name="Picture 24" descr="image.png"/>
            <p:cNvPicPr>
              <a:picLocks noChangeAspect="1"/>
            </p:cNvPicPr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057848" y="3932188"/>
              <a:ext cx="323842" cy="267177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7381690" y="3874376"/>
              <a:ext cx="1217449" cy="357021"/>
            </a:xfrm>
            <a:prstGeom prst="rect">
              <a:avLst/>
            </a:prstGeom>
            <a:noFill/>
          </p:spPr>
          <p:txBody>
            <a:bodyPr wrap="non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366D6"/>
                  </a:solidFill>
                </a:rPr>
                <a:t>Staging Area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057848" y="4198227"/>
              <a:ext cx="3886102" cy="357021"/>
            </a:xfrm>
            <a:prstGeom prst="rect">
              <a:avLst/>
            </a:prstGeom>
            <a:noFill/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sz="1600" b="0" dirty="0">
                  <a:solidFill>
                    <a:schemeClr val="bg1">
                      <a:lumMod val="75000"/>
                    </a:schemeClr>
                  </a:solidFill>
                </a:rPr>
                <a:t>Files prepared for the next commit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905452" y="4781549"/>
              <a:ext cx="4190895" cy="857250"/>
            </a:xfrm>
            <a:prstGeom prst="roundRect">
              <a:avLst>
                <a:gd name="adj" fmla="val 13333"/>
              </a:avLst>
            </a:prstGeom>
            <a:solidFill>
              <a:srgbClr val="121212"/>
            </a:solidFill>
            <a:ln w="8255">
              <a:solidFill>
                <a:srgbClr val="0366D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pic>
          <p:nvPicPr>
            <p:cNvPr id="29" name="Picture 28" descr="image.png"/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57848" y="4928502"/>
              <a:ext cx="323842" cy="25098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7381690" y="4874502"/>
              <a:ext cx="1546642" cy="357021"/>
            </a:xfrm>
            <a:prstGeom prst="rect">
              <a:avLst/>
            </a:prstGeom>
            <a:noFill/>
          </p:spPr>
          <p:txBody>
            <a:bodyPr wrap="non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sz="1600" b="1" dirty="0">
                  <a:solidFill>
                    <a:srgbClr val="0366D6"/>
                  </a:solidFill>
                </a:rPr>
                <a:t>Local Repository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57848" y="5198352"/>
              <a:ext cx="3886102" cy="357021"/>
            </a:xfrm>
            <a:prstGeom prst="rect">
              <a:avLst/>
            </a:prstGeom>
            <a:noFill/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sz="1600" b="0" dirty="0">
                  <a:solidFill>
                    <a:schemeClr val="bg1">
                      <a:lumMod val="75000"/>
                    </a:schemeClr>
                  </a:solidFill>
                </a:rPr>
                <a:t>Your project's complete history (in .git folder)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13236CF-14D6-2962-0560-8586581C10BC}"/>
              </a:ext>
            </a:extLst>
          </p:cNvPr>
          <p:cNvGrpSpPr/>
          <p:nvPr/>
        </p:nvGrpSpPr>
        <p:grpSpPr>
          <a:xfrm>
            <a:off x="411042" y="4927042"/>
            <a:ext cx="6027030" cy="1135787"/>
            <a:chOff x="657514" y="4972049"/>
            <a:chExt cx="6027030" cy="113578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A832883-2CA7-BD68-DD8E-810723BCF04C}"/>
                </a:ext>
              </a:extLst>
            </p:cNvPr>
            <p:cNvGrpSpPr/>
            <p:nvPr/>
          </p:nvGrpSpPr>
          <p:grpSpPr>
            <a:xfrm>
              <a:off x="657514" y="4972049"/>
              <a:ext cx="6027030" cy="1135787"/>
              <a:chOff x="666733" y="4972050"/>
              <a:chExt cx="5048123" cy="800100"/>
            </a:xfrm>
            <a:solidFill>
              <a:srgbClr val="292A2B"/>
            </a:solidFill>
          </p:grpSpPr>
          <p:sp>
            <p:nvSpPr>
              <p:cNvPr id="13" name="Rounded Rectangle 12"/>
              <p:cNvSpPr/>
              <p:nvPr/>
            </p:nvSpPr>
            <p:spPr>
              <a:xfrm>
                <a:off x="666733" y="4972050"/>
                <a:ext cx="5048123" cy="800100"/>
              </a:xfrm>
              <a:prstGeom prst="roundRect">
                <a:avLst>
                  <a:gd name="adj" fmla="val 9523"/>
                </a:avLst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847703" y="5372305"/>
                <a:ext cx="2576610" cy="294864"/>
              </a:xfrm>
              <a:prstGeom prst="rect">
                <a:avLst/>
              </a:prstGeom>
              <a:grpFill/>
            </p:spPr>
            <p:txBody>
              <a:bodyPr wrap="square" lIns="73152" tIns="54864" rIns="73152" bIns="54864" anchor="ctr">
                <a:sp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0"/>
                  </a:spcAft>
                </a:pPr>
                <a:r>
                  <a:rPr sz="2000" b="0" dirty="0">
                    <a:solidFill>
                      <a:schemeClr val="bg1"/>
                    </a:solidFill>
                  </a:rPr>
                  <a:t> Create your first repository:</a:t>
                </a:r>
                <a:endParaRPr sz="2000" b="0" dirty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endParaRPr>
              </a:p>
            </p:txBody>
          </p:sp>
          <p:sp>
            <p:nvSpPr>
              <p:cNvPr id="14" name="Round Same Side Corner Rectangle 13"/>
              <p:cNvSpPr/>
              <p:nvPr/>
            </p:nvSpPr>
            <p:spPr>
              <a:xfrm rot="16200000">
                <a:off x="332723" y="5306060"/>
                <a:ext cx="800100" cy="132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0366D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pic>
            <p:nvPicPr>
              <p:cNvPr id="15" name="Picture 14" descr="image.png"/>
              <p:cNvPicPr>
                <a:picLocks noChangeAspect="1"/>
              </p:cNvPicPr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853020" y="5011512"/>
                <a:ext cx="337382" cy="406853"/>
              </a:xfrm>
              <a:prstGeom prst="rect">
                <a:avLst/>
              </a:prstGeom>
              <a:grpFill/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1171318" y="5015769"/>
                <a:ext cx="955296" cy="338226"/>
              </a:xfrm>
              <a:prstGeom prst="rect">
                <a:avLst/>
              </a:prstGeom>
              <a:grpFill/>
            </p:spPr>
            <p:txBody>
              <a:bodyPr wrap="square" lIns="73152" tIns="54864" rIns="73152" bIns="54864" anchor="ctr">
                <a:sp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0"/>
                  </a:spcAft>
                </a:pPr>
                <a:r>
                  <a:rPr sz="2400" b="1" dirty="0">
                    <a:solidFill>
                      <a:srgbClr val="0366D6"/>
                    </a:solidFill>
                  </a:rPr>
                  <a:t>Try It!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BEB2CC-9E2C-112D-DBC2-A0B7E0747BE7}"/>
                </a:ext>
              </a:extLst>
            </p:cNvPr>
            <p:cNvSpPr txBox="1"/>
            <p:nvPr/>
          </p:nvSpPr>
          <p:spPr>
            <a:xfrm>
              <a:off x="4047141" y="5579954"/>
              <a:ext cx="2133957" cy="369332"/>
            </a:xfrm>
            <a:prstGeom prst="rect">
              <a:avLst/>
            </a:prstGeom>
            <a:solidFill>
              <a:srgbClr val="121212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  <a:ea typeface="Roboto Slab" pitchFamily="2" charset="0"/>
                </a:rPr>
                <a:t>&gt;&gt;&gt; git init</a:t>
              </a:r>
              <a:endParaRPr lang="en-IN" dirty="0">
                <a:solidFill>
                  <a:schemeClr val="bg1"/>
                </a:solidFill>
                <a:latin typeface="Consolas" panose="020B0609020204030204" pitchFamily="49" charset="0"/>
                <a:ea typeface="Roboto Slab" pitchFamily="2" charset="0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638DA1C2-9A12-0DA3-6194-0B728DCF1503}"/>
              </a:ext>
            </a:extLst>
          </p:cNvPr>
          <p:cNvSpPr/>
          <p:nvPr/>
        </p:nvSpPr>
        <p:spPr>
          <a:xfrm>
            <a:off x="0" y="1057285"/>
            <a:ext cx="12168000" cy="45719"/>
          </a:xfrm>
          <a:prstGeom prst="rect">
            <a:avLst/>
          </a:prstGeom>
          <a:solidFill>
            <a:srgbClr val="292A2B"/>
          </a:solidFill>
          <a:ln>
            <a:solidFill>
              <a:srgbClr val="292A2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ACC770C-DD97-6D75-7101-D5094814F8E3}"/>
              </a:ext>
            </a:extLst>
          </p:cNvPr>
          <p:cNvSpPr/>
          <p:nvPr/>
        </p:nvSpPr>
        <p:spPr>
          <a:xfrm flipV="1">
            <a:off x="7017802" y="1984717"/>
            <a:ext cx="4802426" cy="45720"/>
          </a:xfrm>
          <a:prstGeom prst="rect">
            <a:avLst/>
          </a:prstGeom>
          <a:solidFill>
            <a:srgbClr val="121212"/>
          </a:solidFill>
          <a:ln>
            <a:solidFill>
              <a:srgbClr val="12121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38198" y="224242"/>
            <a:ext cx="5952207" cy="787908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4400" dirty="0">
                <a:solidFill>
                  <a:schemeClr val="bg1"/>
                </a:solidFill>
              </a:rPr>
              <a:t>  </a:t>
            </a:r>
            <a:r>
              <a:rPr sz="4400" b="1" dirty="0">
                <a:solidFill>
                  <a:schemeClr val="bg1"/>
                </a:solidFill>
              </a:rPr>
              <a:t>Key Git Concepts: Clone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120" y="223240"/>
            <a:ext cx="755659" cy="7084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0582" y="1250183"/>
            <a:ext cx="5843442" cy="1122487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lnSpc>
                <a:spcPts val="2600"/>
              </a:lnSpc>
              <a:spcBef>
                <a:spcPts val="0"/>
              </a:spcBef>
              <a:spcAft>
                <a:spcPts val="1950"/>
              </a:spcAft>
            </a:pPr>
            <a:r>
              <a:rPr sz="2800" b="1" dirty="0">
                <a:solidFill>
                  <a:srgbClr val="0366D6"/>
                </a:solidFill>
              </a:rPr>
              <a:t>Cloning</a:t>
            </a:r>
            <a:r>
              <a:rPr sz="2800" b="0" dirty="0">
                <a:solidFill>
                  <a:srgbClr val="24292E"/>
                </a:solidFill>
              </a:rPr>
              <a:t> </a:t>
            </a:r>
            <a:r>
              <a:rPr sz="2800" b="0" dirty="0">
                <a:solidFill>
                  <a:schemeClr val="bg1"/>
                </a:solidFill>
              </a:rPr>
              <a:t>creates a complete copy of a remote repository on your local machine, including all files and history. 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582" y="2666585"/>
            <a:ext cx="371465" cy="2786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4986" y="2582903"/>
            <a:ext cx="4710392" cy="418576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000" b="0" dirty="0">
                <a:solidFill>
                  <a:schemeClr val="bg1"/>
                </a:solidFill>
              </a:rPr>
              <a:t>Downloads entire repository with all history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82" y="3188340"/>
            <a:ext cx="371465" cy="1857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2047" y="3054687"/>
            <a:ext cx="5219762" cy="418576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000" b="0" dirty="0">
                <a:solidFill>
                  <a:schemeClr val="bg1"/>
                </a:solidFill>
              </a:rPr>
              <a:t>Creates connection to original remote repository</a:t>
            </a: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079" y="3569339"/>
            <a:ext cx="371465" cy="3157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47703" y="3514916"/>
            <a:ext cx="4535793" cy="418576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000" b="0" dirty="0">
                <a:solidFill>
                  <a:schemeClr val="bg1"/>
                </a:solidFill>
              </a:rPr>
              <a:t>Sets up local repository for immediate use</a:t>
            </a:r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812" y="4062413"/>
            <a:ext cx="371465" cy="23217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76277" y="3976301"/>
            <a:ext cx="4679101" cy="418576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000" b="0" dirty="0">
                <a:solidFill>
                  <a:schemeClr val="bg1"/>
                </a:solidFill>
              </a:rPr>
              <a:t>First step to collaborate on existing projects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66733" y="4895849"/>
            <a:ext cx="5385076" cy="1261992"/>
          </a:xfrm>
          <a:prstGeom prst="roundRect">
            <a:avLst>
              <a:gd name="adj" fmla="val 8163"/>
            </a:avLst>
          </a:prstGeom>
          <a:solidFill>
            <a:srgbClr val="292A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800"/>
          </a:p>
        </p:txBody>
      </p:sp>
      <p:sp>
        <p:nvSpPr>
          <p:cNvPr id="14" name="Round Same Side Corner Rectangle 13"/>
          <p:cNvSpPr/>
          <p:nvPr/>
        </p:nvSpPr>
        <p:spPr>
          <a:xfrm rot="16200000">
            <a:off x="126222" y="5436359"/>
            <a:ext cx="1261993" cy="18097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366D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800"/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1220" y="4996424"/>
            <a:ext cx="498285" cy="36639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82227" y="4953564"/>
            <a:ext cx="2180340" cy="480131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366D6"/>
                </a:solidFill>
              </a:rPr>
              <a:t>Basic Command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9365" y="5551076"/>
            <a:ext cx="4148461" cy="387798"/>
          </a:xfrm>
          <a:prstGeom prst="rect">
            <a:avLst/>
          </a:prstGeom>
          <a:solidFill>
            <a:srgbClr val="121212"/>
          </a:solidFill>
        </p:spPr>
        <p:txBody>
          <a:bodyPr wrap="squar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schemeClr val="bg1"/>
                </a:solidFill>
                <a:latin typeface="Consolas" panose="020B0609020204030204" pitchFamily="49" charset="0"/>
              </a:rPr>
              <a:t>&gt;&gt;&gt;  </a:t>
            </a:r>
            <a:r>
              <a:rPr b="0" dirty="0">
                <a:solidFill>
                  <a:schemeClr val="bg1"/>
                </a:solidFill>
                <a:latin typeface="Consolas" panose="020B0609020204030204" pitchFamily="49" charset="0"/>
              </a:rPr>
              <a:t>git clone [repository-</a:t>
            </a:r>
            <a:r>
              <a:rPr b="0" dirty="0" err="1">
                <a:solidFill>
                  <a:schemeClr val="bg1"/>
                </a:solidFill>
                <a:latin typeface="Consolas" panose="020B0609020204030204" pitchFamily="49" charset="0"/>
              </a:rPr>
              <a:t>url</a:t>
            </a:r>
            <a:r>
              <a:rPr b="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A832E9-AF8F-6FF6-FC6E-49FF68EB6343}"/>
              </a:ext>
            </a:extLst>
          </p:cNvPr>
          <p:cNvSpPr/>
          <p:nvPr/>
        </p:nvSpPr>
        <p:spPr>
          <a:xfrm>
            <a:off x="0" y="1057285"/>
            <a:ext cx="12168000" cy="45719"/>
          </a:xfrm>
          <a:prstGeom prst="rect">
            <a:avLst/>
          </a:prstGeom>
          <a:solidFill>
            <a:srgbClr val="292A2B"/>
          </a:solidFill>
          <a:ln>
            <a:solidFill>
              <a:srgbClr val="292A2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8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FD90B1-43FE-968A-2001-EBA3D4F7760C}"/>
              </a:ext>
            </a:extLst>
          </p:cNvPr>
          <p:cNvSpPr txBox="1"/>
          <p:nvPr/>
        </p:nvSpPr>
        <p:spPr>
          <a:xfrm>
            <a:off x="9066939" y="5451595"/>
            <a:ext cx="1903268" cy="338554"/>
          </a:xfrm>
          <a:prstGeom prst="rect">
            <a:avLst/>
          </a:prstGeom>
          <a:solidFill>
            <a:srgbClr val="121212"/>
          </a:solidFill>
        </p:spPr>
        <p:txBody>
          <a:bodyPr wrap="square" rtlCol="0">
            <a:spAutoFit/>
          </a:bodyPr>
          <a:lstStyle/>
          <a:p>
            <a:r>
              <a:rPr lang="en-IN" sz="1600" b="0" dirty="0">
                <a:solidFill>
                  <a:schemeClr val="bg1"/>
                </a:solidFill>
                <a:latin typeface="Consolas" panose="020B0609020204030204" pitchFamily="49" charset="0"/>
              </a:rPr>
              <a:t>git clone</a:t>
            </a:r>
            <a:endParaRPr lang="en-IN" sz="16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D91201-64B6-8368-E2EE-1C5FDA694B63}"/>
              </a:ext>
            </a:extLst>
          </p:cNvPr>
          <p:cNvGrpSpPr/>
          <p:nvPr/>
        </p:nvGrpSpPr>
        <p:grpSpPr>
          <a:xfrm>
            <a:off x="6732944" y="1290567"/>
            <a:ext cx="4792323" cy="4867274"/>
            <a:chOff x="6619709" y="1523999"/>
            <a:chExt cx="4792323" cy="4867274"/>
          </a:xfrm>
        </p:grpSpPr>
        <p:sp>
          <p:nvSpPr>
            <p:cNvPr id="19" name="Rounded Rectangle 18"/>
            <p:cNvSpPr/>
            <p:nvPr/>
          </p:nvSpPr>
          <p:spPr>
            <a:xfrm>
              <a:off x="6619709" y="1523999"/>
              <a:ext cx="4762380" cy="4867274"/>
            </a:xfrm>
            <a:prstGeom prst="roundRect">
              <a:avLst>
                <a:gd name="adj" fmla="val 3200"/>
              </a:avLst>
            </a:prstGeom>
            <a:solidFill>
              <a:srgbClr val="292A2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80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905452" y="1641479"/>
              <a:ext cx="4190895" cy="603242"/>
            </a:xfrm>
            <a:prstGeom prst="rect">
              <a:avLst/>
            </a:prstGeom>
            <a:noFill/>
          </p:spPr>
          <p:txBody>
            <a:bodyPr wrap="square" lIns="73152" tIns="54864" rIns="73152" bIns="54864" anchor="ctr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1625"/>
                </a:spcAft>
              </a:pPr>
              <a:r>
                <a:rPr sz="3200" b="1" dirty="0">
                  <a:solidFill>
                    <a:schemeClr val="bg1"/>
                  </a:solidFill>
                </a:rPr>
                <a:t>Cloning Process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905452" y="2421111"/>
              <a:ext cx="4190895" cy="904874"/>
            </a:xfrm>
            <a:prstGeom prst="roundRect">
              <a:avLst>
                <a:gd name="adj" fmla="val 12631"/>
              </a:avLst>
            </a:prstGeom>
            <a:solidFill>
              <a:srgbClr val="121212"/>
            </a:solidFill>
            <a:ln w="8255">
              <a:solidFill>
                <a:srgbClr val="0366D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80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7105472" y="2640185"/>
              <a:ext cx="476238" cy="476249"/>
            </a:xfrm>
            <a:prstGeom prst="roundRect">
              <a:avLst>
                <a:gd name="adj" fmla="val 50000"/>
              </a:avLst>
            </a:prstGeom>
            <a:solidFill>
              <a:srgbClr val="0366D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800"/>
            </a:p>
          </p:txBody>
        </p:sp>
        <p:pic>
          <p:nvPicPr>
            <p:cNvPr id="23" name="Picture 22" descr="image.png"/>
            <p:cNvPicPr>
              <a:picLocks noChangeAspect="1"/>
            </p:cNvPicPr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210244" y="2773121"/>
              <a:ext cx="266693" cy="191328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772205" y="2530911"/>
              <a:ext cx="3124121" cy="418576"/>
            </a:xfrm>
            <a:prstGeom prst="rect">
              <a:avLst/>
            </a:prstGeom>
            <a:noFill/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325"/>
                </a:spcAft>
              </a:pPr>
              <a:r>
                <a:rPr sz="2000" b="1">
                  <a:solidFill>
                    <a:schemeClr val="bg1"/>
                  </a:solidFill>
                </a:rPr>
                <a:t>Remote Repository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772205" y="2822526"/>
              <a:ext cx="3124121" cy="387798"/>
            </a:xfrm>
            <a:prstGeom prst="rect">
              <a:avLst/>
            </a:prstGeom>
            <a:noFill/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b="0" dirty="0">
                  <a:solidFill>
                    <a:schemeClr val="bg1">
                      <a:lumMod val="75000"/>
                    </a:schemeClr>
                  </a:solidFill>
                </a:rPr>
                <a:t>On GitHub/GitLab server</a:t>
              </a:r>
            </a:p>
          </p:txBody>
        </p:sp>
        <p:pic>
          <p:nvPicPr>
            <p:cNvPr id="26" name="Picture 25" descr="image.png"/>
            <p:cNvPicPr>
              <a:picLocks noChangeAspect="1"/>
            </p:cNvPicPr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8829454" y="3460202"/>
              <a:ext cx="342891" cy="242394"/>
            </a:xfrm>
            <a:prstGeom prst="rect">
              <a:avLst/>
            </a:prstGeom>
          </p:spPr>
        </p:pic>
        <p:sp>
          <p:nvSpPr>
            <p:cNvPr id="27" name="Rounded Rectangle 26"/>
            <p:cNvSpPr/>
            <p:nvPr/>
          </p:nvSpPr>
          <p:spPr>
            <a:xfrm>
              <a:off x="6905452" y="3801302"/>
              <a:ext cx="4190895" cy="904874"/>
            </a:xfrm>
            <a:prstGeom prst="roundRect">
              <a:avLst>
                <a:gd name="adj" fmla="val 12631"/>
              </a:avLst>
            </a:prstGeom>
            <a:solidFill>
              <a:srgbClr val="121212"/>
            </a:solidFill>
            <a:ln w="8255">
              <a:solidFill>
                <a:srgbClr val="0366D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800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7105472" y="4010851"/>
              <a:ext cx="476238" cy="476249"/>
            </a:xfrm>
            <a:prstGeom prst="roundRect">
              <a:avLst>
                <a:gd name="adj" fmla="val 50000"/>
              </a:avLst>
            </a:prstGeom>
            <a:solidFill>
              <a:srgbClr val="0366D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800"/>
            </a:p>
          </p:txBody>
        </p:sp>
        <p:pic>
          <p:nvPicPr>
            <p:cNvPr id="29" name="Picture 28" descr="image.png"/>
            <p:cNvPicPr>
              <a:picLocks noChangeAspect="1"/>
            </p:cNvPicPr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210244" y="4162837"/>
              <a:ext cx="266693" cy="191328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7772205" y="3911102"/>
              <a:ext cx="3124121" cy="418576"/>
            </a:xfrm>
            <a:prstGeom prst="rect">
              <a:avLst/>
            </a:prstGeom>
            <a:noFill/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325"/>
                </a:spcAft>
              </a:pPr>
              <a:r>
                <a:rPr sz="2000" b="1">
                  <a:solidFill>
                    <a:schemeClr val="bg1"/>
                  </a:solidFill>
                </a:rPr>
                <a:t>Local Repository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772205" y="4202716"/>
              <a:ext cx="3639827" cy="387798"/>
            </a:xfrm>
            <a:prstGeom prst="rect">
              <a:avLst/>
            </a:prstGeom>
            <a:noFill/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b="0" dirty="0">
                  <a:solidFill>
                    <a:schemeClr val="bg1">
                      <a:lumMod val="75000"/>
                    </a:schemeClr>
                  </a:solidFill>
                </a:rPr>
                <a:t>Complete copy on your machine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905452" y="5086350"/>
              <a:ext cx="4190895" cy="1117150"/>
            </a:xfrm>
            <a:prstGeom prst="roundRect">
              <a:avLst>
                <a:gd name="adj" fmla="val 7476"/>
              </a:avLst>
            </a:prstGeom>
            <a:solidFill>
              <a:srgbClr val="1F2122"/>
            </a:solidFill>
            <a:ln>
              <a:solidFill>
                <a:srgbClr val="0366D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800"/>
            </a:p>
          </p:txBody>
        </p:sp>
        <p:sp>
          <p:nvSpPr>
            <p:cNvPr id="33" name="Round Same Side Corner Rectangle 32"/>
            <p:cNvSpPr/>
            <p:nvPr/>
          </p:nvSpPr>
          <p:spPr>
            <a:xfrm rot="16200000">
              <a:off x="6446887" y="5544915"/>
              <a:ext cx="1117150" cy="20002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366D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2800"/>
            </a:p>
          </p:txBody>
        </p:sp>
        <p:pic>
          <p:nvPicPr>
            <p:cNvPr id="34" name="Picture 33" descr="image.png"/>
            <p:cNvPicPr>
              <a:picLocks noChangeAspect="1"/>
            </p:cNvPicPr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102684" y="5144260"/>
              <a:ext cx="287611" cy="346833"/>
            </a:xfrm>
            <a:prstGeom prst="rect">
              <a:avLst/>
            </a:prstGeom>
          </p:spPr>
        </p:pic>
        <p:sp>
          <p:nvSpPr>
            <p:cNvPr id="35" name="TextBox 34"/>
            <p:cNvSpPr txBox="1"/>
            <p:nvPr/>
          </p:nvSpPr>
          <p:spPr>
            <a:xfrm>
              <a:off x="7358965" y="5072517"/>
              <a:ext cx="773738" cy="418576"/>
            </a:xfrm>
            <a:prstGeom prst="rect">
              <a:avLst/>
            </a:prstGeom>
            <a:noFill/>
          </p:spPr>
          <p:txBody>
            <a:bodyPr wrap="non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sz="2000" b="1" dirty="0">
                  <a:solidFill>
                    <a:srgbClr val="0366D6"/>
                  </a:solidFill>
                </a:rPr>
                <a:t>Try It!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133413" y="5402351"/>
              <a:ext cx="3867053" cy="387798"/>
            </a:xfrm>
            <a:prstGeom prst="rect">
              <a:avLst/>
            </a:prstGeom>
            <a:noFill/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b="0" dirty="0">
                  <a:solidFill>
                    <a:schemeClr val="bg1"/>
                  </a:solidFill>
                </a:rPr>
                <a:t>Clone a repository:</a:t>
              </a:r>
              <a:endParaRPr b="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51641A-CB8F-EA30-2FB6-5DD177EDE16B}"/>
                </a:ext>
              </a:extLst>
            </p:cNvPr>
            <p:cNvSpPr txBox="1"/>
            <p:nvPr/>
          </p:nvSpPr>
          <p:spPr>
            <a:xfrm>
              <a:off x="7163670" y="5790149"/>
              <a:ext cx="3806537" cy="338554"/>
            </a:xfrm>
            <a:prstGeom prst="rect">
              <a:avLst/>
            </a:prstGeom>
            <a:solidFill>
              <a:srgbClr val="121212"/>
            </a:solidFill>
          </p:spPr>
          <p:txBody>
            <a:bodyPr wrap="square" rtlCol="0">
              <a:spAutoFit/>
            </a:bodyPr>
            <a:lstStyle/>
            <a:p>
              <a:r>
                <a:rPr lang="en-IN" sz="1600" b="0" dirty="0">
                  <a:solidFill>
                    <a:schemeClr val="bg1"/>
                  </a:solidFill>
                  <a:latin typeface="Consolas" panose="020B0609020204030204" pitchFamily="49" charset="0"/>
                </a:rPr>
                <a:t>https://github.com/user/repo.git</a:t>
              </a:r>
              <a:endParaRPr lang="en-IN" sz="160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7158976-D5BE-9E1C-6F07-D992C99062CF}"/>
                </a:ext>
              </a:extLst>
            </p:cNvPr>
            <p:cNvSpPr/>
            <p:nvPr/>
          </p:nvSpPr>
          <p:spPr>
            <a:xfrm flipV="1">
              <a:off x="6619709" y="2223842"/>
              <a:ext cx="4762380" cy="45719"/>
            </a:xfrm>
            <a:prstGeom prst="rect">
              <a:avLst/>
            </a:prstGeom>
            <a:solidFill>
              <a:srgbClr val="121212"/>
            </a:solidFill>
            <a:ln>
              <a:solidFill>
                <a:srgbClr val="12121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4D86E6-DAE6-A2D9-42E2-BF7A4DD90B6B}"/>
              </a:ext>
            </a:extLst>
          </p:cNvPr>
          <p:cNvSpPr txBox="1"/>
          <p:nvPr/>
        </p:nvSpPr>
        <p:spPr>
          <a:xfrm>
            <a:off x="1293479" y="95704"/>
            <a:ext cx="2795189" cy="82721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5850"/>
              </a:lnSpc>
              <a:spcBef>
                <a:spcPts val="0"/>
              </a:spcBef>
              <a:spcAft>
                <a:spcPts val="1950"/>
              </a:spcAft>
            </a:pPr>
            <a:r>
              <a:rPr sz="4400" b="1" dirty="0">
                <a:solidFill>
                  <a:schemeClr val="bg1"/>
                </a:solidFill>
              </a:rPr>
              <a:t>Git Remote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5841D6-2876-1967-52BF-AEFFEBAA7419}"/>
              </a:ext>
            </a:extLst>
          </p:cNvPr>
          <p:cNvSpPr txBox="1"/>
          <p:nvPr/>
        </p:nvSpPr>
        <p:spPr>
          <a:xfrm>
            <a:off x="392259" y="1459329"/>
            <a:ext cx="6523446" cy="782650"/>
          </a:xfrm>
          <a:prstGeom prst="rect">
            <a:avLst/>
          </a:prstGeom>
          <a:noFill/>
        </p:spPr>
        <p:txBody>
          <a:bodyPr wrap="square" lIns="182880" tIns="54864" rIns="73152" bIns="54864" anchor="ctr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975"/>
              </a:spcAft>
            </a:pPr>
            <a:r>
              <a:rPr lang="en-US" sz="2800" b="0" dirty="0">
                <a:solidFill>
                  <a:schemeClr val="bg1"/>
                </a:solidFill>
              </a:rPr>
              <a:t>A </a:t>
            </a:r>
            <a:r>
              <a:rPr sz="2800" b="0" dirty="0">
                <a:solidFill>
                  <a:srgbClr val="0366D6"/>
                </a:solidFill>
              </a:rPr>
              <a:t>Remote Repository</a:t>
            </a:r>
            <a:r>
              <a:rPr sz="2800" b="0" dirty="0">
                <a:solidFill>
                  <a:srgbClr val="FFFFFF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is a </a:t>
            </a:r>
            <a:r>
              <a:rPr sz="2800" b="0" dirty="0">
                <a:solidFill>
                  <a:srgbClr val="FFFFFF"/>
                </a:solidFill>
              </a:rPr>
              <a:t>Hosted </a:t>
            </a:r>
            <a:endParaRPr lang="en-US" sz="2800" b="0" dirty="0">
              <a:solidFill>
                <a:srgbClr val="FFFFFF"/>
              </a:solidFill>
            </a:endParaRPr>
          </a:p>
          <a:p>
            <a:pPr algn="l">
              <a:lnSpc>
                <a:spcPts val="1950"/>
              </a:lnSpc>
              <a:spcBef>
                <a:spcPts val="0"/>
              </a:spcBef>
              <a:spcAft>
                <a:spcPts val="975"/>
              </a:spcAft>
            </a:pPr>
            <a:r>
              <a:rPr sz="2800" b="0" dirty="0">
                <a:solidFill>
                  <a:srgbClr val="FFFFFF"/>
                </a:solidFill>
              </a:rPr>
              <a:t>version of your project on a 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FD65FE-0F5B-984F-A7A1-3C0BE1561E06}"/>
              </a:ext>
            </a:extLst>
          </p:cNvPr>
          <p:cNvSpPr txBox="1"/>
          <p:nvPr/>
        </p:nvSpPr>
        <p:spPr>
          <a:xfrm>
            <a:off x="811702" y="2451176"/>
            <a:ext cx="5703588" cy="370871"/>
          </a:xfrm>
          <a:prstGeom prst="rect">
            <a:avLst/>
          </a:prstGeom>
          <a:noFill/>
        </p:spPr>
        <p:txBody>
          <a:bodyPr wrap="square" lIns="182880" tIns="54864" rIns="73152" bIns="54864" anchor="ctr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975"/>
              </a:spcAft>
            </a:pPr>
            <a:r>
              <a:rPr sz="2000" b="0" dirty="0">
                <a:solidFill>
                  <a:srgbClr val="FFFFFF"/>
                </a:solidFill>
              </a:rPr>
              <a:t>Multiple developers working together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710394-BD53-320C-FDE5-31C9E3D10186}"/>
              </a:ext>
            </a:extLst>
          </p:cNvPr>
          <p:cNvSpPr txBox="1"/>
          <p:nvPr/>
        </p:nvSpPr>
        <p:spPr>
          <a:xfrm>
            <a:off x="845313" y="2936122"/>
            <a:ext cx="5703588" cy="370871"/>
          </a:xfrm>
          <a:prstGeom prst="rect">
            <a:avLst/>
          </a:prstGeom>
          <a:noFill/>
        </p:spPr>
        <p:txBody>
          <a:bodyPr wrap="square" lIns="182880" tIns="54864" rIns="73152" bIns="54864" anchor="ctr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975"/>
              </a:spcAft>
            </a:pPr>
            <a:r>
              <a:rPr sz="2000" b="0" dirty="0">
                <a:solidFill>
                  <a:srgbClr val="FFFFFF"/>
                </a:solidFill>
              </a:rPr>
              <a:t>Safe storage of version history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837D61-24A6-33D3-4CC3-51160BA28573}"/>
              </a:ext>
            </a:extLst>
          </p:cNvPr>
          <p:cNvSpPr txBox="1"/>
          <p:nvPr/>
        </p:nvSpPr>
        <p:spPr>
          <a:xfrm>
            <a:off x="845313" y="3424536"/>
            <a:ext cx="5774852" cy="370871"/>
          </a:xfrm>
          <a:prstGeom prst="rect">
            <a:avLst/>
          </a:prstGeom>
          <a:noFill/>
        </p:spPr>
        <p:txBody>
          <a:bodyPr wrap="square" lIns="182880" tIns="54864" rIns="73152" bIns="54864" anchor="ctr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975"/>
              </a:spcAft>
            </a:pPr>
            <a:r>
              <a:rPr sz="2000" b="0" dirty="0">
                <a:solidFill>
                  <a:schemeClr val="bg1"/>
                </a:solidFill>
              </a:rPr>
              <a:t>Team </a:t>
            </a:r>
            <a:r>
              <a:rPr sz="2000" b="0" dirty="0">
                <a:solidFill>
                  <a:srgbClr val="FFFFFF"/>
                </a:solidFill>
              </a:rPr>
              <a:t>Code review and merging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3182AD-4DE4-ADFE-E744-8E69CE2523D3}"/>
              </a:ext>
            </a:extLst>
          </p:cNvPr>
          <p:cNvSpPr txBox="1"/>
          <p:nvPr/>
        </p:nvSpPr>
        <p:spPr>
          <a:xfrm>
            <a:off x="845313" y="3820552"/>
            <a:ext cx="5703588" cy="370871"/>
          </a:xfrm>
          <a:prstGeom prst="rect">
            <a:avLst/>
          </a:prstGeom>
          <a:noFill/>
        </p:spPr>
        <p:txBody>
          <a:bodyPr wrap="square" lIns="182880" tIns="54864" rIns="73152" bIns="54864" anchor="ctr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975"/>
              </a:spcAft>
            </a:pPr>
            <a:r>
              <a:rPr sz="2000" b="0" dirty="0">
                <a:solidFill>
                  <a:schemeClr val="bg1"/>
                </a:solidFill>
              </a:rPr>
              <a:t>Access </a:t>
            </a:r>
            <a:r>
              <a:rPr lang="en-US" sz="2000" b="0" dirty="0">
                <a:solidFill>
                  <a:schemeClr val="bg1"/>
                </a:solidFill>
              </a:rPr>
              <a:t>to </a:t>
            </a:r>
            <a:r>
              <a:rPr sz="2000" b="0" dirty="0">
                <a:solidFill>
                  <a:srgbClr val="FFFFFF"/>
                </a:solidFill>
              </a:rPr>
              <a:t>Public or </a:t>
            </a:r>
            <a:r>
              <a:rPr lang="en-US" sz="2000" b="0" dirty="0">
                <a:solidFill>
                  <a:srgbClr val="FFFFFF"/>
                </a:solidFill>
              </a:rPr>
              <a:t>(your) </a:t>
            </a:r>
            <a:r>
              <a:rPr sz="2000" b="0" dirty="0">
                <a:solidFill>
                  <a:srgbClr val="FFFFFF"/>
                </a:solidFill>
              </a:rPr>
              <a:t>private repositories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A40D30D-DE1F-6490-ECAD-C312820F1C01}"/>
              </a:ext>
            </a:extLst>
          </p:cNvPr>
          <p:cNvSpPr/>
          <p:nvPr/>
        </p:nvSpPr>
        <p:spPr>
          <a:xfrm>
            <a:off x="6053974" y="1316520"/>
            <a:ext cx="5848203" cy="5139928"/>
          </a:xfrm>
          <a:prstGeom prst="roundRect">
            <a:avLst>
              <a:gd name="adj" fmla="val 5000"/>
            </a:avLst>
          </a:prstGeom>
          <a:solidFill>
            <a:srgbClr val="292A2B"/>
          </a:solidFill>
          <a:ln w="8255">
            <a:solidFill>
              <a:srgbClr val="1F2122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83F505E-898A-0BEF-C015-0C153D6D4EB3}"/>
              </a:ext>
            </a:extLst>
          </p:cNvPr>
          <p:cNvSpPr/>
          <p:nvPr/>
        </p:nvSpPr>
        <p:spPr>
          <a:xfrm>
            <a:off x="6193965" y="2459519"/>
            <a:ext cx="1707636" cy="2015419"/>
          </a:xfrm>
          <a:prstGeom prst="roundRect">
            <a:avLst>
              <a:gd name="adj" fmla="val 12500"/>
            </a:avLst>
          </a:prstGeom>
          <a:solidFill>
            <a:srgbClr val="121212"/>
          </a:solidFill>
          <a:ln w="8255">
            <a:solidFill>
              <a:srgbClr val="0366D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5" name="Picture 14" descr="image.png">
            <a:extLst>
              <a:ext uri="{FF2B5EF4-FFF2-40B4-BE49-F238E27FC236}">
                <a16:creationId xmlns:a16="http://schemas.microsoft.com/office/drawing/2014/main" id="{779592F1-E0A9-8FBF-7A1E-2E72AEFBF9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71360" y="2640493"/>
            <a:ext cx="712800" cy="6046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1DEC577-1376-F5E5-0325-1EF019250B09}"/>
              </a:ext>
            </a:extLst>
          </p:cNvPr>
          <p:cNvSpPr txBox="1"/>
          <p:nvPr/>
        </p:nvSpPr>
        <p:spPr>
          <a:xfrm>
            <a:off x="6305302" y="3379405"/>
            <a:ext cx="1506585" cy="341632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ctr">
              <a:lnSpc>
                <a:spcPts val="1755"/>
              </a:lnSpc>
              <a:spcBef>
                <a:spcPts val="0"/>
              </a:spcBef>
              <a:spcAft>
                <a:spcPts val="325"/>
              </a:spcAft>
            </a:pPr>
            <a:r>
              <a:rPr sz="1600" b="0" dirty="0">
                <a:solidFill>
                  <a:srgbClr val="E1F5FE"/>
                </a:solidFill>
              </a:rPr>
              <a:t>Local Repository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1E5F7F-D54B-5064-DDC8-B78B68054F8B}"/>
              </a:ext>
            </a:extLst>
          </p:cNvPr>
          <p:cNvSpPr txBox="1"/>
          <p:nvPr/>
        </p:nvSpPr>
        <p:spPr>
          <a:xfrm>
            <a:off x="6362267" y="3719813"/>
            <a:ext cx="1366109" cy="469872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ctr">
              <a:lnSpc>
                <a:spcPts val="1365"/>
              </a:lnSpc>
              <a:spcBef>
                <a:spcPts val="0"/>
              </a:spcBef>
              <a:spcAft>
                <a:spcPts val="0"/>
              </a:spcAft>
            </a:pPr>
            <a:r>
              <a:rPr sz="1200" b="0" dirty="0">
                <a:solidFill>
                  <a:srgbClr val="0366D6"/>
                </a:solidFill>
              </a:rPr>
              <a:t>Developer's machine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122F60-CAD6-3D67-792D-02E39B1558EA}"/>
              </a:ext>
            </a:extLst>
          </p:cNvPr>
          <p:cNvSpPr/>
          <p:nvPr/>
        </p:nvSpPr>
        <p:spPr>
          <a:xfrm>
            <a:off x="8025599" y="2940580"/>
            <a:ext cx="685782" cy="19050"/>
          </a:xfrm>
          <a:prstGeom prst="rect">
            <a:avLst/>
          </a:prstGeom>
          <a:solidFill>
            <a:srgbClr val="0366D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FBC519-B2E5-EC01-4E44-727E883D47C4}"/>
              </a:ext>
            </a:extLst>
          </p:cNvPr>
          <p:cNvSpPr txBox="1"/>
          <p:nvPr/>
        </p:nvSpPr>
        <p:spPr>
          <a:xfrm>
            <a:off x="8647541" y="2831841"/>
            <a:ext cx="854124" cy="325602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0366D6"/>
                </a:solidFill>
                <a:latin typeface="Consolas" panose="020B0609020204030204" pitchFamily="49" charset="0"/>
              </a:rPr>
              <a:t>Push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3897FC1-CDD1-1BD1-F8BE-AE9259A68464}"/>
              </a:ext>
            </a:extLst>
          </p:cNvPr>
          <p:cNvSpPr/>
          <p:nvPr/>
        </p:nvSpPr>
        <p:spPr>
          <a:xfrm>
            <a:off x="9244769" y="2940580"/>
            <a:ext cx="685782" cy="19050"/>
          </a:xfrm>
          <a:prstGeom prst="rect">
            <a:avLst/>
          </a:prstGeom>
          <a:solidFill>
            <a:srgbClr val="0366D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611278-4CCD-7334-F548-918333BF9EB0}"/>
              </a:ext>
            </a:extLst>
          </p:cNvPr>
          <p:cNvSpPr/>
          <p:nvPr/>
        </p:nvSpPr>
        <p:spPr>
          <a:xfrm>
            <a:off x="8025599" y="3407305"/>
            <a:ext cx="733406" cy="19050"/>
          </a:xfrm>
          <a:prstGeom prst="rect">
            <a:avLst/>
          </a:prstGeom>
          <a:solidFill>
            <a:srgbClr val="0366D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4F9359-7915-2F04-84C2-A8EC131320BC}"/>
              </a:ext>
            </a:extLst>
          </p:cNvPr>
          <p:cNvSpPr txBox="1"/>
          <p:nvPr/>
        </p:nvSpPr>
        <p:spPr>
          <a:xfrm>
            <a:off x="8692419" y="3288231"/>
            <a:ext cx="986840" cy="325602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b="0">
                <a:solidFill>
                  <a:srgbClr val="0366D6"/>
                </a:solidFill>
                <a:latin typeface="Consolas" panose="020B0609020204030204" pitchFamily="49" charset="0"/>
              </a:rPr>
              <a:t>Pull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3D8F54-762D-C5AF-4824-186C3646327F}"/>
              </a:ext>
            </a:extLst>
          </p:cNvPr>
          <p:cNvSpPr/>
          <p:nvPr/>
        </p:nvSpPr>
        <p:spPr>
          <a:xfrm>
            <a:off x="9234927" y="3407305"/>
            <a:ext cx="684000" cy="19050"/>
          </a:xfrm>
          <a:prstGeom prst="rect">
            <a:avLst/>
          </a:prstGeom>
          <a:solidFill>
            <a:srgbClr val="0366D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467C23-B3E4-793C-01BD-CD81E3A002A5}"/>
              </a:ext>
            </a:extLst>
          </p:cNvPr>
          <p:cNvSpPr/>
          <p:nvPr/>
        </p:nvSpPr>
        <p:spPr>
          <a:xfrm>
            <a:off x="8016721" y="3882909"/>
            <a:ext cx="666733" cy="19050"/>
          </a:xfrm>
          <a:prstGeom prst="rect">
            <a:avLst/>
          </a:prstGeom>
          <a:solidFill>
            <a:srgbClr val="0366D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311511-8FB4-4226-C266-FF2963EDBCC4}"/>
              </a:ext>
            </a:extLst>
          </p:cNvPr>
          <p:cNvSpPr txBox="1"/>
          <p:nvPr/>
        </p:nvSpPr>
        <p:spPr>
          <a:xfrm>
            <a:off x="8601934" y="3774194"/>
            <a:ext cx="1552457" cy="325602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rgbClr val="0366D6"/>
                </a:solidFill>
                <a:latin typeface="Consolas" panose="020B0609020204030204" pitchFamily="49" charset="0"/>
              </a:rPr>
              <a:t>Fetch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E066D9-C44F-A347-BD31-06764FD43402}"/>
              </a:ext>
            </a:extLst>
          </p:cNvPr>
          <p:cNvSpPr/>
          <p:nvPr/>
        </p:nvSpPr>
        <p:spPr>
          <a:xfrm>
            <a:off x="9311441" y="3874031"/>
            <a:ext cx="666733" cy="19050"/>
          </a:xfrm>
          <a:prstGeom prst="rect">
            <a:avLst/>
          </a:prstGeom>
          <a:solidFill>
            <a:srgbClr val="0366D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5113FE9-B9DE-070F-3B25-D6F0AA0F986A}"/>
              </a:ext>
            </a:extLst>
          </p:cNvPr>
          <p:cNvSpPr/>
          <p:nvPr/>
        </p:nvSpPr>
        <p:spPr>
          <a:xfrm>
            <a:off x="10118166" y="2459519"/>
            <a:ext cx="1707636" cy="2015419"/>
          </a:xfrm>
          <a:prstGeom prst="roundRect">
            <a:avLst>
              <a:gd name="adj" fmla="val 12500"/>
            </a:avLst>
          </a:prstGeom>
          <a:solidFill>
            <a:srgbClr val="121212"/>
          </a:solidFill>
          <a:ln w="8255">
            <a:solidFill>
              <a:srgbClr val="0366D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28" name="Picture 27" descr="image.png">
            <a:extLst>
              <a:ext uri="{FF2B5EF4-FFF2-40B4-BE49-F238E27FC236}">
                <a16:creationId xmlns:a16="http://schemas.microsoft.com/office/drawing/2014/main" id="{508D55B0-1855-B075-CB14-BE826F934A9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2175" y="2564294"/>
            <a:ext cx="570240" cy="60462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C060D9A-306C-0664-B541-2BC430BCA630}"/>
              </a:ext>
            </a:extLst>
          </p:cNvPr>
          <p:cNvSpPr txBox="1"/>
          <p:nvPr/>
        </p:nvSpPr>
        <p:spPr>
          <a:xfrm>
            <a:off x="10106401" y="3317493"/>
            <a:ext cx="1728883" cy="341632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ctr">
              <a:lnSpc>
                <a:spcPts val="1755"/>
              </a:lnSpc>
              <a:spcBef>
                <a:spcPts val="0"/>
              </a:spcBef>
              <a:spcAft>
                <a:spcPts val="325"/>
              </a:spcAft>
            </a:pPr>
            <a:r>
              <a:rPr sz="1600" b="0" dirty="0">
                <a:solidFill>
                  <a:srgbClr val="E1F5FE"/>
                </a:solidFill>
              </a:rPr>
              <a:t>Remote Repository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E7A56B-30D7-B08B-9DA0-A49C92290A03}"/>
              </a:ext>
            </a:extLst>
          </p:cNvPr>
          <p:cNvSpPr txBox="1"/>
          <p:nvPr/>
        </p:nvSpPr>
        <p:spPr>
          <a:xfrm>
            <a:off x="10386394" y="3701137"/>
            <a:ext cx="1227363" cy="479106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ctr">
              <a:lnSpc>
                <a:spcPts val="1365"/>
              </a:lnSpc>
              <a:spcBef>
                <a:spcPts val="0"/>
              </a:spcBef>
              <a:spcAft>
                <a:spcPts val="0"/>
              </a:spcAft>
            </a:pPr>
            <a:r>
              <a:rPr sz="1400" b="0" dirty="0">
                <a:solidFill>
                  <a:srgbClr val="0366D6"/>
                </a:solidFill>
              </a:rPr>
              <a:t>GitHub/GitLab/etc.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120AC2-E0AB-AB4B-733B-59F57F4F29D3}"/>
              </a:ext>
            </a:extLst>
          </p:cNvPr>
          <p:cNvSpPr txBox="1"/>
          <p:nvPr/>
        </p:nvSpPr>
        <p:spPr>
          <a:xfrm>
            <a:off x="666733" y="5114925"/>
            <a:ext cx="10858228" cy="3429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2340"/>
              </a:lnSpc>
              <a:spcBef>
                <a:spcPts val="0"/>
              </a:spcBef>
              <a:spcAft>
                <a:spcPts val="975"/>
              </a:spcAft>
            </a:pPr>
            <a:r>
              <a:rPr sz="1104"/>
              <a:t>  </a:t>
            </a:r>
            <a:r>
              <a:rPr sz="1435" b="1">
                <a:solidFill>
                  <a:srgbClr val="4FC3F7"/>
                </a:solidFill>
              </a:rPr>
              <a:t>Try It!</a:t>
            </a:r>
          </a:p>
        </p:txBody>
      </p:sp>
      <p:pic>
        <p:nvPicPr>
          <p:cNvPr id="32" name="Picture 31" descr="image.png">
            <a:extLst>
              <a:ext uri="{FF2B5EF4-FFF2-40B4-BE49-F238E27FC236}">
                <a16:creationId xmlns:a16="http://schemas.microsoft.com/office/drawing/2014/main" id="{8C731F5F-7033-F36A-405C-2FB3B563BC6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33" y="5162550"/>
            <a:ext cx="257168" cy="2286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FCA9697-5054-0022-BC41-E28D0C3F63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5152" y="137998"/>
            <a:ext cx="828903" cy="82890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41BF072-CFF9-B035-3A26-7738104D40EF}"/>
              </a:ext>
            </a:extLst>
          </p:cNvPr>
          <p:cNvSpPr/>
          <p:nvPr/>
        </p:nvSpPr>
        <p:spPr>
          <a:xfrm>
            <a:off x="0" y="1057285"/>
            <a:ext cx="12168000" cy="45719"/>
          </a:xfrm>
          <a:prstGeom prst="rect">
            <a:avLst/>
          </a:prstGeom>
          <a:solidFill>
            <a:srgbClr val="292A2B"/>
          </a:solidFill>
          <a:ln>
            <a:solidFill>
              <a:srgbClr val="292A2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7204CEAB-F532-53DD-1FE1-EEA88E8D92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767" y="2448715"/>
            <a:ext cx="347878" cy="347878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8121ECBF-23FD-91E3-BC81-8962DCF716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452" y="2908542"/>
            <a:ext cx="380215" cy="38021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5C58EBB-E44B-55F1-4F27-CA0331FB26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243" y="3383068"/>
            <a:ext cx="380215" cy="38021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A23E8D3-0319-BDA6-2C6C-66CE54FEA7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018" y="3855570"/>
            <a:ext cx="319839" cy="31983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DEEA773-C417-49F3-9D64-2BA24A1AE673}"/>
              </a:ext>
            </a:extLst>
          </p:cNvPr>
          <p:cNvSpPr txBox="1"/>
          <p:nvPr/>
        </p:nvSpPr>
        <p:spPr>
          <a:xfrm>
            <a:off x="7777955" y="1446526"/>
            <a:ext cx="2493888" cy="82721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5850"/>
              </a:lnSpc>
              <a:spcBef>
                <a:spcPts val="0"/>
              </a:spcBef>
              <a:spcAft>
                <a:spcPts val="1950"/>
              </a:spcAft>
            </a:pPr>
            <a:r>
              <a:rPr lang="en-US" sz="4400" b="1" dirty="0">
                <a:solidFill>
                  <a:schemeClr val="bg1"/>
                </a:solidFill>
              </a:rPr>
              <a:t>Data Flow</a:t>
            </a:r>
            <a:endParaRPr sz="4400" b="1" dirty="0">
              <a:solidFill>
                <a:schemeClr val="bg1"/>
              </a:solidFill>
            </a:endParaRPr>
          </a:p>
        </p:txBody>
      </p:sp>
      <p:sp>
        <p:nvSpPr>
          <p:cNvPr id="51" name="Rounded Rectangle 31">
            <a:extLst>
              <a:ext uri="{FF2B5EF4-FFF2-40B4-BE49-F238E27FC236}">
                <a16:creationId xmlns:a16="http://schemas.microsoft.com/office/drawing/2014/main" id="{C018F450-2A7E-BB3A-CE5B-96403FFC4383}"/>
              </a:ext>
            </a:extLst>
          </p:cNvPr>
          <p:cNvSpPr/>
          <p:nvPr/>
        </p:nvSpPr>
        <p:spPr>
          <a:xfrm>
            <a:off x="6243992" y="4878408"/>
            <a:ext cx="5481349" cy="1117150"/>
          </a:xfrm>
          <a:prstGeom prst="roundRect">
            <a:avLst>
              <a:gd name="adj" fmla="val 7476"/>
            </a:avLst>
          </a:prstGeom>
          <a:solidFill>
            <a:srgbClr val="1F2122"/>
          </a:solidFill>
          <a:ln>
            <a:solidFill>
              <a:srgbClr val="0366D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800" dirty="0"/>
          </a:p>
        </p:txBody>
      </p:sp>
      <p:sp>
        <p:nvSpPr>
          <p:cNvPr id="52" name="Round Same Side Corner Rectangle 32">
            <a:extLst>
              <a:ext uri="{FF2B5EF4-FFF2-40B4-BE49-F238E27FC236}">
                <a16:creationId xmlns:a16="http://schemas.microsoft.com/office/drawing/2014/main" id="{8ADCB72C-586B-5BAB-AA72-CD0843FF9DD1}"/>
              </a:ext>
            </a:extLst>
          </p:cNvPr>
          <p:cNvSpPr/>
          <p:nvPr/>
        </p:nvSpPr>
        <p:spPr>
          <a:xfrm rot="16200000">
            <a:off x="5751457" y="5370943"/>
            <a:ext cx="1117150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366D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800"/>
          </a:p>
        </p:txBody>
      </p:sp>
      <p:pic>
        <p:nvPicPr>
          <p:cNvPr id="53" name="Picture 52" descr="image.png">
            <a:extLst>
              <a:ext uri="{FF2B5EF4-FFF2-40B4-BE49-F238E27FC236}">
                <a16:creationId xmlns:a16="http://schemas.microsoft.com/office/drawing/2014/main" id="{CCF8097B-E057-B3B6-B17C-1419309C8FE4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441224" y="4936318"/>
            <a:ext cx="287611" cy="34683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9AB0DC6-34C8-861D-5134-24B612D44E4D}"/>
              </a:ext>
            </a:extLst>
          </p:cNvPr>
          <p:cNvSpPr txBox="1"/>
          <p:nvPr/>
        </p:nvSpPr>
        <p:spPr>
          <a:xfrm>
            <a:off x="6697505" y="4864575"/>
            <a:ext cx="773738" cy="418576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366D6"/>
                </a:solidFill>
              </a:rPr>
              <a:t>Try It!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F916AE-B933-623E-C135-EA3A743E484B}"/>
              </a:ext>
            </a:extLst>
          </p:cNvPr>
          <p:cNvSpPr txBox="1"/>
          <p:nvPr/>
        </p:nvSpPr>
        <p:spPr>
          <a:xfrm>
            <a:off x="6471953" y="5194409"/>
            <a:ext cx="3867053" cy="387798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b="0" dirty="0">
                <a:solidFill>
                  <a:schemeClr val="bg1"/>
                </a:solidFill>
              </a:rPr>
              <a:t>Clone a repository:</a:t>
            </a:r>
            <a:endParaRPr b="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1AA3550-2C47-DC95-3361-B0EB786CADBD}"/>
              </a:ext>
            </a:extLst>
          </p:cNvPr>
          <p:cNvSpPr txBox="1"/>
          <p:nvPr/>
        </p:nvSpPr>
        <p:spPr>
          <a:xfrm>
            <a:off x="6422597" y="5555699"/>
            <a:ext cx="5189327" cy="305596"/>
          </a:xfrm>
          <a:prstGeom prst="rect">
            <a:avLst/>
          </a:prstGeom>
          <a:solidFill>
            <a:srgbClr val="121212"/>
          </a:solidFill>
        </p:spPr>
        <p:txBody>
          <a:bodyPr wrap="square" rtlCol="0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solidFill>
                  <a:srgbClr val="FFFFFF"/>
                </a:solidFill>
                <a:latin typeface="Consolas" panose="020B0609020204030204" pitchFamily="49" charset="0"/>
              </a:rPr>
              <a:t>git remote add origin  </a:t>
            </a:r>
            <a:r>
              <a:rPr lang="en-US" sz="1600" b="0" dirty="0">
                <a:solidFill>
                  <a:srgbClr val="0366D6"/>
                </a:solidFill>
                <a:latin typeface="Consolas" panose="020B0609020204030204" pitchFamily="49" charset="0"/>
              </a:rPr>
              <a:t>Add remote repository</a:t>
            </a:r>
          </a:p>
        </p:txBody>
      </p:sp>
      <p:sp>
        <p:nvSpPr>
          <p:cNvPr id="57" name="Rounded Rectangle 12">
            <a:extLst>
              <a:ext uri="{FF2B5EF4-FFF2-40B4-BE49-F238E27FC236}">
                <a16:creationId xmlns:a16="http://schemas.microsoft.com/office/drawing/2014/main" id="{A91CB9B5-04F5-6C20-233F-A11AC11B6A12}"/>
              </a:ext>
            </a:extLst>
          </p:cNvPr>
          <p:cNvSpPr/>
          <p:nvPr/>
        </p:nvSpPr>
        <p:spPr>
          <a:xfrm>
            <a:off x="512996" y="4632293"/>
            <a:ext cx="5048123" cy="1824153"/>
          </a:xfrm>
          <a:prstGeom prst="roundRect">
            <a:avLst>
              <a:gd name="adj" fmla="val 8163"/>
            </a:avLst>
          </a:prstGeom>
          <a:solidFill>
            <a:srgbClr val="1F21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800"/>
          </a:p>
        </p:txBody>
      </p:sp>
      <p:sp>
        <p:nvSpPr>
          <p:cNvPr id="58" name="Round Same Side Corner Rectangle 13">
            <a:extLst>
              <a:ext uri="{FF2B5EF4-FFF2-40B4-BE49-F238E27FC236}">
                <a16:creationId xmlns:a16="http://schemas.microsoft.com/office/drawing/2014/main" id="{A63A3094-C430-8BC9-715F-14BC252444B3}"/>
              </a:ext>
            </a:extLst>
          </p:cNvPr>
          <p:cNvSpPr/>
          <p:nvPr/>
        </p:nvSpPr>
        <p:spPr>
          <a:xfrm rot="16200000">
            <a:off x="-333041" y="5478330"/>
            <a:ext cx="1824155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366D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2800"/>
          </a:p>
        </p:txBody>
      </p:sp>
      <p:pic>
        <p:nvPicPr>
          <p:cNvPr id="59" name="Picture 58" descr="image.png">
            <a:extLst>
              <a:ext uri="{FF2B5EF4-FFF2-40B4-BE49-F238E27FC236}">
                <a16:creationId xmlns:a16="http://schemas.microsoft.com/office/drawing/2014/main" id="{5FED5E47-CF86-DF8A-D60B-9A01C8BB99A7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93966" y="4686364"/>
            <a:ext cx="498285" cy="366394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1500359-5EAD-B069-174D-A816E427D975}"/>
              </a:ext>
            </a:extLst>
          </p:cNvPr>
          <p:cNvSpPr txBox="1"/>
          <p:nvPr/>
        </p:nvSpPr>
        <p:spPr>
          <a:xfrm>
            <a:off x="1119755" y="4626231"/>
            <a:ext cx="2303772" cy="480131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366D6"/>
                </a:solidFill>
              </a:rPr>
              <a:t>Basic Command</a:t>
            </a:r>
            <a:r>
              <a:rPr lang="en-US" sz="2400" b="1" dirty="0">
                <a:solidFill>
                  <a:srgbClr val="0366D6"/>
                </a:solidFill>
              </a:rPr>
              <a:t>s</a:t>
            </a:r>
            <a:endParaRPr sz="2400" b="1" dirty="0">
              <a:solidFill>
                <a:srgbClr val="0366D6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8EE061F-1FE7-0E1D-E5CF-3773116A06FC}"/>
              </a:ext>
            </a:extLst>
          </p:cNvPr>
          <p:cNvSpPr txBox="1"/>
          <p:nvPr/>
        </p:nvSpPr>
        <p:spPr>
          <a:xfrm>
            <a:off x="773377" y="5059181"/>
            <a:ext cx="4148461" cy="1218795"/>
          </a:xfrm>
          <a:prstGeom prst="rect">
            <a:avLst/>
          </a:prstGeom>
          <a:solidFill>
            <a:srgbClr val="121212"/>
          </a:solidFill>
        </p:spPr>
        <p:txBody>
          <a:bodyPr wrap="square" lIns="73152" tIns="54864" rIns="73152" bIns="54864" anchor="ctr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Consolas" panose="020B0609020204030204" pitchFamily="49" charset="0"/>
              </a:rPr>
              <a:t>&gt;&gt;&gt;  </a:t>
            </a:r>
            <a:r>
              <a:rPr lang="en-US" sz="1800" b="0" dirty="0">
                <a:solidFill>
                  <a:srgbClr val="FFFFFF"/>
                </a:solidFill>
              </a:rPr>
              <a:t> git push -u origin main </a:t>
            </a:r>
            <a:r>
              <a:rPr lang="en-US" sz="1600" b="0" dirty="0">
                <a:solidFill>
                  <a:srgbClr val="0366D6"/>
                </a:solidFill>
              </a:rPr>
              <a:t>Push changes</a:t>
            </a:r>
            <a:r>
              <a:rPr lang="en-US" sz="1800" b="0" dirty="0">
                <a:solidFill>
                  <a:srgbClr val="0366D6"/>
                </a:solidFill>
              </a:rPr>
              <a:t> </a:t>
            </a:r>
          </a:p>
          <a:p>
            <a:r>
              <a:rPr lang="en-US" sz="1800" b="0" dirty="0">
                <a:solidFill>
                  <a:srgbClr val="FFFFFF"/>
                </a:solidFill>
              </a:rPr>
              <a:t> &gt;&gt;&gt;     git pull origin main </a:t>
            </a:r>
            <a:r>
              <a:rPr lang="en-US" sz="1600" b="0" dirty="0">
                <a:solidFill>
                  <a:srgbClr val="0366D6"/>
                </a:solidFill>
              </a:rPr>
              <a:t>Pull and merge</a:t>
            </a:r>
            <a:r>
              <a:rPr lang="en-US" sz="1800" b="0" dirty="0">
                <a:solidFill>
                  <a:srgbClr val="0366D6"/>
                </a:solidFill>
              </a:rPr>
              <a:t> </a:t>
            </a:r>
          </a:p>
          <a:p>
            <a:r>
              <a:rPr lang="en-US" sz="1800" b="0" dirty="0">
                <a:solidFill>
                  <a:srgbClr val="FFFFFF"/>
                </a:solidFill>
              </a:rPr>
              <a:t> &gt;&gt;&gt;     git fetch origin </a:t>
            </a:r>
            <a:r>
              <a:rPr lang="en-US" sz="1600" b="0" dirty="0">
                <a:solidFill>
                  <a:srgbClr val="0366D6"/>
                </a:solidFill>
              </a:rPr>
              <a:t>Fetch updates</a:t>
            </a:r>
            <a:r>
              <a:rPr lang="en-US" sz="1800" b="0" dirty="0">
                <a:solidFill>
                  <a:srgbClr val="0366D6"/>
                </a:solidFill>
              </a:rPr>
              <a:t> </a:t>
            </a:r>
          </a:p>
          <a:p>
            <a:pPr algn="l">
              <a:spcBef>
                <a:spcPts val="0"/>
              </a:spcBef>
              <a:spcAft>
                <a:spcPts val="0"/>
              </a:spcAft>
            </a:pPr>
            <a:endParaRPr b="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CD871DB-6F0F-1305-9ABC-FDA8417725CA}"/>
              </a:ext>
            </a:extLst>
          </p:cNvPr>
          <p:cNvSpPr/>
          <p:nvPr/>
        </p:nvSpPr>
        <p:spPr>
          <a:xfrm flipV="1">
            <a:off x="6053974" y="2160871"/>
            <a:ext cx="5796000" cy="45720"/>
          </a:xfrm>
          <a:prstGeom prst="rect">
            <a:avLst/>
          </a:prstGeom>
          <a:solidFill>
            <a:srgbClr val="121212"/>
          </a:solidFill>
          <a:ln>
            <a:solidFill>
              <a:srgbClr val="12121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43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4397" y="110872"/>
            <a:ext cx="5650458" cy="787908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4400" b="1" dirty="0">
                <a:solidFill>
                  <a:schemeClr val="bg1"/>
                </a:solidFill>
              </a:rPr>
              <a:t>Key Git Concepts: Stage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9832" y="201804"/>
            <a:ext cx="745882" cy="6060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4812" y="1176268"/>
            <a:ext cx="6514936" cy="663323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lnSpc>
                <a:spcPts val="2145"/>
              </a:lnSpc>
              <a:spcBef>
                <a:spcPts val="0"/>
              </a:spcBef>
              <a:spcAft>
                <a:spcPts val="1950"/>
              </a:spcAft>
            </a:pPr>
            <a:r>
              <a:rPr sz="2400" b="1" dirty="0">
                <a:solidFill>
                  <a:srgbClr val="0366D6"/>
                </a:solidFill>
              </a:rPr>
              <a:t>Staging</a:t>
            </a:r>
            <a:r>
              <a:rPr sz="2400" b="0" dirty="0">
                <a:solidFill>
                  <a:srgbClr val="24292E"/>
                </a:solidFill>
              </a:rPr>
              <a:t> </a:t>
            </a:r>
            <a:r>
              <a:rPr sz="2400" b="0" dirty="0">
                <a:solidFill>
                  <a:schemeClr val="bg1"/>
                </a:solidFill>
              </a:rPr>
              <a:t>is the process of selecting which changes to include in the next commit. 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90" y="2126641"/>
            <a:ext cx="345832" cy="1902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8976" y="1984243"/>
            <a:ext cx="5537670" cy="480131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400" b="0" dirty="0">
                <a:solidFill>
                  <a:schemeClr val="bg1"/>
                </a:solidFill>
              </a:rPr>
              <a:t>Select specific changes for the next commit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14" y="2547325"/>
            <a:ext cx="345832" cy="2939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0646" y="2400812"/>
            <a:ext cx="4515339" cy="480131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400" b="0" dirty="0">
                <a:solidFill>
                  <a:schemeClr val="bg1"/>
                </a:solidFill>
              </a:rPr>
              <a:t>Review changes before committing</a:t>
            </a: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144" y="3020353"/>
            <a:ext cx="345832" cy="19021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825" y="2870654"/>
            <a:ext cx="4329775" cy="480131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400" b="0" dirty="0">
                <a:solidFill>
                  <a:schemeClr val="bg1"/>
                </a:solidFill>
              </a:rPr>
              <a:t>Create logical, organized commits</a:t>
            </a:r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144" y="3400149"/>
            <a:ext cx="389466" cy="30184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62608" y="3297512"/>
            <a:ext cx="3882153" cy="480131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400" b="0" dirty="0">
                <a:solidFill>
                  <a:schemeClr val="bg1"/>
                </a:solidFill>
              </a:rPr>
              <a:t>Maintain clean project history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F2377FB-99DD-5B15-8198-8AD9FB1A1100}"/>
              </a:ext>
            </a:extLst>
          </p:cNvPr>
          <p:cNvGrpSpPr/>
          <p:nvPr/>
        </p:nvGrpSpPr>
        <p:grpSpPr>
          <a:xfrm>
            <a:off x="446843" y="4002564"/>
            <a:ext cx="6318013" cy="2504870"/>
            <a:chOff x="492944" y="4631200"/>
            <a:chExt cx="5974158" cy="2504870"/>
          </a:xfrm>
        </p:grpSpPr>
        <p:sp>
          <p:nvSpPr>
            <p:cNvPr id="13" name="Rounded Rectangle 12"/>
            <p:cNvSpPr/>
            <p:nvPr/>
          </p:nvSpPr>
          <p:spPr>
            <a:xfrm>
              <a:off x="492944" y="4678435"/>
              <a:ext cx="5974158" cy="1169447"/>
            </a:xfrm>
            <a:prstGeom prst="roundRect">
              <a:avLst>
                <a:gd name="adj" fmla="val 7547"/>
              </a:avLst>
            </a:prstGeom>
            <a:solidFill>
              <a:srgbClr val="292A2B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4" name="Round Same Side Corner Rectangle 13"/>
            <p:cNvSpPr/>
            <p:nvPr/>
          </p:nvSpPr>
          <p:spPr>
            <a:xfrm rot="16200000">
              <a:off x="-618748" y="5790122"/>
              <a:ext cx="2457640" cy="23425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366D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pic>
          <p:nvPicPr>
            <p:cNvPr id="15" name="Picture 14" descr="image.png"/>
            <p:cNvPicPr>
              <a:picLocks noChangeAspect="1"/>
            </p:cNvPicPr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50856" y="4737327"/>
              <a:ext cx="511778" cy="376316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208601" y="4631200"/>
              <a:ext cx="3133917" cy="541687"/>
            </a:xfrm>
            <a:prstGeom prst="rect">
              <a:avLst/>
            </a:prstGeom>
            <a:noFill/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sz="2800" b="1" dirty="0">
                  <a:solidFill>
                    <a:srgbClr val="0366D6"/>
                  </a:solidFill>
                </a:rPr>
                <a:t>Basic Commands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55859" y="5244854"/>
              <a:ext cx="2576978" cy="387798"/>
            </a:xfrm>
            <a:prstGeom prst="rect">
              <a:avLst/>
            </a:prstGeom>
            <a:solidFill>
              <a:srgbClr val="121212"/>
            </a:solidFill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lang="en-US" b="0" dirty="0">
                  <a:solidFill>
                    <a:schemeClr val="bg1"/>
                  </a:solidFill>
                </a:rPr>
                <a:t>&gt;&gt;&gt;      </a:t>
              </a:r>
              <a:r>
                <a:rPr b="0" dirty="0">
                  <a:solidFill>
                    <a:schemeClr val="bg1"/>
                  </a:solidFill>
                </a:rPr>
                <a:t>git add [file-name]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70180" y="5199368"/>
              <a:ext cx="2108678" cy="387798"/>
            </a:xfrm>
            <a:prstGeom prst="rect">
              <a:avLst/>
            </a:prstGeom>
            <a:solidFill>
              <a:srgbClr val="121212"/>
            </a:solidFill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520"/>
                </a:spcBef>
                <a:spcAft>
                  <a:spcPts val="0"/>
                </a:spcAft>
              </a:pPr>
              <a:r>
                <a:rPr lang="en-US" b="0" dirty="0">
                  <a:solidFill>
                    <a:schemeClr val="bg1"/>
                  </a:solidFill>
                </a:rPr>
                <a:t>&gt;&gt;&gt;      </a:t>
              </a:r>
              <a:r>
                <a:rPr b="0" dirty="0">
                  <a:solidFill>
                    <a:schemeClr val="bg1"/>
                  </a:solidFill>
                </a:rPr>
                <a:t>git add .</a:t>
              </a:r>
            </a:p>
          </p:txBody>
        </p:sp>
      </p:grpSp>
      <p:sp>
        <p:nvSpPr>
          <p:cNvPr id="21" name="Rounded Rectangle 20"/>
          <p:cNvSpPr/>
          <p:nvPr/>
        </p:nvSpPr>
        <p:spPr>
          <a:xfrm>
            <a:off x="7181669" y="979583"/>
            <a:ext cx="4762380" cy="5746975"/>
          </a:xfrm>
          <a:prstGeom prst="roundRect">
            <a:avLst>
              <a:gd name="adj" fmla="val 3200"/>
            </a:avLst>
          </a:prstGeom>
          <a:solidFill>
            <a:srgbClr val="292A2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2" name="TextBox 21"/>
          <p:cNvSpPr txBox="1"/>
          <p:nvPr/>
        </p:nvSpPr>
        <p:spPr>
          <a:xfrm>
            <a:off x="7520886" y="938644"/>
            <a:ext cx="4190895" cy="603242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1625"/>
              </a:spcAft>
            </a:pPr>
            <a:r>
              <a:rPr sz="3200" b="1" dirty="0">
                <a:solidFill>
                  <a:schemeClr val="bg1"/>
                </a:solidFill>
              </a:rPr>
              <a:t>Staging Process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C04BBFB-EF00-E7D6-CBE4-E4ACBFF3580E}"/>
              </a:ext>
            </a:extLst>
          </p:cNvPr>
          <p:cNvGrpSpPr/>
          <p:nvPr/>
        </p:nvGrpSpPr>
        <p:grpSpPr>
          <a:xfrm>
            <a:off x="7505511" y="1703526"/>
            <a:ext cx="4190895" cy="904874"/>
            <a:chOff x="6905452" y="2228850"/>
            <a:chExt cx="4190895" cy="904874"/>
          </a:xfrm>
        </p:grpSpPr>
        <p:sp>
          <p:nvSpPr>
            <p:cNvPr id="23" name="Rounded Rectangle 22"/>
            <p:cNvSpPr/>
            <p:nvPr/>
          </p:nvSpPr>
          <p:spPr>
            <a:xfrm>
              <a:off x="6905452" y="2228850"/>
              <a:ext cx="4190895" cy="904874"/>
            </a:xfrm>
            <a:prstGeom prst="roundRect">
              <a:avLst>
                <a:gd name="adj" fmla="val 12631"/>
              </a:avLst>
            </a:prstGeom>
            <a:solidFill>
              <a:srgbClr val="121212"/>
            </a:solidFill>
            <a:ln w="8255">
              <a:solidFill>
                <a:srgbClr val="0366D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105472" y="2438400"/>
              <a:ext cx="476238" cy="476249"/>
            </a:xfrm>
            <a:prstGeom prst="roundRect">
              <a:avLst>
                <a:gd name="adj" fmla="val 50000"/>
              </a:avLst>
            </a:prstGeom>
            <a:solidFill>
              <a:srgbClr val="0366D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pic>
          <p:nvPicPr>
            <p:cNvPr id="25" name="Picture 24" descr="image.png"/>
            <p:cNvPicPr>
              <a:picLocks noChangeAspect="1"/>
            </p:cNvPicPr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7210244" y="2581689"/>
              <a:ext cx="266693" cy="208721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7697413" y="2283845"/>
              <a:ext cx="2475742" cy="480131"/>
            </a:xfrm>
            <a:prstGeom prst="rect">
              <a:avLst/>
            </a:prstGeom>
            <a:noFill/>
          </p:spPr>
          <p:txBody>
            <a:bodyPr wrap="non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325"/>
                </a:spcAft>
              </a:pPr>
              <a:r>
                <a:rPr sz="2400" b="1" dirty="0">
                  <a:solidFill>
                    <a:schemeClr val="bg1"/>
                  </a:solidFill>
                </a:rPr>
                <a:t>Working Directory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712461" y="2662412"/>
              <a:ext cx="2125710" cy="387798"/>
            </a:xfrm>
            <a:prstGeom prst="rect">
              <a:avLst/>
            </a:prstGeom>
            <a:noFill/>
          </p:spPr>
          <p:txBody>
            <a:bodyPr wrap="non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b="0" dirty="0">
                  <a:solidFill>
                    <a:schemeClr val="bg1">
                      <a:lumMod val="75000"/>
                    </a:schemeClr>
                  </a:solidFill>
                </a:rPr>
                <a:t>Files you've modified</a:t>
              </a:r>
            </a:p>
          </p:txBody>
        </p:sp>
      </p:grpSp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391413" y="2740697"/>
            <a:ext cx="342891" cy="242394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9F7760B8-7544-22C1-989A-5FDCF2332E4B}"/>
              </a:ext>
            </a:extLst>
          </p:cNvPr>
          <p:cNvGrpSpPr/>
          <p:nvPr/>
        </p:nvGrpSpPr>
        <p:grpSpPr>
          <a:xfrm>
            <a:off x="7457555" y="3098958"/>
            <a:ext cx="4190895" cy="904874"/>
            <a:chOff x="6905452" y="3857625"/>
            <a:chExt cx="4190895" cy="904874"/>
          </a:xfrm>
        </p:grpSpPr>
        <p:sp>
          <p:nvSpPr>
            <p:cNvPr id="29" name="Rounded Rectangle 28"/>
            <p:cNvSpPr/>
            <p:nvPr/>
          </p:nvSpPr>
          <p:spPr>
            <a:xfrm>
              <a:off x="6905452" y="3857625"/>
              <a:ext cx="4190895" cy="904874"/>
            </a:xfrm>
            <a:prstGeom prst="roundRect">
              <a:avLst>
                <a:gd name="adj" fmla="val 12631"/>
              </a:avLst>
            </a:prstGeom>
            <a:solidFill>
              <a:srgbClr val="121212"/>
            </a:solidFill>
            <a:ln w="8255">
              <a:solidFill>
                <a:srgbClr val="0366D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7105472" y="4076699"/>
              <a:ext cx="476238" cy="476249"/>
            </a:xfrm>
            <a:prstGeom prst="roundRect">
              <a:avLst>
                <a:gd name="adj" fmla="val 50000"/>
              </a:avLst>
            </a:prstGeom>
            <a:solidFill>
              <a:srgbClr val="0366D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pic>
          <p:nvPicPr>
            <p:cNvPr id="31" name="Picture 30" descr="image.png"/>
            <p:cNvPicPr>
              <a:picLocks noChangeAspect="1"/>
            </p:cNvPicPr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7210244" y="4196590"/>
              <a:ext cx="266693" cy="217418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7772205" y="3884633"/>
              <a:ext cx="1750672" cy="480131"/>
            </a:xfrm>
            <a:prstGeom prst="rect">
              <a:avLst/>
            </a:prstGeom>
            <a:noFill/>
          </p:spPr>
          <p:txBody>
            <a:bodyPr wrap="non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325"/>
                </a:spcAft>
              </a:pPr>
              <a:r>
                <a:rPr sz="2400" b="1" dirty="0">
                  <a:solidFill>
                    <a:schemeClr val="bg1"/>
                  </a:solidFill>
                </a:rPr>
                <a:t>Staging Area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772205" y="4329128"/>
              <a:ext cx="2268378" cy="357021"/>
            </a:xfrm>
            <a:prstGeom prst="rect">
              <a:avLst/>
            </a:prstGeom>
            <a:noFill/>
          </p:spPr>
          <p:txBody>
            <a:bodyPr wrap="non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sz="1600" b="0" dirty="0">
                  <a:solidFill>
                    <a:schemeClr val="bg1">
                      <a:lumMod val="75000"/>
                    </a:schemeClr>
                  </a:solidFill>
                </a:rPr>
                <a:t>Changes ready to commit</a:t>
              </a:r>
            </a:p>
          </p:txBody>
        </p:sp>
      </p:grpSp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363898" y="4055217"/>
            <a:ext cx="342891" cy="242394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393D8615-D5EF-2ACE-42B8-32C2ECF3D0C5}"/>
              </a:ext>
            </a:extLst>
          </p:cNvPr>
          <p:cNvGrpSpPr/>
          <p:nvPr/>
        </p:nvGrpSpPr>
        <p:grpSpPr>
          <a:xfrm>
            <a:off x="7477303" y="4457699"/>
            <a:ext cx="4190895" cy="904874"/>
            <a:chOff x="6905452" y="5486400"/>
            <a:chExt cx="4190895" cy="904874"/>
          </a:xfrm>
        </p:grpSpPr>
        <p:sp>
          <p:nvSpPr>
            <p:cNvPr id="35" name="Rounded Rectangle 34"/>
            <p:cNvSpPr/>
            <p:nvPr/>
          </p:nvSpPr>
          <p:spPr>
            <a:xfrm>
              <a:off x="6905452" y="5486400"/>
              <a:ext cx="4190895" cy="904874"/>
            </a:xfrm>
            <a:prstGeom prst="roundRect">
              <a:avLst>
                <a:gd name="adj" fmla="val 12631"/>
              </a:avLst>
            </a:prstGeom>
            <a:solidFill>
              <a:srgbClr val="121212"/>
            </a:solidFill>
            <a:ln w="8255">
              <a:solidFill>
                <a:srgbClr val="0366D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7105472" y="5695949"/>
              <a:ext cx="476238" cy="476249"/>
            </a:xfrm>
            <a:prstGeom prst="roundRect">
              <a:avLst>
                <a:gd name="adj" fmla="val 50000"/>
              </a:avLst>
            </a:prstGeom>
            <a:solidFill>
              <a:srgbClr val="0366D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pic>
          <p:nvPicPr>
            <p:cNvPr id="37" name="Picture 36" descr="image.png"/>
            <p:cNvPicPr>
              <a:picLocks noChangeAspect="1"/>
            </p:cNvPicPr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7210244" y="5839239"/>
              <a:ext cx="266693" cy="208721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7772205" y="5520260"/>
              <a:ext cx="2244525" cy="480131"/>
            </a:xfrm>
            <a:prstGeom prst="rect">
              <a:avLst/>
            </a:prstGeom>
            <a:noFill/>
          </p:spPr>
          <p:txBody>
            <a:bodyPr wrap="non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325"/>
                </a:spcAft>
              </a:pPr>
              <a:r>
                <a:rPr sz="2400" b="1" dirty="0">
                  <a:solidFill>
                    <a:schemeClr val="bg1"/>
                  </a:solidFill>
                </a:rPr>
                <a:t>Local Repository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789926" y="5943965"/>
              <a:ext cx="1804853" cy="357021"/>
            </a:xfrm>
            <a:prstGeom prst="rect">
              <a:avLst/>
            </a:prstGeom>
            <a:noFill/>
          </p:spPr>
          <p:txBody>
            <a:bodyPr wrap="non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sz="1600" b="0" dirty="0">
                  <a:solidFill>
                    <a:schemeClr val="bg1">
                      <a:lumMod val="75000"/>
                    </a:schemeClr>
                  </a:solidFill>
                </a:rPr>
                <a:t>Committed changes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EC28025-6057-6CD1-54D1-4BE7AFFD54B1}"/>
              </a:ext>
            </a:extLst>
          </p:cNvPr>
          <p:cNvGrpSpPr/>
          <p:nvPr/>
        </p:nvGrpSpPr>
        <p:grpSpPr>
          <a:xfrm>
            <a:off x="7520887" y="5602714"/>
            <a:ext cx="4190895" cy="904719"/>
            <a:chOff x="6905452" y="6622971"/>
            <a:chExt cx="4190895" cy="904719"/>
          </a:xfrm>
        </p:grpSpPr>
        <p:sp>
          <p:nvSpPr>
            <p:cNvPr id="40" name="Rounded Rectangle 39"/>
            <p:cNvSpPr/>
            <p:nvPr/>
          </p:nvSpPr>
          <p:spPr>
            <a:xfrm>
              <a:off x="6905452" y="6629399"/>
              <a:ext cx="4190895" cy="898291"/>
            </a:xfrm>
            <a:prstGeom prst="roundRect">
              <a:avLst>
                <a:gd name="adj" fmla="val 9523"/>
              </a:avLst>
            </a:prstGeom>
            <a:solidFill>
              <a:srgbClr val="1F2122"/>
            </a:solidFill>
            <a:ln>
              <a:solidFill>
                <a:srgbClr val="0366D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41" name="Round Same Side Corner Rectangle 40"/>
            <p:cNvSpPr/>
            <p:nvPr/>
          </p:nvSpPr>
          <p:spPr>
            <a:xfrm rot="16200000">
              <a:off x="6522346" y="7012505"/>
              <a:ext cx="898291" cy="1320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366D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dirty="0"/>
            </a:p>
          </p:txBody>
        </p:sp>
        <p:pic>
          <p:nvPicPr>
            <p:cNvPr id="42" name="Picture 41" descr="image.png"/>
            <p:cNvPicPr>
              <a:picLocks noChangeAspect="1"/>
            </p:cNvPicPr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7202065" y="6684251"/>
              <a:ext cx="336062" cy="405261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7483293" y="6622971"/>
              <a:ext cx="899542" cy="480131"/>
            </a:xfrm>
            <a:prstGeom prst="rect">
              <a:avLst/>
            </a:prstGeom>
            <a:noFill/>
          </p:spPr>
          <p:txBody>
            <a:bodyPr wrap="non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sz="2400" b="1" dirty="0">
                  <a:solidFill>
                    <a:srgbClr val="0366D6"/>
                  </a:solidFill>
                </a:rPr>
                <a:t>Try It!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286503" y="7080164"/>
              <a:ext cx="3746512" cy="357021"/>
            </a:xfrm>
            <a:prstGeom prst="rect">
              <a:avLst/>
            </a:prstGeom>
            <a:solidFill>
              <a:srgbClr val="121212"/>
            </a:solidFill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0"/>
                </a:spcAft>
              </a:pPr>
              <a:r>
                <a:rPr sz="1600" b="0" dirty="0">
                  <a:solidFill>
                    <a:schemeClr val="bg1"/>
                  </a:solidFill>
                  <a:latin typeface="Consolas" panose="020B0609020204030204" pitchFamily="49" charset="0"/>
                </a:rPr>
                <a:t>Stage a file: git add index.html 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A917D3C1-9735-ADA1-99CB-6734B4A8524A}"/>
              </a:ext>
            </a:extLst>
          </p:cNvPr>
          <p:cNvSpPr/>
          <p:nvPr/>
        </p:nvSpPr>
        <p:spPr>
          <a:xfrm>
            <a:off x="0" y="870856"/>
            <a:ext cx="12168000" cy="45719"/>
          </a:xfrm>
          <a:prstGeom prst="rect">
            <a:avLst/>
          </a:prstGeom>
          <a:solidFill>
            <a:srgbClr val="292A2B"/>
          </a:solidFill>
          <a:ln>
            <a:solidFill>
              <a:srgbClr val="292A2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B0B29F0-D2AD-66E7-2CF5-ED80FEFC1619}"/>
              </a:ext>
            </a:extLst>
          </p:cNvPr>
          <p:cNvSpPr/>
          <p:nvPr/>
        </p:nvSpPr>
        <p:spPr>
          <a:xfrm>
            <a:off x="386560" y="5228329"/>
            <a:ext cx="1078351" cy="194055"/>
          </a:xfrm>
          <a:prstGeom prst="rect">
            <a:avLst/>
          </a:prstGeom>
          <a:solidFill>
            <a:srgbClr val="121212"/>
          </a:solidFill>
          <a:ln>
            <a:solidFill>
              <a:srgbClr val="12121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8911369-F09D-BF02-3973-F7929B31A43F}"/>
              </a:ext>
            </a:extLst>
          </p:cNvPr>
          <p:cNvGrpSpPr/>
          <p:nvPr/>
        </p:nvGrpSpPr>
        <p:grpSpPr>
          <a:xfrm>
            <a:off x="700264" y="5442528"/>
            <a:ext cx="6074730" cy="1064907"/>
            <a:chOff x="700756" y="5442528"/>
            <a:chExt cx="6145848" cy="106490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C7B7A8B-298F-89C3-6616-8E510EEA8A79}"/>
                </a:ext>
              </a:extLst>
            </p:cNvPr>
            <p:cNvSpPr txBox="1"/>
            <p:nvPr/>
          </p:nvSpPr>
          <p:spPr>
            <a:xfrm>
              <a:off x="704839" y="5442528"/>
              <a:ext cx="6141765" cy="1064907"/>
            </a:xfrm>
            <a:prstGeom prst="rect">
              <a:avLst/>
            </a:prstGeom>
            <a:solidFill>
              <a:srgbClr val="292A2B"/>
            </a:solidFill>
          </p:spPr>
          <p:txBody>
            <a:bodyPr wrap="square" lIns="73152" tIns="54864" rIns="73152" bIns="54864" anchor="ctr">
              <a:spAutoFit/>
            </a:bodyPr>
            <a:lstStyle/>
            <a:p>
              <a:pPr algn="l">
                <a:spcBef>
                  <a:spcPts val="1800"/>
                </a:spcBef>
                <a:spcAft>
                  <a:spcPts val="0"/>
                </a:spcAft>
              </a:pPr>
              <a:r>
                <a:rPr lang="en-US" sz="2000" dirty="0">
                  <a:solidFill>
                    <a:srgbClr val="0366D6"/>
                  </a:solidFill>
                </a:rPr>
                <a:t>       </a:t>
              </a:r>
              <a:r>
                <a:rPr lang="en-US" sz="2400" b="1" dirty="0">
                  <a:solidFill>
                    <a:srgbClr val="0366D6"/>
                  </a:solidFill>
                </a:rPr>
                <a:t>Note</a:t>
              </a:r>
              <a:r>
                <a:rPr lang="en-US" sz="2000" dirty="0">
                  <a:solidFill>
                    <a:srgbClr val="0366D6"/>
                  </a:solidFill>
                </a:rPr>
                <a:t> - </a:t>
              </a:r>
              <a:r>
                <a:rPr lang="en-US" sz="2000" b="0" dirty="0">
                  <a:solidFill>
                    <a:srgbClr val="0366D6"/>
                  </a:solidFill>
                </a:rPr>
                <a:t> </a:t>
              </a:r>
              <a:r>
                <a:rPr lang="en-US" sz="2000" b="0" dirty="0">
                  <a:solidFill>
                    <a:schemeClr val="bg1"/>
                  </a:solidFill>
                </a:rPr>
                <a:t>To unstage a file, use the following command:</a:t>
              </a:r>
            </a:p>
            <a:p>
              <a:pPr algn="l">
                <a:spcBef>
                  <a:spcPts val="0"/>
                </a:spcBef>
                <a:spcAft>
                  <a:spcPts val="0"/>
                </a:spcAft>
              </a:pPr>
              <a:endParaRPr lang="en-US" b="0" dirty="0">
                <a:solidFill>
                  <a:schemeClr val="bg1"/>
                </a:solidFill>
              </a:endParaRPr>
            </a:p>
          </p:txBody>
        </p:sp>
        <p:pic>
          <p:nvPicPr>
            <p:cNvPr id="51" name="Picture 50" descr="image.png">
              <a:extLst>
                <a:ext uri="{FF2B5EF4-FFF2-40B4-BE49-F238E27FC236}">
                  <a16:creationId xmlns:a16="http://schemas.microsoft.com/office/drawing/2014/main" id="{77D87B63-15AD-9BEF-4D1F-2C527CD4F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700756" y="5503357"/>
              <a:ext cx="456222" cy="325066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A04EF4E-2E6D-2410-CCFE-F46244FAD9A0}"/>
                </a:ext>
              </a:extLst>
            </p:cNvPr>
            <p:cNvSpPr txBox="1"/>
            <p:nvPr/>
          </p:nvSpPr>
          <p:spPr>
            <a:xfrm>
              <a:off x="2044070" y="5918260"/>
              <a:ext cx="3477234" cy="369332"/>
            </a:xfrm>
            <a:prstGeom prst="rect">
              <a:avLst/>
            </a:prstGeom>
            <a:solidFill>
              <a:srgbClr val="121212"/>
            </a:solidFill>
          </p:spPr>
          <p:txBody>
            <a:bodyPr wrap="none" rtlCol="0">
              <a:spAutoFit/>
            </a:bodyPr>
            <a:lstStyle/>
            <a:p>
              <a:r>
                <a:rPr lang="en-IN" b="0" i="0" dirty="0">
                  <a:solidFill>
                    <a:srgbClr val="EEF0FF"/>
                  </a:solidFill>
                  <a:effectLst/>
                  <a:latin typeface="Consolas" panose="020B0609020204030204" pitchFamily="49" charset="0"/>
                </a:rPr>
                <a:t>&gt;&gt;&gt;   git restore --staged</a:t>
              </a:r>
              <a:endParaRPr lang="en-IN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D7CCA186-167F-77D1-FE56-CFE1A1660940}"/>
              </a:ext>
            </a:extLst>
          </p:cNvPr>
          <p:cNvSpPr/>
          <p:nvPr/>
        </p:nvSpPr>
        <p:spPr>
          <a:xfrm flipV="1">
            <a:off x="7176980" y="1548269"/>
            <a:ext cx="4788000" cy="45720"/>
          </a:xfrm>
          <a:prstGeom prst="rect">
            <a:avLst/>
          </a:prstGeom>
          <a:solidFill>
            <a:srgbClr val="121212"/>
          </a:solidFill>
          <a:ln>
            <a:solidFill>
              <a:srgbClr val="12121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1531</Words>
  <Application>Microsoft Office PowerPoint</Application>
  <PresentationFormat>Widescreen</PresentationFormat>
  <Paragraphs>279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Roboto Slab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Soham Rao</cp:lastModifiedBy>
  <cp:revision>65</cp:revision>
  <dcterms:created xsi:type="dcterms:W3CDTF">2013-01-27T09:14:16Z</dcterms:created>
  <dcterms:modified xsi:type="dcterms:W3CDTF">2025-09-04T13:08:43Z</dcterms:modified>
  <cp:category/>
</cp:coreProperties>
</file>