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7" r:id="rId2"/>
    <p:sldId id="258" r:id="rId3"/>
    <p:sldId id="259" r:id="rId4"/>
    <p:sldId id="260" r:id="rId5"/>
    <p:sldId id="264" r:id="rId6"/>
    <p:sldId id="265" r:id="rId7"/>
    <p:sldId id="266" r:id="rId8"/>
    <p:sldId id="267" r:id="rId9"/>
    <p:sldId id="261" r:id="rId10"/>
    <p:sldId id="262" r:id="rId11"/>
    <p:sldId id="263" r:id="rId12"/>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CE560017-F0B0-49E9-AA5C-3EEFDA95B381}" type="datetimeFigureOut">
              <a:rPr lang="en-US" smtClean="0"/>
              <a:t>9/3/2024</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82DFA1B2-C9D6-4557-9E13-506F78BA9713}" type="slidenum">
              <a:rPr lang="en-US" smtClean="0"/>
              <a:t>‹#›</a:t>
            </a:fld>
            <a:endParaRPr lang="en-US"/>
          </a:p>
        </p:txBody>
      </p:sp>
    </p:spTree>
    <p:extLst>
      <p:ext uri="{BB962C8B-B14F-4D97-AF65-F5344CB8AC3E}">
        <p14:creationId xmlns:p14="http://schemas.microsoft.com/office/powerpoint/2010/main" val="376516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E94F880C-19F4-44B7-9F4E-AC5FA8F52BA9}" type="datetimeFigureOut">
              <a:rPr lang="en-US" smtClean="0"/>
              <a:t>9/3/2024</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9800"/>
            <a:ext cx="5389563" cy="38862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4188"/>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4188"/>
            <a:ext cx="2919412" cy="495300"/>
          </a:xfrm>
          <a:prstGeom prst="rect">
            <a:avLst/>
          </a:prstGeom>
        </p:spPr>
        <p:txBody>
          <a:bodyPr vert="horz" lIns="91440" tIns="45720" rIns="91440" bIns="45720" rtlCol="0" anchor="b"/>
          <a:lstStyle>
            <a:lvl1pPr algn="r">
              <a:defRPr sz="1200"/>
            </a:lvl1pPr>
          </a:lstStyle>
          <a:p>
            <a:fld id="{88BD162D-4DF2-4F8D-AE17-3C7900207144}" type="slidenum">
              <a:rPr lang="en-US" smtClean="0"/>
              <a:t>‹#›</a:t>
            </a:fld>
            <a:endParaRPr lang="en-US"/>
          </a:p>
        </p:txBody>
      </p:sp>
    </p:spTree>
    <p:extLst>
      <p:ext uri="{BB962C8B-B14F-4D97-AF65-F5344CB8AC3E}">
        <p14:creationId xmlns:p14="http://schemas.microsoft.com/office/powerpoint/2010/main" val="240174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a:t>
            </a:fld>
            <a:endParaRPr lang="en-US"/>
          </a:p>
        </p:txBody>
      </p:sp>
    </p:spTree>
    <p:extLst>
      <p:ext uri="{BB962C8B-B14F-4D97-AF65-F5344CB8AC3E}">
        <p14:creationId xmlns:p14="http://schemas.microsoft.com/office/powerpoint/2010/main" val="177539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BD162D-4DF2-4F8D-AE17-3C7900207144}" type="slidenum">
              <a:rPr lang="en-US" smtClean="0"/>
              <a:t>11</a:t>
            </a:fld>
            <a:endParaRPr lang="en-US"/>
          </a:p>
        </p:txBody>
      </p:sp>
    </p:spTree>
    <p:extLst>
      <p:ext uri="{BB962C8B-B14F-4D97-AF65-F5344CB8AC3E}">
        <p14:creationId xmlns:p14="http://schemas.microsoft.com/office/powerpoint/2010/main" val="134824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110C0C6-8467-4685-89F6-4B39C9816B60}" type="datetime1">
              <a:rPr lang="en-US" smtClean="0"/>
              <a:t>9/3/2024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1F9377-65E3-41BC-9A46-335506DC7DA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632AD0C-F86A-41FD-AFB1-E96E1375A76D}" type="datetime1">
              <a:rPr lang="en-US" smtClean="0"/>
              <a:t>9/3/2024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62743C-1498-4CEF-A2A4-1729E9BEC98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6832174-7531-4F6E-8C96-8FCA5DB0EE74}" type="datetime1">
              <a:rPr lang="en-US" smtClean="0"/>
              <a:t>9/3/2024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BEF5D0-36F8-4317-9360-907EAC5EEF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B0691B1C-CF64-4129-8EB9-857DCE34D895}" type="datetime1">
              <a:rPr lang="en-US" smtClean="0"/>
              <a:t>9/3/2024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6B0845-6640-4423-B62C-546434A514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E18629E-F0DB-4FAA-927E-E47BD97310C4}" type="datetime1">
              <a:rPr lang="en-US" smtClean="0"/>
              <a:t>9/3/2024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0A4AC-0FBB-46F8-8B2A-761E139CE3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F1FD182-7533-48CE-B96C-3B9C63AA9114}" type="datetime1">
              <a:rPr lang="en-US" smtClean="0"/>
              <a:t>9/3/2024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033DE0-FF1E-4367-A9BF-92516AD6C3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457EE2B7-5BE4-4D02-9664-52037FE16A39}" type="datetime1">
              <a:rPr lang="en-US" smtClean="0"/>
              <a:t>9/3/2024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976FBD6-92C0-4014-A9F2-E436EFB871A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4408C7B-DAE5-4C3D-A631-010AFFD5C92C}" type="datetime1">
              <a:rPr lang="en-US" smtClean="0"/>
              <a:t>9/3/2024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B242B2-BD82-4BD4-8FB8-51E00082E2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0E5DC17-2B98-443B-ABCA-C9E042ACD3F0}" type="datetime1">
              <a:rPr lang="en-US" smtClean="0"/>
              <a:t>9/3/2024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4D109C-A77E-458D-AFAE-592FA54B93D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64816AA-F977-4C50-87AC-7CF7EF6AF16D}" type="datetime1">
              <a:rPr lang="en-US" smtClean="0"/>
              <a:t>9/3/2024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629EA2-BDAE-47D5-B74F-04ACD47A60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0FA9ED7-2F8E-467E-A1B8-3439CF17D16B}" type="datetime1">
              <a:rPr lang="en-US" smtClean="0"/>
              <a:t>9/3/2024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F01A01-283D-4E54-84DC-346E235D87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fld id="{A488037F-5059-45FA-9BAB-5D0B8C33D603}" type="datetime1">
              <a:rPr lang="en-US" smtClean="0"/>
              <a:t>9/3/2024</a:t>
            </a:fld>
            <a:endParaRPr lang="en-US"/>
          </a:p>
        </p:txBody>
      </p:sp>
      <p:sp>
        <p:nvSpPr>
          <p:cNvPr id="358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358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1119DBF-3D11-44CA-B520-E6A1B60020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sp>
        <p:nvSpPr>
          <p:cNvPr id="8" name="Rectangle 2"/>
          <p:cNvSpPr txBox="1">
            <a:spLocks noChangeArrowheads="1"/>
          </p:cNvSpPr>
          <p:nvPr/>
        </p:nvSpPr>
        <p:spPr>
          <a:xfrm>
            <a:off x="457200" y="152400"/>
            <a:ext cx="8382000" cy="5410200"/>
          </a:xfrm>
          <a:prstGeom prst="rect">
            <a:avLst/>
          </a:prstGeom>
        </p:spPr>
        <p:txBody>
          <a:bodyPr/>
          <a:lstStyle/>
          <a:p>
            <a:pPr algn="ctr"/>
            <a:r>
              <a:rPr lang="en-US" sz="3200" kern="0" dirty="0" smtClean="0">
                <a:solidFill>
                  <a:schemeClr val="tx2"/>
                </a:solidFill>
                <a:latin typeface="Times New Roman" pitchFamily="18" charset="0"/>
                <a:ea typeface="+mj-ea"/>
                <a:cs typeface="Times New Roman" pitchFamily="18" charset="0"/>
              </a:rPr>
              <a:t>Project Presentation </a:t>
            </a:r>
            <a:r>
              <a:rPr lang="en-US" sz="3200" kern="0" dirty="0">
                <a:solidFill>
                  <a:schemeClr val="tx2"/>
                </a:solidFill>
                <a:latin typeface="Times New Roman" pitchFamily="18" charset="0"/>
                <a:ea typeface="+mj-ea"/>
                <a:cs typeface="Times New Roman" pitchFamily="18" charset="0"/>
              </a:rPr>
              <a:t/>
            </a:r>
            <a:br>
              <a:rPr lang="en-US" sz="3200" kern="0" dirty="0">
                <a:solidFill>
                  <a:schemeClr val="tx2"/>
                </a:solidFill>
                <a:latin typeface="Times New Roman" pitchFamily="18" charset="0"/>
                <a:ea typeface="+mj-ea"/>
                <a:cs typeface="Times New Roman" pitchFamily="18" charset="0"/>
              </a:rPr>
            </a:br>
            <a:r>
              <a:rPr lang="en-US" sz="3200" kern="0" dirty="0" smtClean="0">
                <a:solidFill>
                  <a:schemeClr val="tx2"/>
                </a:solidFill>
                <a:latin typeface="Times New Roman" pitchFamily="18" charset="0"/>
                <a:ea typeface="+mj-ea"/>
                <a:cs typeface="Times New Roman" pitchFamily="18" charset="0"/>
              </a:rPr>
              <a:t>on </a:t>
            </a:r>
            <a:r>
              <a:rPr lang="en-US" sz="3200" kern="0" dirty="0">
                <a:solidFill>
                  <a:schemeClr val="tx2"/>
                </a:solidFill>
                <a:latin typeface="Times New Roman" pitchFamily="18" charset="0"/>
                <a:ea typeface="+mj-ea"/>
                <a:cs typeface="Times New Roman" pitchFamily="18" charset="0"/>
              </a:rPr>
              <a:t/>
            </a:r>
            <a:br>
              <a:rPr lang="en-US" sz="3200" kern="0" dirty="0">
                <a:solidFill>
                  <a:schemeClr val="tx2"/>
                </a:solidFill>
                <a:latin typeface="Times New Roman" pitchFamily="18" charset="0"/>
                <a:ea typeface="+mj-ea"/>
                <a:cs typeface="Times New Roman" pitchFamily="18" charset="0"/>
              </a:rPr>
            </a:br>
            <a:r>
              <a:rPr lang="en-US" sz="3200" u="sng" dirty="0" smtClean="0">
                <a:latin typeface="Times New Roman" pitchFamily="18" charset="0"/>
                <a:cs typeface="Times New Roman" pitchFamily="18" charset="0"/>
              </a:rPr>
              <a:t>“</a:t>
            </a:r>
            <a:r>
              <a:rPr lang="en-US" sz="3200" u="sng" dirty="0" smtClean="0">
                <a:solidFill>
                  <a:srgbClr val="FF0000"/>
                </a:solidFill>
                <a:latin typeface="Times New Roman" pitchFamily="18" charset="0"/>
                <a:cs typeface="Times New Roman" pitchFamily="18" charset="0"/>
              </a:rPr>
              <a:t>Smart Job Recommendation System</a:t>
            </a:r>
            <a:r>
              <a:rPr lang="en-US" sz="3200" u="sng" dirty="0" smtClean="0">
                <a:latin typeface="Times New Roman" pitchFamily="18" charset="0"/>
                <a:cs typeface="Times New Roman" pitchFamily="18" charset="0"/>
              </a:rPr>
              <a:t>”</a:t>
            </a:r>
            <a:endParaRPr lang="en-US" sz="3200" u="sng"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SPONSORED BY: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ctr"/>
            <a:r>
              <a:rPr lang="en-US" sz="2400" dirty="0">
                <a:latin typeface="Times New Roman" pitchFamily="18" charset="0"/>
                <a:cs typeface="Times New Roman" pitchFamily="18" charset="0"/>
              </a:rPr>
              <a:t>(Domain :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ctr" eaLnBrk="0" hangingPunct="0">
              <a:defRPr/>
            </a:pPr>
            <a:r>
              <a:rPr lang="en-US" sz="2400" kern="0" dirty="0" smtClean="0">
                <a:solidFill>
                  <a:schemeClr val="tx2"/>
                </a:solidFill>
                <a:latin typeface="Times New Roman" pitchFamily="18" charset="0"/>
                <a:ea typeface="+mj-ea"/>
                <a:cs typeface="Times New Roman" pitchFamily="18" charset="0"/>
              </a:rPr>
              <a:t>Under Guidance of</a:t>
            </a:r>
            <a:br>
              <a:rPr lang="en-US" sz="2400" kern="0" dirty="0" smtClean="0">
                <a:solidFill>
                  <a:schemeClr val="tx2"/>
                </a:solidFill>
                <a:latin typeface="Times New Roman" pitchFamily="18" charset="0"/>
                <a:ea typeface="+mj-ea"/>
                <a:cs typeface="Times New Roman" pitchFamily="18" charset="0"/>
              </a:rPr>
            </a:br>
            <a:r>
              <a:rPr lang="en-US" sz="2400" b="1" kern="0" dirty="0" smtClean="0">
                <a:solidFill>
                  <a:srgbClr val="FF0000"/>
                </a:solidFill>
                <a:latin typeface="Times New Roman" pitchFamily="18" charset="0"/>
                <a:ea typeface="+mj-ea"/>
                <a:cs typeface="Times New Roman" pitchFamily="18" charset="0"/>
              </a:rPr>
              <a:t>Name of Guide</a:t>
            </a:r>
          </a:p>
          <a:p>
            <a:pPr algn="ctr" eaLnBrk="0" hangingPunct="0">
              <a:defRPr/>
            </a:pPr>
            <a:endParaRPr lang="en-US" sz="2400" b="1" kern="0" dirty="0">
              <a:solidFill>
                <a:schemeClr val="tx2"/>
              </a:solidFill>
              <a:latin typeface="Times New Roman" pitchFamily="18" charset="0"/>
              <a:ea typeface="+mj-ea"/>
              <a:cs typeface="Times New Roman" pitchFamily="18" charset="0"/>
            </a:endParaRPr>
          </a:p>
          <a:p>
            <a:pPr algn="ctr" eaLnBrk="0" hangingPunct="0">
              <a:defRPr/>
            </a:pPr>
            <a:endParaRPr lang="en-US" sz="2400" b="1" kern="0" dirty="0" smtClean="0">
              <a:solidFill>
                <a:schemeClr val="tx2"/>
              </a:solidFill>
              <a:latin typeface="Times New Roman" pitchFamily="18" charset="0"/>
              <a:ea typeface="+mj-ea"/>
              <a:cs typeface="Times New Roman" pitchFamily="18" charset="0"/>
            </a:endParaRPr>
          </a:p>
          <a:p>
            <a:pPr algn="ctr" eaLnBrk="0" hangingPunct="0">
              <a:defRPr/>
            </a:pPr>
            <a:endParaRPr lang="en-US" sz="2400" b="1" kern="0" dirty="0">
              <a:solidFill>
                <a:schemeClr val="tx2"/>
              </a:solidFill>
              <a:latin typeface="Times New Roman" pitchFamily="18" charset="0"/>
              <a:ea typeface="+mj-ea"/>
              <a:cs typeface="Times New Roman" pitchFamily="18" charset="0"/>
            </a:endParaRPr>
          </a:p>
          <a:p>
            <a:pPr algn="ctr" eaLnBrk="0" hangingPunct="0">
              <a:defRPr/>
            </a:pPr>
            <a:endParaRPr lang="en-US" sz="2400" b="1" kern="0" dirty="0" smtClean="0">
              <a:solidFill>
                <a:schemeClr val="tx2"/>
              </a:solidFill>
              <a:latin typeface="Times New Roman" pitchFamily="18" charset="0"/>
              <a:ea typeface="+mj-ea"/>
              <a:cs typeface="Times New Roman" pitchFamily="18" charset="0"/>
            </a:endParaRPr>
          </a:p>
          <a:p>
            <a:pPr algn="ctr" eaLnBrk="0" hangingPunct="0">
              <a:defRPr/>
            </a:pPr>
            <a:endParaRPr lang="en-US" sz="2400" b="1" kern="0" dirty="0">
              <a:solidFill>
                <a:schemeClr val="tx2"/>
              </a:solidFill>
              <a:latin typeface="Times New Roman" pitchFamily="18" charset="0"/>
              <a:ea typeface="+mj-ea"/>
              <a:cs typeface="Times New Roman" pitchFamily="18" charset="0"/>
            </a:endParaRPr>
          </a:p>
          <a:p>
            <a:pPr algn="ctr" eaLnBrk="0" hangingPunct="0">
              <a:defRPr/>
            </a:pPr>
            <a:r>
              <a:rPr lang="en-US" sz="2800" kern="0" dirty="0" smtClean="0">
                <a:solidFill>
                  <a:schemeClr val="tx2"/>
                </a:solidFill>
                <a:latin typeface="Times New Roman" pitchFamily="18" charset="0"/>
                <a:cs typeface="Times New Roman" pitchFamily="18" charset="0"/>
              </a:rPr>
              <a:t>2024-25  </a:t>
            </a:r>
            <a:r>
              <a:rPr lang="en-US" sz="2800" kern="0" dirty="0" err="1">
                <a:solidFill>
                  <a:schemeClr val="tx2"/>
                </a:solidFill>
                <a:latin typeface="Times New Roman" pitchFamily="18" charset="0"/>
                <a:cs typeface="Times New Roman" pitchFamily="18" charset="0"/>
              </a:rPr>
              <a:t>Sem</a:t>
            </a:r>
            <a:r>
              <a:rPr lang="en-US" sz="2800" kern="0" dirty="0">
                <a:solidFill>
                  <a:schemeClr val="tx2"/>
                </a:solidFill>
                <a:latin typeface="Times New Roman" pitchFamily="18" charset="0"/>
                <a:cs typeface="Times New Roman" pitchFamily="18" charset="0"/>
              </a:rPr>
              <a:t>- I</a:t>
            </a:r>
          </a:p>
          <a:p>
            <a:pPr algn="ctr" eaLnBrk="0" hangingPunct="0">
              <a:defRPr/>
            </a:pPr>
            <a:r>
              <a:rPr lang="en-US" sz="2800" b="1" kern="0" dirty="0" smtClean="0">
                <a:solidFill>
                  <a:schemeClr val="tx2"/>
                </a:solidFill>
                <a:latin typeface="Times New Roman" pitchFamily="18" charset="0"/>
                <a:ea typeface="+mj-ea"/>
                <a:cs typeface="Times New Roman" pitchFamily="18" charset="0"/>
              </a:rPr>
              <a:t/>
            </a:r>
            <a:br>
              <a:rPr lang="en-US" sz="2800" b="1" kern="0" dirty="0" smtClean="0">
                <a:solidFill>
                  <a:schemeClr val="tx2"/>
                </a:solidFill>
                <a:latin typeface="Times New Roman" pitchFamily="18" charset="0"/>
                <a:ea typeface="+mj-ea"/>
                <a:cs typeface="Times New Roman" pitchFamily="18" charset="0"/>
              </a:rPr>
            </a:br>
            <a:endParaRPr lang="en-US" sz="2800" b="1" kern="0" dirty="0">
              <a:solidFill>
                <a:schemeClr val="tx2"/>
              </a:solidFill>
              <a:latin typeface="Times New Roman" pitchFamily="18" charset="0"/>
              <a:ea typeface="+mj-ea"/>
              <a:cs typeface="Times New Roman" pitchFamily="18" charset="0"/>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0" name="Table 9"/>
          <p:cNvGraphicFramePr>
            <a:graphicFrameLocks noGrp="1"/>
          </p:cNvGraphicFramePr>
          <p:nvPr>
            <p:extLst>
              <p:ext uri="{D42A27DB-BD31-4B8C-83A1-F6EECF244321}">
                <p14:modId xmlns:p14="http://schemas.microsoft.com/office/powerpoint/2010/main" val="218073075"/>
              </p:ext>
            </p:extLst>
          </p:nvPr>
        </p:nvGraphicFramePr>
        <p:xfrm>
          <a:off x="1523999" y="3276600"/>
          <a:ext cx="6705601" cy="1676400"/>
        </p:xfrm>
        <a:graphic>
          <a:graphicData uri="http://schemas.openxmlformats.org/drawingml/2006/table">
            <a:tbl>
              <a:tblPr/>
              <a:tblGrid>
                <a:gridCol w="1151467"/>
                <a:gridCol w="1151467"/>
                <a:gridCol w="1016000"/>
                <a:gridCol w="3386667"/>
              </a:tblGrid>
              <a:tr h="335280">
                <a:tc>
                  <a:txBody>
                    <a:bodyPr/>
                    <a:lstStyle/>
                    <a:p>
                      <a:pPr marL="0" marR="0" algn="ctr">
                        <a:lnSpc>
                          <a:spcPct val="115000"/>
                        </a:lnSpc>
                        <a:spcBef>
                          <a:spcPts val="0"/>
                        </a:spcBef>
                        <a:spcAft>
                          <a:spcPts val="0"/>
                        </a:spcAft>
                      </a:pPr>
                      <a:r>
                        <a:rPr lang="en-US" sz="1600" b="1" dirty="0">
                          <a:latin typeface="Times New Roman"/>
                          <a:ea typeface="Times New Roman"/>
                          <a:cs typeface="Times New Roman"/>
                        </a:rPr>
                        <a:t>Roll No.</a:t>
                      </a:r>
                      <a:endParaRPr lang="en-US" sz="1600" dirty="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smtClean="0">
                          <a:latin typeface="Calibri"/>
                          <a:ea typeface="Times New Roman"/>
                          <a:cs typeface="Times New Roman"/>
                        </a:rPr>
                        <a:t>GR. No. </a:t>
                      </a:r>
                      <a:endParaRPr lang="en-US" sz="1600" b="1" dirty="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a:ea typeface="Times New Roman"/>
                          <a:cs typeface="Times New Roman"/>
                        </a:rPr>
                        <a:t>Division</a:t>
                      </a:r>
                      <a:endParaRPr lang="en-US" sz="160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a:latin typeface="Times New Roman"/>
                          <a:ea typeface="Times New Roman"/>
                          <a:cs typeface="Times New Roman"/>
                        </a:rPr>
                        <a:t>Name of Student</a:t>
                      </a:r>
                      <a:endParaRPr lang="en-US" sz="1600">
                        <a:latin typeface="Calibri"/>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280">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411028</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22110594</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A</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err="1" smtClean="0">
                          <a:latin typeface="Times New Roman"/>
                          <a:ea typeface="Times New Roman"/>
                          <a:cs typeface="Times New Roman"/>
                        </a:rPr>
                        <a:t>Soham</a:t>
                      </a:r>
                      <a:r>
                        <a:rPr lang="en-US" sz="1600" dirty="0" smtClean="0">
                          <a:latin typeface="Times New Roman"/>
                          <a:ea typeface="Times New Roman"/>
                          <a:cs typeface="Times New Roman"/>
                        </a:rPr>
                        <a:t> Mahajan</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280">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413031</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22110578</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C</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err="1" smtClean="0">
                          <a:latin typeface="Times New Roman"/>
                          <a:ea typeface="Times New Roman"/>
                          <a:cs typeface="Times New Roman"/>
                        </a:rPr>
                        <a:t>Navneet</a:t>
                      </a:r>
                      <a:r>
                        <a:rPr lang="en-US" sz="1600" baseline="0" dirty="0" smtClean="0">
                          <a:latin typeface="Times New Roman"/>
                          <a:ea typeface="Times New Roman"/>
                          <a:cs typeface="Times New Roman"/>
                        </a:rPr>
                        <a:t> </a:t>
                      </a:r>
                      <a:r>
                        <a:rPr lang="en-US" sz="1600" baseline="0" dirty="0" err="1" smtClean="0">
                          <a:latin typeface="Times New Roman"/>
                          <a:ea typeface="Times New Roman"/>
                          <a:cs typeface="Times New Roman"/>
                        </a:rPr>
                        <a:t>Kawde</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280">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411002</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22111229</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A</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Abdul </a:t>
                      </a:r>
                      <a:r>
                        <a:rPr lang="en-US" sz="1600" dirty="0" err="1" smtClean="0">
                          <a:latin typeface="Times New Roman"/>
                          <a:ea typeface="Times New Roman"/>
                          <a:cs typeface="Times New Roman"/>
                        </a:rPr>
                        <a:t>Razique</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5280">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411013</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22110559</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A</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29210" marR="0" algn="ctr">
                        <a:lnSpc>
                          <a:spcPct val="115000"/>
                        </a:lnSpc>
                        <a:spcBef>
                          <a:spcPts val="0"/>
                        </a:spcBef>
                        <a:spcAft>
                          <a:spcPts val="0"/>
                        </a:spcAft>
                      </a:pPr>
                      <a:r>
                        <a:rPr lang="en-US" sz="1600" dirty="0" smtClean="0">
                          <a:latin typeface="Times New Roman"/>
                          <a:ea typeface="Times New Roman"/>
                          <a:cs typeface="Times New Roman"/>
                        </a:rPr>
                        <a:t>G </a:t>
                      </a:r>
                      <a:r>
                        <a:rPr lang="en-US" sz="1600" dirty="0" err="1" smtClean="0">
                          <a:latin typeface="Times New Roman"/>
                          <a:ea typeface="Times New Roman"/>
                          <a:cs typeface="Times New Roman"/>
                        </a:rPr>
                        <a:t>Aman</a:t>
                      </a:r>
                      <a:r>
                        <a:rPr lang="en-US" sz="1600" dirty="0" smtClean="0">
                          <a:latin typeface="Times New Roman"/>
                          <a:ea typeface="Times New Roman"/>
                          <a:cs typeface="Times New Roman"/>
                        </a:rPr>
                        <a:t> Kumar</a:t>
                      </a:r>
                      <a:endParaRPr lang="en-US" sz="1600" dirty="0">
                        <a:latin typeface="Times New Roman"/>
                        <a:ea typeface="Times New Roman"/>
                        <a:cs typeface="Times New Roman"/>
                      </a:endParaRPr>
                    </a:p>
                  </a:txBody>
                  <a:tcPr marL="67943" marR="67943"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pPr>
              <a:defRPr/>
            </a:pPr>
            <a:fld id="{294D109C-A77E-458D-AFAE-592FA54B93D0}"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smtClean="0">
                <a:latin typeface="Times New Roman" pitchFamily="18" charset="0"/>
                <a:cs typeface="Times New Roman" pitchFamily="18" charset="0"/>
              </a:rPr>
              <a:t>BUSINESS VALUE</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a:buFont typeface="Wingdings" panose="05000000000000000000" pitchFamily="2" charset="2"/>
              <a:buChar char="ü"/>
            </a:pPr>
            <a:r>
              <a:rPr lang="en-US" sz="2100" dirty="0" smtClean="0">
                <a:latin typeface="Times New Roman" pitchFamily="18" charset="0"/>
                <a:cs typeface="Times New Roman" pitchFamily="18" charset="0"/>
              </a:rPr>
              <a:t>Simplicity</a:t>
            </a:r>
          </a:p>
          <a:p>
            <a:pPr>
              <a:buFont typeface="Wingdings" panose="05000000000000000000" pitchFamily="2" charset="2"/>
              <a:buChar char="ü"/>
            </a:pPr>
            <a:endParaRPr lang="en-US" sz="2100" dirty="0">
              <a:latin typeface="Times New Roman" pitchFamily="18" charset="0"/>
              <a:cs typeface="Times New Roman" pitchFamily="18" charset="0"/>
            </a:endParaRPr>
          </a:p>
          <a:p>
            <a:pPr>
              <a:buFont typeface="Wingdings" panose="05000000000000000000" pitchFamily="2" charset="2"/>
              <a:buChar char="ü"/>
            </a:pPr>
            <a:r>
              <a:rPr lang="en-US" sz="2100" dirty="0" smtClean="0">
                <a:latin typeface="Times New Roman" pitchFamily="18" charset="0"/>
                <a:cs typeface="Times New Roman" pitchFamily="18" charset="0"/>
              </a:rPr>
              <a:t>Tailor made</a:t>
            </a:r>
          </a:p>
          <a:p>
            <a:pPr>
              <a:buFont typeface="Wingdings" panose="05000000000000000000" pitchFamily="2" charset="2"/>
              <a:buChar char="ü"/>
            </a:pPr>
            <a:endParaRPr lang="en-US" sz="2100" dirty="0">
              <a:latin typeface="Times New Roman" pitchFamily="18" charset="0"/>
              <a:cs typeface="Times New Roman" pitchFamily="18" charset="0"/>
            </a:endParaRPr>
          </a:p>
          <a:p>
            <a:pPr>
              <a:buFont typeface="Wingdings" panose="05000000000000000000" pitchFamily="2" charset="2"/>
              <a:buChar char="ü"/>
            </a:pPr>
            <a:r>
              <a:rPr lang="en-US" sz="2100" dirty="0" smtClean="0">
                <a:latin typeface="Times New Roman" pitchFamily="18" charset="0"/>
                <a:cs typeface="Times New Roman" pitchFamily="18" charset="0"/>
              </a:rPr>
              <a:t>Time valuable </a:t>
            </a:r>
            <a:endParaRPr lang="en-US" sz="21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10</a:t>
            </a:fld>
            <a:endParaRPr lang="en-US"/>
          </a:p>
        </p:txBody>
      </p:sp>
    </p:spTree>
    <p:extLst>
      <p:ext uri="{BB962C8B-B14F-4D97-AF65-F5344CB8AC3E}">
        <p14:creationId xmlns:p14="http://schemas.microsoft.com/office/powerpoint/2010/main" val="2893264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3"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a:latin typeface="Times New Roman" pitchFamily="18" charset="0"/>
                <a:cs typeface="Times New Roman" pitchFamily="18" charset="0"/>
              </a:rPr>
              <a:t>BLOCK DIAGRAM</a:t>
            </a:r>
          </a:p>
        </p:txBody>
      </p:sp>
      <p:sp>
        <p:nvSpPr>
          <p:cNvPr id="11" name="Content Placeholder 10"/>
          <p:cNvSpPr>
            <a:spLocks noGrp="1"/>
          </p:cNvSpPr>
          <p:nvPr>
            <p:ph idx="1"/>
          </p:nvPr>
        </p:nvSpPr>
        <p:spPr>
          <a:xfrm>
            <a:off x="457200" y="1066800"/>
            <a:ext cx="8229600" cy="4724400"/>
          </a:xfrm>
        </p:spPr>
        <p:txBody>
          <a:bodyPr/>
          <a:lstStyle/>
          <a:p>
            <a:pPr marL="0" indent="0">
              <a:buNone/>
            </a:pPr>
            <a:endParaRPr lang="en-US" sz="2100" dirty="0" smtClean="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smtClean="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smtClean="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smtClean="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smtClean="0">
              <a:latin typeface="Times New Roman" pitchFamily="18" charset="0"/>
              <a:cs typeface="Times New Roman" pitchFamily="18" charset="0"/>
            </a:endParaRPr>
          </a:p>
          <a:p>
            <a:pPr marL="0" indent="0">
              <a:buNone/>
            </a:pPr>
            <a:endParaRPr lang="en-US" sz="2100" dirty="0">
              <a:latin typeface="Times New Roman" pitchFamily="18" charset="0"/>
              <a:cs typeface="Times New Roman" pitchFamily="18" charset="0"/>
            </a:endParaRPr>
          </a:p>
          <a:p>
            <a:pPr marL="0" indent="0">
              <a:buNone/>
            </a:pPr>
            <a:endParaRPr lang="en-US" sz="21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11</a:t>
            </a:fld>
            <a:endParaRPr lang="en-US"/>
          </a:p>
        </p:txBody>
      </p:sp>
      <p:pic>
        <p:nvPicPr>
          <p:cNvPr id="2" name="Picture 1"/>
          <p:cNvPicPr>
            <a:picLocks noChangeAspect="1"/>
          </p:cNvPicPr>
          <p:nvPr/>
        </p:nvPicPr>
        <p:blipFill>
          <a:blip r:embed="rId4"/>
          <a:stretch>
            <a:fillRect/>
          </a:stretch>
        </p:blipFill>
        <p:spPr>
          <a:xfrm>
            <a:off x="76200" y="1292225"/>
            <a:ext cx="8991600" cy="4074319"/>
          </a:xfrm>
          <a:prstGeom prst="rect">
            <a:avLst/>
          </a:prstGeom>
        </p:spPr>
      </p:pic>
    </p:spTree>
    <p:extLst>
      <p:ext uri="{BB962C8B-B14F-4D97-AF65-F5344CB8AC3E}">
        <p14:creationId xmlns:p14="http://schemas.microsoft.com/office/powerpoint/2010/main" val="1064936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p:spPr>
        <p:txBody>
          <a:bodyPr/>
          <a:lstStyle/>
          <a:p>
            <a:pPr algn="l"/>
            <a:r>
              <a:rPr lang="en-US" sz="3200" cap="all" dirty="0" smtClean="0">
                <a:latin typeface="Times New Roman" pitchFamily="18" charset="0"/>
                <a:cs typeface="Times New Roman" pitchFamily="18" charset="0"/>
              </a:rPr>
              <a:t>PROJECT outline</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marL="457200" indent="-457200">
              <a:buFont typeface="+mj-lt"/>
              <a:buAutoNum type="arabicPeriod"/>
            </a:pPr>
            <a:r>
              <a:rPr lang="en-US" sz="2100" dirty="0" smtClean="0">
                <a:latin typeface="Times New Roman" pitchFamily="18" charset="0"/>
                <a:cs typeface="Times New Roman" pitchFamily="18" charset="0"/>
              </a:rPr>
              <a:t>INTRODUCTION</a:t>
            </a:r>
          </a:p>
          <a:p>
            <a:pPr marL="457200" indent="-457200">
              <a:buFont typeface="+mj-lt"/>
              <a:buAutoNum type="arabicPeriod"/>
            </a:pPr>
            <a:r>
              <a:rPr lang="en-US" sz="2100" dirty="0" smtClean="0">
                <a:latin typeface="Times New Roman" pitchFamily="18" charset="0"/>
                <a:cs typeface="Times New Roman" pitchFamily="18" charset="0"/>
              </a:rPr>
              <a:t>LITERATURE SURVEY</a:t>
            </a:r>
          </a:p>
          <a:p>
            <a:pPr marL="457200" indent="-457200">
              <a:buFont typeface="+mj-lt"/>
              <a:buAutoNum type="arabicPeriod"/>
            </a:pPr>
            <a:r>
              <a:rPr lang="en-US" sz="2100" dirty="0" smtClean="0">
                <a:latin typeface="Times New Roman" pitchFamily="18" charset="0"/>
                <a:cs typeface="Times New Roman" pitchFamily="18" charset="0"/>
              </a:rPr>
              <a:t>OBJECTIVES</a:t>
            </a:r>
          </a:p>
          <a:p>
            <a:pPr marL="457200" indent="-457200">
              <a:buFont typeface="+mj-lt"/>
              <a:buAutoNum type="arabicPeriod"/>
            </a:pPr>
            <a:r>
              <a:rPr lang="en-US" sz="2100" dirty="0" smtClean="0">
                <a:latin typeface="Times New Roman" pitchFamily="18" charset="0"/>
                <a:cs typeface="Times New Roman" pitchFamily="18" charset="0"/>
              </a:rPr>
              <a:t>MOTIVATION</a:t>
            </a:r>
          </a:p>
          <a:p>
            <a:pPr marL="457200" indent="-457200">
              <a:buFont typeface="+mj-lt"/>
              <a:buAutoNum type="arabicPeriod"/>
            </a:pPr>
            <a:r>
              <a:rPr lang="en-US" sz="2100" dirty="0" smtClean="0">
                <a:latin typeface="Times New Roman" pitchFamily="18" charset="0"/>
                <a:cs typeface="Times New Roman" pitchFamily="18" charset="0"/>
              </a:rPr>
              <a:t>BLOCK DIAGRAM</a:t>
            </a:r>
          </a:p>
          <a:p>
            <a:pPr marL="457200" indent="-457200">
              <a:buFont typeface="+mj-lt"/>
              <a:buAutoNum type="arabicPeriod"/>
            </a:pPr>
            <a:r>
              <a:rPr lang="en-US" sz="2100" dirty="0" smtClean="0">
                <a:latin typeface="Times New Roman" pitchFamily="18" charset="0"/>
                <a:cs typeface="Times New Roman" pitchFamily="18" charset="0"/>
              </a:rPr>
              <a:t>METHODOLOGY</a:t>
            </a:r>
          </a:p>
          <a:p>
            <a:pPr marL="457200" indent="-457200">
              <a:buFont typeface="+mj-lt"/>
              <a:buAutoNum type="arabicPeriod"/>
            </a:pPr>
            <a:r>
              <a:rPr lang="en-US" sz="2100" dirty="0" smtClean="0">
                <a:latin typeface="Times New Roman" pitchFamily="18" charset="0"/>
                <a:cs typeface="Times New Roman" pitchFamily="18" charset="0"/>
              </a:rPr>
              <a:t>HARDWARE  AND SOFTWARE SPECIFICATION</a:t>
            </a:r>
          </a:p>
          <a:p>
            <a:pPr marL="457200" indent="-457200">
              <a:buFont typeface="+mj-lt"/>
              <a:buAutoNum type="arabicPeriod"/>
            </a:pPr>
            <a:r>
              <a:rPr lang="en-US" sz="2100" dirty="0" smtClean="0">
                <a:latin typeface="Times New Roman" pitchFamily="18" charset="0"/>
                <a:cs typeface="Times New Roman" pitchFamily="18" charset="0"/>
              </a:rPr>
              <a:t>RESULT ANALYSIS AND DISCUSSION</a:t>
            </a:r>
          </a:p>
          <a:p>
            <a:pPr marL="457200" indent="-457200">
              <a:buFont typeface="+mj-lt"/>
              <a:buAutoNum type="arabicPeriod"/>
            </a:pPr>
            <a:r>
              <a:rPr lang="en-US" sz="2100" dirty="0" smtClean="0">
                <a:latin typeface="Times New Roman" pitchFamily="18" charset="0"/>
                <a:cs typeface="Times New Roman" pitchFamily="18" charset="0"/>
              </a:rPr>
              <a:t>APPLICATIONS</a:t>
            </a:r>
          </a:p>
          <a:p>
            <a:pPr marL="457200" indent="-457200">
              <a:buFont typeface="+mj-lt"/>
              <a:buAutoNum type="arabicPeriod"/>
            </a:pPr>
            <a:r>
              <a:rPr lang="en-US" sz="2100" dirty="0" smtClean="0">
                <a:latin typeface="Times New Roman" pitchFamily="18" charset="0"/>
                <a:cs typeface="Times New Roman" pitchFamily="18" charset="0"/>
              </a:rPr>
              <a:t>FUTURE SCOPE</a:t>
            </a:r>
          </a:p>
          <a:p>
            <a:pPr marL="457200" indent="-457200">
              <a:buFont typeface="+mj-lt"/>
              <a:buAutoNum type="arabicPeriod"/>
            </a:pPr>
            <a:r>
              <a:rPr lang="en-US" sz="2100" dirty="0" smtClean="0">
                <a:latin typeface="Times New Roman" pitchFamily="18" charset="0"/>
                <a:cs typeface="Times New Roman" pitchFamily="18" charset="0"/>
              </a:rPr>
              <a:t>IMPLEMETATION PLAN</a:t>
            </a:r>
          </a:p>
          <a:p>
            <a:pPr marL="457200" indent="-457200">
              <a:buFont typeface="+mj-lt"/>
              <a:buAutoNum type="arabicPeriod"/>
            </a:pPr>
            <a:r>
              <a:rPr lang="en-US" sz="2100" dirty="0" smtClean="0">
                <a:latin typeface="Times New Roman" pitchFamily="18" charset="0"/>
                <a:cs typeface="Times New Roman" pitchFamily="18" charset="0"/>
              </a:rPr>
              <a:t>REFERENCES</a:t>
            </a:r>
            <a:endParaRPr lang="en-US" sz="2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smtClean="0">
                <a:latin typeface="Times New Roman" pitchFamily="18" charset="0"/>
                <a:cs typeface="Times New Roman" pitchFamily="18" charset="0"/>
              </a:rPr>
              <a:t>INTRODUCTION</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marL="0" indent="0">
              <a:buNone/>
            </a:pPr>
            <a:r>
              <a:rPr lang="en-US" sz="1800" b="1" dirty="0" smtClean="0"/>
              <a:t>Smart </a:t>
            </a:r>
            <a:r>
              <a:rPr lang="en-US" sz="1800" b="1" dirty="0"/>
              <a:t>Job Recommendation System </a:t>
            </a:r>
            <a:r>
              <a:rPr lang="en-US" sz="1800" dirty="0"/>
              <a:t>is an innovative web application designed to revolutionize the job search experience. As the job market becomes increasingly competitive, it is crucial for job seekers to find opportunities that align perfectly with their skills and experiences</a:t>
            </a:r>
            <a:r>
              <a:rPr lang="en-US" sz="1800" dirty="0" smtClean="0"/>
              <a:t>.</a:t>
            </a:r>
          </a:p>
          <a:p>
            <a:pPr marL="0" indent="0">
              <a:buNone/>
            </a:pPr>
            <a:endParaRPr lang="en-US" sz="1800" dirty="0"/>
          </a:p>
          <a:p>
            <a:pPr marL="0" indent="0">
              <a:buNone/>
            </a:pPr>
            <a:r>
              <a:rPr lang="en-US" sz="1800" dirty="0" smtClean="0"/>
              <a:t>Our </a:t>
            </a:r>
            <a:r>
              <a:rPr lang="en-US" sz="1800" dirty="0"/>
              <a:t>system leverages the power of </a:t>
            </a:r>
            <a:r>
              <a:rPr lang="en-US" sz="1800" b="1" dirty="0"/>
              <a:t>Artificial Intelligence (AI)</a:t>
            </a:r>
            <a:r>
              <a:rPr lang="en-US" sz="1800" dirty="0"/>
              <a:t> to bridge the gap between job seekers and employers by providing highly accurate and personalized job recommendations. By analyzing user profiles and job descriptions, our platform matches candidates with the most suitable job opportunities, enhancing the efficiency of the job search process.</a:t>
            </a:r>
          </a:p>
          <a:p>
            <a:pPr marL="0" indent="0">
              <a:buNone/>
            </a:pPr>
            <a:endParaRPr lang="en-US" sz="21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3</a:t>
            </a:fld>
            <a:endParaRPr lang="en-US"/>
          </a:p>
        </p:txBody>
      </p:sp>
    </p:spTree>
    <p:extLst>
      <p:ext uri="{BB962C8B-B14F-4D97-AF65-F5344CB8AC3E}">
        <p14:creationId xmlns:p14="http://schemas.microsoft.com/office/powerpoint/2010/main" val="3500832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smtClean="0">
                <a:latin typeface="Times New Roman" pitchFamily="18" charset="0"/>
                <a:cs typeface="Times New Roman" pitchFamily="18" charset="0"/>
              </a:rPr>
              <a:t>OVERVIEW</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marL="457200" indent="-457200">
              <a:buFont typeface="+mj-lt"/>
              <a:buAutoNum type="arabicPeriod"/>
            </a:pPr>
            <a:r>
              <a:rPr lang="en-US" sz="2100" dirty="0" smtClean="0">
                <a:latin typeface="Times New Roman" pitchFamily="18" charset="0"/>
                <a:cs typeface="Times New Roman" pitchFamily="18" charset="0"/>
              </a:rPr>
              <a:t>Data Collection</a:t>
            </a:r>
          </a:p>
          <a:p>
            <a:pPr marL="457200" indent="-457200">
              <a:buFont typeface="+mj-lt"/>
              <a:buAutoNum type="arabicPeriod"/>
            </a:pPr>
            <a:r>
              <a:rPr lang="en-US" sz="2100" dirty="0" smtClean="0">
                <a:latin typeface="Times New Roman" pitchFamily="18" charset="0"/>
                <a:cs typeface="Times New Roman" pitchFamily="18" charset="0"/>
              </a:rPr>
              <a:t>Applying NLP</a:t>
            </a:r>
          </a:p>
          <a:p>
            <a:pPr marL="457200" indent="-457200">
              <a:buFont typeface="+mj-lt"/>
              <a:buAutoNum type="arabicPeriod"/>
            </a:pPr>
            <a:r>
              <a:rPr lang="en-US" sz="2100" dirty="0" smtClean="0">
                <a:latin typeface="Times New Roman" pitchFamily="18" charset="0"/>
                <a:cs typeface="Times New Roman" pitchFamily="18" charset="0"/>
              </a:rPr>
              <a:t>Building of recommendation System</a:t>
            </a:r>
          </a:p>
          <a:p>
            <a:pPr marL="457200" indent="-457200">
              <a:buFont typeface="+mj-lt"/>
              <a:buAutoNum type="arabicPeriod"/>
            </a:pPr>
            <a:r>
              <a:rPr lang="en-US" sz="2100" dirty="0" smtClean="0">
                <a:latin typeface="Times New Roman" pitchFamily="18" charset="0"/>
                <a:cs typeface="Times New Roman" pitchFamily="18" charset="0"/>
              </a:rPr>
              <a:t>Testing</a:t>
            </a:r>
          </a:p>
          <a:p>
            <a:pPr marL="457200" indent="-457200">
              <a:buFont typeface="+mj-lt"/>
              <a:buAutoNum type="arabicPeriod"/>
            </a:pPr>
            <a:r>
              <a:rPr lang="en-US" sz="2100" dirty="0" smtClean="0">
                <a:latin typeface="Times New Roman" pitchFamily="18" charset="0"/>
                <a:cs typeface="Times New Roman" pitchFamily="18" charset="0"/>
              </a:rPr>
              <a:t>Development</a:t>
            </a:r>
          </a:p>
          <a:p>
            <a:pPr marL="457200" indent="-457200">
              <a:buFont typeface="+mj-lt"/>
              <a:buAutoNum type="arabicPeriod"/>
            </a:pPr>
            <a:r>
              <a:rPr lang="en-US" sz="2100" dirty="0" smtClean="0">
                <a:latin typeface="Times New Roman" pitchFamily="18" charset="0"/>
                <a:cs typeface="Times New Roman" pitchFamily="18" charset="0"/>
              </a:rPr>
              <a:t>Deployment</a:t>
            </a:r>
            <a:endParaRPr lang="en-US" sz="21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4</a:t>
            </a:fld>
            <a:endParaRPr lang="en-US"/>
          </a:p>
        </p:txBody>
      </p:sp>
    </p:spTree>
    <p:extLst>
      <p:ext uri="{BB962C8B-B14F-4D97-AF65-F5344CB8AC3E}">
        <p14:creationId xmlns:p14="http://schemas.microsoft.com/office/powerpoint/2010/main" val="2491854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73B242B2-BD82-4BD4-8FB8-51E00082E237}" type="slidenum">
              <a:rPr lang="en-US" smtClean="0"/>
              <a:pPr>
                <a:defRPr/>
              </a:pPr>
              <a:t>5</a:t>
            </a:fld>
            <a:endParaRPr lang="en-US"/>
          </a:p>
        </p:txBody>
      </p:sp>
      <p:sp>
        <p:nvSpPr>
          <p:cNvPr id="4"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5"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6" name="Picture 5"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smtClean="0">
                <a:latin typeface="Times New Roman" pitchFamily="18" charset="0"/>
                <a:cs typeface="Times New Roman" pitchFamily="18" charset="0"/>
              </a:rPr>
              <a:t>OVERVIEW</a:t>
            </a:r>
            <a:endParaRPr lang="en-US" sz="3200" cap="all" dirty="0">
              <a:latin typeface="Times New Roman" pitchFamily="18" charset="0"/>
              <a:cs typeface="Times New Roman" pitchFamily="18" charset="0"/>
            </a:endParaRPr>
          </a:p>
        </p:txBody>
      </p:sp>
      <p:sp>
        <p:nvSpPr>
          <p:cNvPr id="11" name="Rounded Rectangle 10"/>
          <p:cNvSpPr/>
          <p:nvPr/>
        </p:nvSpPr>
        <p:spPr bwMode="auto">
          <a:xfrm>
            <a:off x="495300" y="1866900"/>
            <a:ext cx="1828800" cy="419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CV</a:t>
            </a:r>
            <a:endParaRPr kumimoji="0" lang="en-US" sz="1800" b="0" i="0" u="none" strike="noStrike" cap="none" normalizeH="0" baseline="0" dirty="0" smtClean="0">
              <a:ln>
                <a:noFill/>
              </a:ln>
              <a:solidFill>
                <a:schemeClr val="tx1"/>
              </a:solidFill>
              <a:effectLst/>
              <a:latin typeface="Arial" charset="0"/>
            </a:endParaRPr>
          </a:p>
        </p:txBody>
      </p:sp>
      <p:sp>
        <p:nvSpPr>
          <p:cNvPr id="12" name="Rounded Rectangle 11"/>
          <p:cNvSpPr/>
          <p:nvPr/>
        </p:nvSpPr>
        <p:spPr bwMode="auto">
          <a:xfrm>
            <a:off x="3429000" y="1866900"/>
            <a:ext cx="1828800" cy="419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OCR</a:t>
            </a:r>
            <a:endParaRPr kumimoji="0" lang="en-US" sz="1800" b="0" i="0" u="none" strike="noStrike" cap="none" normalizeH="0" baseline="0" dirty="0" smtClean="0">
              <a:ln>
                <a:noFill/>
              </a:ln>
              <a:solidFill>
                <a:schemeClr val="tx1"/>
              </a:solidFill>
              <a:effectLst/>
              <a:latin typeface="Arial" charset="0"/>
            </a:endParaRPr>
          </a:p>
        </p:txBody>
      </p:sp>
      <p:sp>
        <p:nvSpPr>
          <p:cNvPr id="14" name="Rounded Rectangle 13"/>
          <p:cNvSpPr/>
          <p:nvPr/>
        </p:nvSpPr>
        <p:spPr bwMode="auto">
          <a:xfrm>
            <a:off x="6172200" y="1866900"/>
            <a:ext cx="1828800" cy="419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NLP</a:t>
            </a:r>
            <a:endParaRPr kumimoji="0" lang="en-US" sz="1800" b="0" i="0" u="none" strike="noStrike" cap="none" normalizeH="0" baseline="0" dirty="0" smtClean="0">
              <a:ln>
                <a:noFill/>
              </a:ln>
              <a:solidFill>
                <a:schemeClr val="tx1"/>
              </a:solidFill>
              <a:effectLst/>
              <a:latin typeface="Arial" charset="0"/>
            </a:endParaRPr>
          </a:p>
        </p:txBody>
      </p:sp>
      <p:sp>
        <p:nvSpPr>
          <p:cNvPr id="15" name="Rounded Rectangle 14"/>
          <p:cNvSpPr/>
          <p:nvPr/>
        </p:nvSpPr>
        <p:spPr bwMode="auto">
          <a:xfrm>
            <a:off x="4761706" y="3733800"/>
            <a:ext cx="1828800" cy="533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rPr>
              <a:t>M</a:t>
            </a:r>
            <a:r>
              <a:rPr lang="en-US" dirty="0" smtClean="0">
                <a:latin typeface="Arial" charset="0"/>
              </a:rPr>
              <a:t>ethodology</a:t>
            </a:r>
            <a:endParaRPr kumimoji="0" lang="en-US" sz="1800" b="0" i="0" u="none" strike="noStrike" cap="none" normalizeH="0" baseline="0" dirty="0" smtClean="0">
              <a:ln>
                <a:noFill/>
              </a:ln>
              <a:solidFill>
                <a:schemeClr val="tx1"/>
              </a:solidFill>
              <a:effectLst/>
              <a:latin typeface="Arial" charset="0"/>
            </a:endParaRPr>
          </a:p>
        </p:txBody>
      </p:sp>
      <p:sp>
        <p:nvSpPr>
          <p:cNvPr id="16" name="Rounded Rectangle 15"/>
          <p:cNvSpPr/>
          <p:nvPr/>
        </p:nvSpPr>
        <p:spPr bwMode="auto">
          <a:xfrm>
            <a:off x="1600200" y="3733800"/>
            <a:ext cx="2362200" cy="533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Recommendations</a:t>
            </a:r>
            <a:endParaRPr kumimoji="0" lang="en-US" sz="1800" b="0" i="0" u="none" strike="noStrike" cap="none" normalizeH="0" baseline="0" dirty="0" smtClean="0">
              <a:ln>
                <a:noFill/>
              </a:ln>
              <a:solidFill>
                <a:schemeClr val="tx1"/>
              </a:solidFill>
              <a:effectLst/>
              <a:latin typeface="Arial" charset="0"/>
            </a:endParaRPr>
          </a:p>
        </p:txBody>
      </p:sp>
      <p:cxnSp>
        <p:nvCxnSpPr>
          <p:cNvPr id="18" name="Straight Arrow Connector 17"/>
          <p:cNvCxnSpPr>
            <a:stCxn id="11" idx="3"/>
            <a:endCxn id="12" idx="1"/>
          </p:cNvCxnSpPr>
          <p:nvPr/>
        </p:nvCxnSpPr>
        <p:spPr bwMode="auto">
          <a:xfrm>
            <a:off x="2324100" y="2076450"/>
            <a:ext cx="11049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a:stCxn id="12" idx="3"/>
            <a:endCxn id="14" idx="1"/>
          </p:cNvCxnSpPr>
          <p:nvPr/>
        </p:nvCxnSpPr>
        <p:spPr bwMode="auto">
          <a:xfrm>
            <a:off x="5257800" y="207645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a:stCxn id="15" idx="1"/>
            <a:endCxn id="16" idx="3"/>
          </p:cNvCxnSpPr>
          <p:nvPr/>
        </p:nvCxnSpPr>
        <p:spPr bwMode="auto">
          <a:xfrm flipH="1">
            <a:off x="3962400" y="4000500"/>
            <a:ext cx="79930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Elbow Connector 23"/>
          <p:cNvCxnSpPr>
            <a:stCxn id="14" idx="2"/>
            <a:endCxn id="15" idx="3"/>
          </p:cNvCxnSpPr>
          <p:nvPr/>
        </p:nvCxnSpPr>
        <p:spPr bwMode="auto">
          <a:xfrm rot="5400000">
            <a:off x="5981303" y="2895203"/>
            <a:ext cx="1714500" cy="49609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33" name="Rounded Rectangle 32"/>
          <p:cNvSpPr/>
          <p:nvPr/>
        </p:nvSpPr>
        <p:spPr bwMode="auto">
          <a:xfrm>
            <a:off x="3429000" y="2603500"/>
            <a:ext cx="1828800" cy="419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Database</a:t>
            </a:r>
            <a:endParaRPr kumimoji="0" lang="en-US" sz="1800" b="0" i="0" u="none" strike="noStrike" cap="none" normalizeH="0" baseline="0" dirty="0" smtClean="0">
              <a:ln>
                <a:noFill/>
              </a:ln>
              <a:solidFill>
                <a:schemeClr val="tx1"/>
              </a:solidFill>
              <a:effectLst/>
              <a:latin typeface="Arial" charset="0"/>
            </a:endParaRPr>
          </a:p>
        </p:txBody>
      </p:sp>
      <p:cxnSp>
        <p:nvCxnSpPr>
          <p:cNvPr id="35" name="Elbow Connector 34"/>
          <p:cNvCxnSpPr>
            <a:stCxn id="33" idx="3"/>
            <a:endCxn id="14" idx="1"/>
          </p:cNvCxnSpPr>
          <p:nvPr/>
        </p:nvCxnSpPr>
        <p:spPr bwMode="auto">
          <a:xfrm flipV="1">
            <a:off x="5257800" y="2076450"/>
            <a:ext cx="914400" cy="736600"/>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3822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94D109C-A77E-458D-AFAE-592FA54B93D0}" type="slidenum">
              <a:rPr lang="en-US" smtClean="0"/>
              <a:pPr>
                <a:defRPr/>
              </a:pPr>
              <a:t>6</a:t>
            </a:fld>
            <a:endParaRPr lang="en-US"/>
          </a:p>
        </p:txBody>
      </p:sp>
      <p:sp>
        <p:nvSpPr>
          <p:cNvPr id="3" name="Title 6"/>
          <p:cNvSpPr txBox="1">
            <a:spLocks/>
          </p:cNvSpPr>
          <p:nvPr/>
        </p:nvSpPr>
        <p:spPr>
          <a:xfrm>
            <a:off x="457200" y="76200"/>
            <a:ext cx="8229600" cy="838200"/>
          </a:xfrm>
          <a:prstGeom prst="rect">
            <a:avLst/>
          </a:prstGeom>
          <a:solidFill>
            <a:schemeClr val="accent3">
              <a:lumMod val="75000"/>
            </a:schemeClr>
          </a:solidFill>
          <a:ln>
            <a:solidFill>
              <a:schemeClr val="tx1"/>
            </a:solidFill>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en-US" sz="3200" kern="0" dirty="0" smtClean="0">
                <a:latin typeface="Times New Roman" pitchFamily="18" charset="0"/>
                <a:cs typeface="Times New Roman" pitchFamily="18" charset="0"/>
              </a:rPr>
              <a:t>METHODOLOGY</a:t>
            </a:r>
            <a:endParaRPr lang="en-US" sz="3200" kern="0" cap="all" dirty="0">
              <a:latin typeface="Times New Roman" pitchFamily="18" charset="0"/>
              <a:cs typeface="Times New Roman" pitchFamily="18" charset="0"/>
            </a:endParaRPr>
          </a:p>
        </p:txBody>
      </p:sp>
      <p:sp>
        <p:nvSpPr>
          <p:cNvPr id="4"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5"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6" name="Picture 5"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ounded Rectangle 6"/>
          <p:cNvSpPr/>
          <p:nvPr/>
        </p:nvSpPr>
        <p:spPr bwMode="auto">
          <a:xfrm>
            <a:off x="495300" y="1866900"/>
            <a:ext cx="1828800" cy="419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Data Collection</a:t>
            </a:r>
            <a:endParaRPr kumimoji="0" lang="en-US" sz="1800" b="0" i="0" u="none" strike="noStrike" cap="none" normalizeH="0" baseline="0" dirty="0" smtClean="0">
              <a:ln>
                <a:noFill/>
              </a:ln>
              <a:solidFill>
                <a:schemeClr val="tx1"/>
              </a:solidFill>
              <a:effectLst/>
              <a:latin typeface="Arial" charset="0"/>
            </a:endParaRPr>
          </a:p>
        </p:txBody>
      </p:sp>
      <p:sp>
        <p:nvSpPr>
          <p:cNvPr id="8" name="Rounded Rectangle 7"/>
          <p:cNvSpPr/>
          <p:nvPr/>
        </p:nvSpPr>
        <p:spPr bwMode="auto">
          <a:xfrm>
            <a:off x="6399213" y="1866900"/>
            <a:ext cx="2209800" cy="419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Data Processing</a:t>
            </a:r>
            <a:endParaRPr kumimoji="0" lang="en-US" sz="1800" b="0" i="0" u="none" strike="noStrike" cap="none" normalizeH="0" baseline="0" dirty="0" smtClean="0">
              <a:ln>
                <a:noFill/>
              </a:ln>
              <a:solidFill>
                <a:schemeClr val="tx1"/>
              </a:solidFill>
              <a:effectLst/>
              <a:latin typeface="Arial" charset="0"/>
            </a:endParaRPr>
          </a:p>
        </p:txBody>
      </p:sp>
      <p:sp>
        <p:nvSpPr>
          <p:cNvPr id="9" name="Rounded Rectangle 8"/>
          <p:cNvSpPr/>
          <p:nvPr/>
        </p:nvSpPr>
        <p:spPr bwMode="auto">
          <a:xfrm>
            <a:off x="2932906" y="3829050"/>
            <a:ext cx="2324894" cy="89535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Exploratory </a:t>
            </a:r>
            <a:r>
              <a:rPr lang="en-US" dirty="0">
                <a:latin typeface="Arial" charset="0"/>
              </a:rPr>
              <a:t>D</a:t>
            </a:r>
            <a:r>
              <a:rPr lang="en-US" dirty="0" smtClean="0">
                <a:latin typeface="Arial" charset="0"/>
              </a:rPr>
              <a:t>ata Analysis</a:t>
            </a:r>
            <a:endParaRPr kumimoji="0" lang="en-US" sz="1800" b="0" i="0" u="none" strike="noStrike" cap="none" normalizeH="0" baseline="0" dirty="0" smtClean="0">
              <a:ln>
                <a:noFill/>
              </a:ln>
              <a:solidFill>
                <a:schemeClr val="tx1"/>
              </a:solidFill>
              <a:effectLst/>
              <a:latin typeface="Arial" charset="0"/>
            </a:endParaRPr>
          </a:p>
        </p:txBody>
      </p:sp>
      <p:cxnSp>
        <p:nvCxnSpPr>
          <p:cNvPr id="11" name="Straight Arrow Connector 10"/>
          <p:cNvCxnSpPr>
            <a:stCxn id="7" idx="3"/>
            <a:endCxn id="8" idx="1"/>
          </p:cNvCxnSpPr>
          <p:nvPr/>
        </p:nvCxnSpPr>
        <p:spPr bwMode="auto">
          <a:xfrm>
            <a:off x="2324100" y="2076450"/>
            <a:ext cx="407511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Elbow Connector 12"/>
          <p:cNvCxnSpPr>
            <a:stCxn id="8" idx="2"/>
            <a:endCxn id="9" idx="0"/>
          </p:cNvCxnSpPr>
          <p:nvPr/>
        </p:nvCxnSpPr>
        <p:spPr bwMode="auto">
          <a:xfrm rot="5400000">
            <a:off x="5028208" y="1353145"/>
            <a:ext cx="1543050" cy="3408760"/>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p:cNvSpPr txBox="1"/>
          <p:nvPr/>
        </p:nvSpPr>
        <p:spPr>
          <a:xfrm>
            <a:off x="3464719" y="1723509"/>
            <a:ext cx="2934494" cy="369332"/>
          </a:xfrm>
          <a:prstGeom prst="rect">
            <a:avLst/>
          </a:prstGeom>
          <a:noFill/>
        </p:spPr>
        <p:txBody>
          <a:bodyPr wrap="square" rtlCol="0">
            <a:spAutoFit/>
          </a:bodyPr>
          <a:lstStyle/>
          <a:p>
            <a:r>
              <a:rPr lang="en-US" dirty="0" smtClean="0"/>
              <a:t>Web Scraping</a:t>
            </a:r>
            <a:endParaRPr lang="en-US" dirty="0"/>
          </a:p>
        </p:txBody>
      </p:sp>
      <p:sp>
        <p:nvSpPr>
          <p:cNvPr id="15" name="TextBox 14"/>
          <p:cNvSpPr txBox="1"/>
          <p:nvPr/>
        </p:nvSpPr>
        <p:spPr>
          <a:xfrm>
            <a:off x="4818459" y="2713077"/>
            <a:ext cx="2934494" cy="369332"/>
          </a:xfrm>
          <a:prstGeom prst="rect">
            <a:avLst/>
          </a:prstGeom>
          <a:noFill/>
        </p:spPr>
        <p:txBody>
          <a:bodyPr wrap="square" rtlCol="0">
            <a:spAutoFit/>
          </a:bodyPr>
          <a:lstStyle/>
          <a:p>
            <a:r>
              <a:rPr lang="en-US" dirty="0" smtClean="0"/>
              <a:t>OCR</a:t>
            </a:r>
            <a:endParaRPr lang="en-US" dirty="0"/>
          </a:p>
        </p:txBody>
      </p:sp>
    </p:spTree>
    <p:extLst>
      <p:ext uri="{BB962C8B-B14F-4D97-AF65-F5344CB8AC3E}">
        <p14:creationId xmlns:p14="http://schemas.microsoft.com/office/powerpoint/2010/main" val="173264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94D109C-A77E-458D-AFAE-592FA54B93D0}" type="slidenum">
              <a:rPr lang="en-US" smtClean="0"/>
              <a:pPr>
                <a:defRPr/>
              </a:pPr>
              <a:t>7</a:t>
            </a:fld>
            <a:endParaRPr lang="en-US"/>
          </a:p>
        </p:txBody>
      </p:sp>
      <p:sp>
        <p:nvSpPr>
          <p:cNvPr id="3" name="Title 6"/>
          <p:cNvSpPr txBox="1">
            <a:spLocks/>
          </p:cNvSpPr>
          <p:nvPr/>
        </p:nvSpPr>
        <p:spPr>
          <a:xfrm>
            <a:off x="457200" y="76200"/>
            <a:ext cx="8229600" cy="838200"/>
          </a:xfrm>
          <a:prstGeom prst="rect">
            <a:avLst/>
          </a:prstGeom>
          <a:solidFill>
            <a:schemeClr val="accent3">
              <a:lumMod val="75000"/>
            </a:schemeClr>
          </a:solidFill>
          <a:ln>
            <a:solidFill>
              <a:schemeClr val="tx1"/>
            </a:solidFill>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en-US" sz="3200" kern="0" dirty="0" smtClean="0">
                <a:latin typeface="Times New Roman" pitchFamily="18" charset="0"/>
                <a:cs typeface="Times New Roman" pitchFamily="18" charset="0"/>
              </a:rPr>
              <a:t>METHODOLOGY</a:t>
            </a:r>
            <a:endParaRPr lang="en-US" sz="3200" kern="0" cap="all" dirty="0">
              <a:latin typeface="Times New Roman" pitchFamily="18" charset="0"/>
              <a:cs typeface="Times New Roman" pitchFamily="18" charset="0"/>
            </a:endParaRPr>
          </a:p>
        </p:txBody>
      </p:sp>
      <p:sp>
        <p:nvSpPr>
          <p:cNvPr id="4"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5"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6" name="Picture 5"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09600" y="1143000"/>
            <a:ext cx="7696200" cy="2308324"/>
          </a:xfrm>
          <a:prstGeom prst="rect">
            <a:avLst/>
          </a:prstGeom>
          <a:noFill/>
        </p:spPr>
        <p:txBody>
          <a:bodyPr wrap="square" rtlCol="0">
            <a:spAutoFit/>
          </a:bodyPr>
          <a:lstStyle/>
          <a:p>
            <a:r>
              <a:rPr lang="en-US" dirty="0" smtClean="0"/>
              <a:t>Optical Character Recognition (OCR)</a:t>
            </a:r>
          </a:p>
          <a:p>
            <a:endParaRPr lang="en-US" dirty="0"/>
          </a:p>
          <a:p>
            <a:r>
              <a:rPr lang="en-US" dirty="0"/>
              <a:t>Optical character recognition or optical character </a:t>
            </a:r>
            <a:r>
              <a:rPr lang="en-US" dirty="0" smtClean="0"/>
              <a:t>reader </a:t>
            </a:r>
            <a:r>
              <a:rPr lang="en-US" dirty="0"/>
              <a:t>is the electronic or mechanical conversion of images of typed, handwritten or printed text into machine-encoded text, whether from a scanned document, a photo of a document, a scene </a:t>
            </a:r>
            <a:r>
              <a:rPr lang="en-US" dirty="0" smtClean="0"/>
              <a:t>photo or </a:t>
            </a:r>
            <a:r>
              <a:rPr lang="en-US" dirty="0"/>
              <a:t>from subtitle text superimposed on an image </a:t>
            </a:r>
            <a:endParaRPr lang="en-US" dirty="0"/>
          </a:p>
          <a:p>
            <a:endParaRPr lang="en-US" dirty="0" smtClean="0"/>
          </a:p>
        </p:txBody>
      </p:sp>
      <p:pic>
        <p:nvPicPr>
          <p:cNvPr id="14" name="image32.png"/>
          <p:cNvPicPr/>
          <p:nvPr/>
        </p:nvPicPr>
        <p:blipFill>
          <a:blip r:embed="rId3" cstate="print"/>
          <a:stretch>
            <a:fillRect/>
          </a:stretch>
        </p:blipFill>
        <p:spPr>
          <a:xfrm>
            <a:off x="862330" y="3527524"/>
            <a:ext cx="6757670" cy="1829971"/>
          </a:xfrm>
          <a:prstGeom prst="rect">
            <a:avLst/>
          </a:prstGeom>
        </p:spPr>
      </p:pic>
    </p:spTree>
    <p:extLst>
      <p:ext uri="{BB962C8B-B14F-4D97-AF65-F5344CB8AC3E}">
        <p14:creationId xmlns:p14="http://schemas.microsoft.com/office/powerpoint/2010/main" val="180841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94D109C-A77E-458D-AFAE-592FA54B93D0}" type="slidenum">
              <a:rPr lang="en-US" smtClean="0"/>
              <a:pPr>
                <a:defRPr/>
              </a:pPr>
              <a:t>8</a:t>
            </a:fld>
            <a:endParaRPr lang="en-US"/>
          </a:p>
        </p:txBody>
      </p:sp>
      <p:sp>
        <p:nvSpPr>
          <p:cNvPr id="3" name="Title 6"/>
          <p:cNvSpPr txBox="1">
            <a:spLocks/>
          </p:cNvSpPr>
          <p:nvPr/>
        </p:nvSpPr>
        <p:spPr>
          <a:xfrm>
            <a:off x="457200" y="76200"/>
            <a:ext cx="8229600" cy="838200"/>
          </a:xfrm>
          <a:prstGeom prst="rect">
            <a:avLst/>
          </a:prstGeom>
          <a:solidFill>
            <a:schemeClr val="accent3">
              <a:lumMod val="75000"/>
            </a:schemeClr>
          </a:solidFill>
          <a:ln>
            <a:solidFill>
              <a:schemeClr val="tx1"/>
            </a:solidFill>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r>
              <a:rPr lang="en-US" sz="3200" kern="0" dirty="0" smtClean="0">
                <a:latin typeface="Times New Roman" pitchFamily="18" charset="0"/>
                <a:cs typeface="Times New Roman" pitchFamily="18" charset="0"/>
              </a:rPr>
              <a:t>METHODOLOGY</a:t>
            </a:r>
            <a:endParaRPr lang="en-US" sz="3200" kern="0" cap="all" dirty="0">
              <a:latin typeface="Times New Roman" pitchFamily="18" charset="0"/>
              <a:cs typeface="Times New Roman" pitchFamily="18" charset="0"/>
            </a:endParaRPr>
          </a:p>
        </p:txBody>
      </p:sp>
      <p:sp>
        <p:nvSpPr>
          <p:cNvPr id="4"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5"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6" name="Picture 5"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457200" y="1143000"/>
            <a:ext cx="7239000" cy="923330"/>
          </a:xfrm>
          <a:prstGeom prst="rect">
            <a:avLst/>
          </a:prstGeom>
          <a:noFill/>
        </p:spPr>
        <p:txBody>
          <a:bodyPr wrap="square" rtlCol="0">
            <a:spAutoFit/>
          </a:bodyPr>
          <a:lstStyle/>
          <a:p>
            <a:r>
              <a:rPr lang="en-US" dirty="0" smtClean="0"/>
              <a:t>Natural Language Processing NLP</a:t>
            </a:r>
          </a:p>
          <a:p>
            <a:endParaRPr lang="en-US" dirty="0"/>
          </a:p>
          <a:p>
            <a:endParaRPr lang="en-US" dirty="0"/>
          </a:p>
        </p:txBody>
      </p:sp>
      <p:sp>
        <p:nvSpPr>
          <p:cNvPr id="20" name="Rectangle 19"/>
          <p:cNvSpPr/>
          <p:nvPr/>
        </p:nvSpPr>
        <p:spPr>
          <a:xfrm>
            <a:off x="457200" y="1638936"/>
            <a:ext cx="4229100" cy="3631763"/>
          </a:xfrm>
          <a:prstGeom prst="rect">
            <a:avLst/>
          </a:prstGeom>
        </p:spPr>
        <p:txBody>
          <a:bodyPr wrap="square">
            <a:spAutoFit/>
          </a:bodyPr>
          <a:lstStyle/>
          <a:p>
            <a:pPr marL="342900" marR="0" lvl="0" indent="-342900">
              <a:lnSpc>
                <a:spcPts val="2975"/>
              </a:lnSpc>
              <a:spcBef>
                <a:spcPts val="590"/>
              </a:spcBef>
              <a:spcAft>
                <a:spcPts val="0"/>
              </a:spcAft>
              <a:buFont typeface="+mj-lt"/>
              <a:buAutoNum type="arabicPeriod"/>
              <a:tabLst>
                <a:tab pos="560070" algn="l"/>
              </a:tabLst>
            </a:pP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Wo</a:t>
            </a:r>
            <a:r>
              <a:rPr lang="en-US" sz="1400" dirty="0">
                <a:latin typeface="Microsoft Sans Serif" panose="020B0604020202020204" pitchFamily="34" charset="0"/>
                <a:ea typeface="Microsoft Sans Serif" panose="020B0604020202020204" pitchFamily="34" charset="0"/>
              </a:rPr>
              <a:t>r</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d</a:t>
            </a:r>
            <a:r>
              <a:rPr lang="en-US" sz="1400" spc="-125"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okeni</a:t>
            </a:r>
            <a:r>
              <a:rPr lang="en-US" sz="1400" dirty="0">
                <a:latin typeface="Microsoft Sans Serif" panose="020B0604020202020204" pitchFamily="34" charset="0"/>
                <a:ea typeface="Microsoft Sans Serif" panose="020B0604020202020204" pitchFamily="34" charset="0"/>
              </a:rPr>
              <a:t>z</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a</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ion</a:t>
            </a:r>
            <a:endParaRPr lang="en-US" sz="800" dirty="0">
              <a:latin typeface="Microsoft Sans Serif" panose="020B0604020202020204" pitchFamily="34" charset="0"/>
              <a:ea typeface="Microsoft Sans Serif" panose="020B0604020202020204" pitchFamily="34" charset="0"/>
            </a:endParaRPr>
          </a:p>
          <a:p>
            <a:pPr marL="742950" marR="0" lvl="1" indent="-285750">
              <a:lnSpc>
                <a:spcPts val="2975"/>
              </a:lnSpc>
              <a:spcBef>
                <a:spcPts val="0"/>
              </a:spcBef>
              <a:spcAft>
                <a:spcPts val="0"/>
              </a:spcAft>
              <a:buSzPts val="2400"/>
              <a:buFont typeface="Microsoft Sans Serif" panose="020B0604020202020204" pitchFamily="34" charset="0"/>
              <a:buChar char="-"/>
              <a:tabLst>
                <a:tab pos="561975" algn="l"/>
              </a:tabLst>
            </a:pP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Tokeni</a:t>
            </a:r>
            <a:r>
              <a:rPr lang="en-US" sz="1400" dirty="0">
                <a:latin typeface="Microsoft Sans Serif" panose="020B0604020202020204" pitchFamily="34" charset="0"/>
                <a:ea typeface="Microsoft Sans Serif" panose="020B0604020202020204" pitchFamily="34" charset="0"/>
              </a:rPr>
              <a:t>z</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e</a:t>
            </a:r>
            <a:r>
              <a:rPr lang="en-US" sz="1400" spc="-25"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w</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a:t>
            </a:r>
            <a:r>
              <a:rPr lang="en-US" sz="1400" dirty="0">
                <a:latin typeface="Microsoft Sans Serif" panose="020B0604020202020204" pitchFamily="34" charset="0"/>
                <a:ea typeface="Microsoft Sans Serif" panose="020B0604020202020204" pitchFamily="34" charset="0"/>
              </a:rPr>
              <a:t>r</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d</a:t>
            </a:r>
            <a:r>
              <a:rPr lang="en-US" sz="1400" dirty="0">
                <a:latin typeface="Microsoft Sans Serif" panose="020B0604020202020204" pitchFamily="34" charset="0"/>
                <a:ea typeface="Microsoft Sans Serif" panose="020B0604020202020204" pitchFamily="34" charset="0"/>
              </a:rPr>
              <a:t>s</a:t>
            </a:r>
            <a:r>
              <a:rPr lang="en-US" sz="1400" spc="105" dirty="0">
                <a:latin typeface="Microsoft Sans Serif" panose="020B0604020202020204" pitchFamily="34" charset="0"/>
                <a:ea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in</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a:t>
            </a:r>
            <a:r>
              <a:rPr lang="en-US" sz="1400" spc="-20"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a</a:t>
            </a:r>
            <a:r>
              <a:rPr lang="en-US" sz="1400" spc="-25"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li</a:t>
            </a:r>
            <a:r>
              <a:rPr lang="en-US" sz="1400" dirty="0">
                <a:latin typeface="Microsoft Sans Serif" panose="020B0604020202020204" pitchFamily="34" charset="0"/>
                <a:ea typeface="Microsoft Sans Serif" panose="020B0604020202020204" pitchFamily="34" charset="0"/>
              </a:rPr>
              <a:t>st</a:t>
            </a:r>
            <a:r>
              <a:rPr lang="en-US" sz="1400" spc="105" dirty="0">
                <a:latin typeface="Microsoft Sans Serif" panose="020B0604020202020204" pitchFamily="34" charset="0"/>
                <a:ea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of</a:t>
            </a:r>
            <a:r>
              <a:rPr lang="en-US" sz="1400" spc="-20"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smtClean="0">
                <a:latin typeface="Microsoft Sans Serif" panose="020B0604020202020204" pitchFamily="34" charset="0"/>
                <a:ea typeface="Microsoft Sans Serif" panose="020B0604020202020204" pitchFamily="34" charset="0"/>
              </a:rPr>
              <a:t>str</a:t>
            </a:r>
            <a:r>
              <a:rPr lang="en-US" sz="1400" dirty="0" smtClean="0">
                <a:latin typeface="Lucida Sans Unicode" panose="020B0602030504020204" pitchFamily="34" charset="0"/>
                <a:ea typeface="Microsoft Sans Serif" panose="020B0604020202020204" pitchFamily="34" charset="0"/>
                <a:cs typeface="Microsoft Sans Serif" panose="020B0604020202020204" pitchFamily="34" charset="0"/>
              </a:rPr>
              <a:t>ing</a:t>
            </a:r>
            <a:r>
              <a:rPr lang="en-US" sz="1400" dirty="0" smtClean="0">
                <a:latin typeface="Microsoft Sans Serif" panose="020B0604020202020204" pitchFamily="34" charset="0"/>
                <a:ea typeface="Microsoft Sans Serif" panose="020B0604020202020204" pitchFamily="34" charset="0"/>
              </a:rPr>
              <a:t>s</a:t>
            </a:r>
            <a:endParaRPr lang="en-US" sz="800" dirty="0" smtClean="0">
              <a:latin typeface="Microsoft Sans Serif" panose="020B0604020202020204" pitchFamily="34" charset="0"/>
              <a:ea typeface="Microsoft Sans Serif" panose="020B0604020202020204" pitchFamily="34" charset="0"/>
            </a:endParaRPr>
          </a:p>
          <a:p>
            <a:pPr marL="342900" marR="0" lvl="0" indent="-342900">
              <a:lnSpc>
                <a:spcPts val="2975"/>
              </a:lnSpc>
              <a:spcBef>
                <a:spcPts val="1765"/>
              </a:spcBef>
              <a:spcAft>
                <a:spcPts val="0"/>
              </a:spcAft>
              <a:buFont typeface="+mj-lt"/>
              <a:buAutoNum type="arabicPeriod"/>
              <a:tabLst>
                <a:tab pos="631825" algn="l"/>
              </a:tabLst>
            </a:pPr>
            <a:r>
              <a:rPr lang="en-US" sz="1400" dirty="0" err="1">
                <a:latin typeface="Lucida Sans Unicode" panose="020B0602030504020204" pitchFamily="34" charset="0"/>
                <a:ea typeface="Microsoft Sans Serif" panose="020B0604020202020204" pitchFamily="34" charset="0"/>
                <a:cs typeface="Microsoft Sans Serif" panose="020B0604020202020204" pitchFamily="34" charset="0"/>
              </a:rPr>
              <a:t>S</a:t>
            </a:r>
            <a:r>
              <a:rPr lang="en-US" sz="1400" dirty="0" err="1">
                <a:latin typeface="Microsoft Sans Serif" panose="020B0604020202020204" pitchFamily="34" charset="0"/>
                <a:ea typeface="Microsoft Sans Serif" panose="020B0604020202020204" pitchFamily="34" charset="0"/>
              </a:rPr>
              <a:t>t</a:t>
            </a:r>
            <a:r>
              <a:rPr lang="en-US" sz="1400" dirty="0" err="1">
                <a:latin typeface="Lucida Sans Unicode" panose="020B0602030504020204" pitchFamily="34" charset="0"/>
                <a:ea typeface="Microsoft Sans Serif" panose="020B0604020202020204" pitchFamily="34" charset="0"/>
                <a:cs typeface="Microsoft Sans Serif" panose="020B0604020202020204" pitchFamily="34" charset="0"/>
              </a:rPr>
              <a:t>op</a:t>
            </a:r>
            <a:r>
              <a:rPr lang="en-US" sz="1400" dirty="0" err="1">
                <a:latin typeface="Microsoft Sans Serif" panose="020B0604020202020204" pitchFamily="34" charset="0"/>
                <a:ea typeface="Microsoft Sans Serif" panose="020B0604020202020204" pitchFamily="34" charset="0"/>
              </a:rPr>
              <a:t>w</a:t>
            </a:r>
            <a:r>
              <a:rPr lang="en-US" sz="1400" dirty="0" err="1">
                <a:latin typeface="Lucida Sans Unicode" panose="020B0602030504020204" pitchFamily="34" charset="0"/>
                <a:ea typeface="Microsoft Sans Serif" panose="020B0604020202020204" pitchFamily="34" charset="0"/>
                <a:cs typeface="Microsoft Sans Serif" panose="020B0604020202020204" pitchFamily="34" charset="0"/>
              </a:rPr>
              <a:t>o</a:t>
            </a:r>
            <a:r>
              <a:rPr lang="en-US" sz="1400" dirty="0" err="1">
                <a:latin typeface="Microsoft Sans Serif" panose="020B0604020202020204" pitchFamily="34" charset="0"/>
                <a:ea typeface="Microsoft Sans Serif" panose="020B0604020202020204" pitchFamily="34" charset="0"/>
              </a:rPr>
              <a:t>r</a:t>
            </a:r>
            <a:r>
              <a:rPr lang="en-US" sz="1400" dirty="0" err="1">
                <a:latin typeface="Lucida Sans Unicode" panose="020B0602030504020204" pitchFamily="34" charset="0"/>
                <a:ea typeface="Microsoft Sans Serif" panose="020B0604020202020204" pitchFamily="34" charset="0"/>
                <a:cs typeface="Microsoft Sans Serif" panose="020B0604020202020204" pitchFamily="34" charset="0"/>
              </a:rPr>
              <a:t>d</a:t>
            </a:r>
            <a:r>
              <a:rPr lang="en-US" sz="1400" dirty="0" err="1">
                <a:latin typeface="Microsoft Sans Serif" panose="020B0604020202020204" pitchFamily="34" charset="0"/>
                <a:ea typeface="Microsoft Sans Serif" panose="020B0604020202020204" pitchFamily="34" charset="0"/>
              </a:rPr>
              <a:t>s</a:t>
            </a:r>
            <a:r>
              <a:rPr lang="en-US" sz="1400" dirty="0">
                <a:latin typeface="Microsoft Sans Serif" panose="020B0604020202020204" pitchFamily="34" charset="0"/>
                <a:ea typeface="Microsoft Sans Serif" panose="020B0604020202020204" pitchFamily="34" charset="0"/>
              </a:rPr>
              <a:t>:</a:t>
            </a:r>
            <a:endParaRPr lang="en-US" sz="800" dirty="0">
              <a:latin typeface="Microsoft Sans Serif" panose="020B0604020202020204" pitchFamily="34" charset="0"/>
              <a:ea typeface="Microsoft Sans Serif" panose="020B0604020202020204" pitchFamily="34" charset="0"/>
            </a:endParaRPr>
          </a:p>
          <a:p>
            <a:pPr marL="742950" marR="0" lvl="1" indent="-285750">
              <a:lnSpc>
                <a:spcPts val="2975"/>
              </a:lnSpc>
              <a:spcBef>
                <a:spcPts val="0"/>
              </a:spcBef>
              <a:spcAft>
                <a:spcPts val="0"/>
              </a:spcAft>
              <a:buSzPts val="2400"/>
              <a:buFont typeface="Microsoft Sans Serif" panose="020B0604020202020204" pitchFamily="34" charset="0"/>
              <a:buChar char="-"/>
              <a:tabLst>
                <a:tab pos="561975" algn="l"/>
              </a:tabLst>
            </a:pPr>
            <a:r>
              <a:rPr lang="en-US" sz="1400" dirty="0" smtClean="0">
                <a:latin typeface="Lucida Sans Unicode" panose="020B0602030504020204" pitchFamily="34" charset="0"/>
                <a:ea typeface="Microsoft Sans Serif" panose="020B0604020202020204" pitchFamily="34" charset="0"/>
                <a:cs typeface="Microsoft Sans Serif" panose="020B0604020202020204" pitchFamily="34" charset="0"/>
              </a:rPr>
              <a:t>Remo</a:t>
            </a:r>
            <a:r>
              <a:rPr lang="en-US" sz="1400" dirty="0" smtClean="0">
                <a:latin typeface="Microsoft Sans Serif" panose="020B0604020202020204" pitchFamily="34" charset="0"/>
                <a:ea typeface="Microsoft Sans Serif" panose="020B0604020202020204" pitchFamily="34" charset="0"/>
              </a:rPr>
              <a:t>v</a:t>
            </a:r>
            <a:r>
              <a:rPr lang="en-US" sz="1400" dirty="0" smtClean="0">
                <a:latin typeface="Lucida Sans Unicode" panose="020B0602030504020204" pitchFamily="34" charset="0"/>
                <a:ea typeface="Microsoft Sans Serif" panose="020B0604020202020204" pitchFamily="34" charset="0"/>
                <a:cs typeface="Microsoft Sans Serif" panose="020B0604020202020204" pitchFamily="34" charset="0"/>
              </a:rPr>
              <a:t>e</a:t>
            </a:r>
            <a:r>
              <a:rPr lang="en-US" sz="1400" spc="-75" dirty="0" smtClean="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w</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a:t>
            </a:r>
            <a:r>
              <a:rPr lang="en-US" sz="1400" dirty="0">
                <a:latin typeface="Microsoft Sans Serif" panose="020B0604020202020204" pitchFamily="34" charset="0"/>
                <a:ea typeface="Microsoft Sans Serif" panose="020B0604020202020204" pitchFamily="34" charset="0"/>
              </a:rPr>
              <a:t>r</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d</a:t>
            </a:r>
            <a:r>
              <a:rPr lang="en-US" sz="1400" dirty="0">
                <a:latin typeface="Microsoft Sans Serif" panose="020B0604020202020204" pitchFamily="34" charset="0"/>
                <a:ea typeface="Microsoft Sans Serif" panose="020B0604020202020204" pitchFamily="34" charset="0"/>
              </a:rPr>
              <a:t>s</a:t>
            </a:r>
            <a:r>
              <a:rPr lang="en-US" sz="1400" spc="55" dirty="0">
                <a:latin typeface="Microsoft Sans Serif" panose="020B0604020202020204" pitchFamily="34" charset="0"/>
                <a:ea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like</a:t>
            </a:r>
            <a:r>
              <a:rPr lang="en-US" sz="1400" spc="-70"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a:t>
            </a:r>
            <a:r>
              <a:rPr lang="en-US" sz="1400" dirty="0" err="1">
                <a:latin typeface="Lucida Sans Unicode" panose="020B0602030504020204" pitchFamily="34" charset="0"/>
                <a:ea typeface="Microsoft Sans Serif" panose="020B0604020202020204" pitchFamily="34" charset="0"/>
                <a:cs typeface="Microsoft Sans Serif" panose="020B0604020202020204" pitchFamily="34" charset="0"/>
              </a:rPr>
              <a:t>i</a:t>
            </a:r>
            <a:r>
              <a:rPr lang="en-US" sz="1400" dirty="0">
                <a:latin typeface="Microsoft Sans Serif" panose="020B0604020202020204" pitchFamily="34" charset="0"/>
                <a:ea typeface="Microsoft Sans Serif" panose="020B0604020202020204" pitchFamily="34" charset="0"/>
              </a:rPr>
              <a:t>',</a:t>
            </a:r>
            <a:r>
              <a:rPr lang="en-US" sz="1400" spc="-20" dirty="0">
                <a:latin typeface="Microsoft Sans Serif" panose="020B0604020202020204" pitchFamily="34" charset="0"/>
                <a:ea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me</a:t>
            </a:r>
            <a:r>
              <a:rPr lang="en-US" sz="1400" dirty="0">
                <a:latin typeface="Microsoft Sans Serif" panose="020B0604020202020204" pitchFamily="34" charset="0"/>
                <a:ea typeface="Microsoft Sans Serif" panose="020B0604020202020204" pitchFamily="34" charset="0"/>
              </a:rPr>
              <a:t>',</a:t>
            </a:r>
            <a:r>
              <a:rPr lang="en-US" sz="1400" spc="-15" dirty="0">
                <a:latin typeface="Microsoft Sans Serif" panose="020B0604020202020204" pitchFamily="34" charset="0"/>
                <a:ea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m</a:t>
            </a:r>
            <a:r>
              <a:rPr lang="en-US" sz="1400" dirty="0">
                <a:latin typeface="Microsoft Sans Serif" panose="020B0604020202020204" pitchFamily="34" charset="0"/>
                <a:ea typeface="Microsoft Sans Serif" panose="020B0604020202020204" pitchFamily="34" charset="0"/>
              </a:rPr>
              <a:t>y',</a:t>
            </a:r>
            <a:r>
              <a:rPr lang="en-US" sz="1400" spc="-15" dirty="0">
                <a:latin typeface="Microsoft Sans Serif" panose="020B0604020202020204" pitchFamily="34" charset="0"/>
                <a:ea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m</a:t>
            </a:r>
            <a:r>
              <a:rPr lang="en-US" sz="1400" dirty="0">
                <a:latin typeface="Microsoft Sans Serif" panose="020B0604020202020204" pitchFamily="34" charset="0"/>
                <a:ea typeface="Microsoft Sans Serif" panose="020B0604020202020204" pitchFamily="34" charset="0"/>
              </a:rPr>
              <a:t>ys</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elf</a:t>
            </a:r>
            <a:r>
              <a:rPr lang="en-US" sz="1400" dirty="0">
                <a:latin typeface="Microsoft Sans Serif" panose="020B0604020202020204" pitchFamily="34" charset="0"/>
                <a:ea typeface="Microsoft Sans Serif" panose="020B0604020202020204" pitchFamily="34" charset="0"/>
              </a:rPr>
              <a:t>',</a:t>
            </a:r>
            <a:r>
              <a:rPr lang="en-US" sz="1400" spc="-20" dirty="0">
                <a:latin typeface="Microsoft Sans Serif" panose="020B0604020202020204" pitchFamily="34" charset="0"/>
                <a:ea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'w</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e</a:t>
            </a:r>
            <a:r>
              <a:rPr lang="en-US" sz="1400" dirty="0">
                <a:latin typeface="Microsoft Sans Serif" panose="020B0604020202020204" pitchFamily="34" charset="0"/>
                <a:ea typeface="Microsoft Sans Serif" panose="020B0604020202020204" pitchFamily="34" charset="0"/>
              </a:rPr>
              <a:t>')</a:t>
            </a:r>
            <a:endParaRPr lang="en-US" sz="800" dirty="0">
              <a:latin typeface="Microsoft Sans Serif" panose="020B0604020202020204" pitchFamily="34" charset="0"/>
              <a:ea typeface="Microsoft Sans Serif" panose="020B0604020202020204" pitchFamily="34" charset="0"/>
            </a:endParaRPr>
          </a:p>
          <a:p>
            <a:pPr marL="342900" marR="0" lvl="0" indent="-342900">
              <a:lnSpc>
                <a:spcPts val="2975"/>
              </a:lnSpc>
              <a:spcBef>
                <a:spcPts val="1760"/>
              </a:spcBef>
              <a:spcAft>
                <a:spcPts val="0"/>
              </a:spcAft>
              <a:buFont typeface="+mj-lt"/>
              <a:buAutoNum type="arabicPeriod"/>
              <a:tabLst>
                <a:tab pos="631825" algn="l"/>
              </a:tabLst>
            </a:pP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Lemma</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i</a:t>
            </a:r>
            <a:r>
              <a:rPr lang="en-US" sz="1400" dirty="0">
                <a:latin typeface="Microsoft Sans Serif" panose="020B0604020202020204" pitchFamily="34" charset="0"/>
                <a:ea typeface="Microsoft Sans Serif" panose="020B0604020202020204" pitchFamily="34" charset="0"/>
              </a:rPr>
              <a:t>z</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a</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ion</a:t>
            </a:r>
            <a:r>
              <a:rPr lang="en-US" sz="1400" dirty="0">
                <a:latin typeface="Microsoft Sans Serif" panose="020B0604020202020204" pitchFamily="34" charset="0"/>
                <a:ea typeface="Microsoft Sans Serif" panose="020B0604020202020204" pitchFamily="34" charset="0"/>
              </a:rPr>
              <a:t>:</a:t>
            </a:r>
            <a:endParaRPr lang="en-US" sz="800" dirty="0">
              <a:latin typeface="Microsoft Sans Serif" panose="020B0604020202020204" pitchFamily="34" charset="0"/>
              <a:ea typeface="Microsoft Sans Serif" panose="020B0604020202020204" pitchFamily="34" charset="0"/>
            </a:endParaRPr>
          </a:p>
          <a:p>
            <a:pPr marL="742950" marR="0" lvl="1" indent="-285750">
              <a:lnSpc>
                <a:spcPts val="2975"/>
              </a:lnSpc>
              <a:spcBef>
                <a:spcPts val="0"/>
              </a:spcBef>
              <a:spcAft>
                <a:spcPts val="0"/>
              </a:spcAft>
              <a:buSzPts val="2400"/>
              <a:buFont typeface="Microsoft Sans Serif" panose="020B0604020202020204" pitchFamily="34" charset="0"/>
              <a:buChar char="-"/>
              <a:tabLst>
                <a:tab pos="561975" algn="l"/>
              </a:tabLst>
            </a:pP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Re</a:t>
            </a:r>
            <a:r>
              <a:rPr lang="en-US" sz="1400" dirty="0">
                <a:latin typeface="Microsoft Sans Serif" panose="020B0604020202020204" pitchFamily="34" charset="0"/>
                <a:ea typeface="Microsoft Sans Serif" panose="020B0604020202020204" pitchFamily="34" charset="0"/>
              </a:rPr>
              <a:t>tur</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n</a:t>
            </a:r>
            <a:r>
              <a:rPr lang="en-US" sz="1400" spc="80"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he</a:t>
            </a:r>
            <a:r>
              <a:rPr lang="en-US" sz="1400" spc="85"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w</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a:t>
            </a:r>
            <a:r>
              <a:rPr lang="en-US" sz="1400" dirty="0">
                <a:latin typeface="Microsoft Sans Serif" panose="020B0604020202020204" pitchFamily="34" charset="0"/>
                <a:ea typeface="Microsoft Sans Serif" panose="020B0604020202020204" pitchFamily="34" charset="0"/>
              </a:rPr>
              <a:t>r</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d</a:t>
            </a:r>
            <a:r>
              <a:rPr lang="en-US" sz="1400" dirty="0">
                <a:latin typeface="Microsoft Sans Serif" panose="020B0604020202020204" pitchFamily="34" charset="0"/>
                <a:ea typeface="Microsoft Sans Serif" panose="020B0604020202020204" pitchFamily="34" charset="0"/>
              </a:rPr>
              <a:t>s</a:t>
            </a:r>
            <a:r>
              <a:rPr lang="en-US" sz="1400" spc="205" dirty="0">
                <a:latin typeface="Microsoft Sans Serif" panose="020B0604020202020204" pitchFamily="34" charset="0"/>
                <a:ea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back</a:t>
            </a:r>
            <a:r>
              <a:rPr lang="en-US" sz="1400" spc="85"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a:t>
            </a:r>
            <a:r>
              <a:rPr lang="en-US" sz="1400" spc="80"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Microsoft Sans Serif" panose="020B0604020202020204" pitchFamily="34" charset="0"/>
                <a:ea typeface="Microsoft Sans Serif" panose="020B0604020202020204" pitchFamily="34" charset="0"/>
              </a:rPr>
              <a:t>t</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he</a:t>
            </a:r>
            <a:r>
              <a:rPr lang="en-US" sz="1400" spc="85"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o</a:t>
            </a:r>
            <a:r>
              <a:rPr lang="en-US" sz="1400" dirty="0">
                <a:latin typeface="Microsoft Sans Serif" panose="020B0604020202020204" pitchFamily="34" charset="0"/>
                <a:ea typeface="Microsoft Sans Serif" panose="020B0604020202020204" pitchFamily="34" charset="0"/>
              </a:rPr>
              <a:t>r</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iginal</a:t>
            </a:r>
            <a:r>
              <a:rPr lang="en-US" sz="1400" spc="80" dirty="0">
                <a:latin typeface="Lucida Sans Unicode" panose="020B0602030504020204" pitchFamily="34" charset="0"/>
                <a:ea typeface="Microsoft Sans Serif" panose="020B0604020202020204" pitchFamily="34" charset="0"/>
                <a:cs typeface="Microsoft Sans Serif" panose="020B0604020202020204" pitchFamily="34" charset="0"/>
              </a:rPr>
              <a:t> </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fo</a:t>
            </a:r>
            <a:r>
              <a:rPr lang="en-US" sz="1400" dirty="0">
                <a:latin typeface="Microsoft Sans Serif" panose="020B0604020202020204" pitchFamily="34" charset="0"/>
                <a:ea typeface="Microsoft Sans Serif" panose="020B0604020202020204" pitchFamily="34" charset="0"/>
              </a:rPr>
              <a:t>r</a:t>
            </a:r>
            <a:r>
              <a:rPr lang="en-US" sz="1400" dirty="0">
                <a:latin typeface="Lucida Sans Unicode" panose="020B0602030504020204" pitchFamily="34" charset="0"/>
                <a:ea typeface="Microsoft Sans Serif" panose="020B0604020202020204" pitchFamily="34" charset="0"/>
                <a:cs typeface="Microsoft Sans Serif" panose="020B0604020202020204" pitchFamily="34" charset="0"/>
              </a:rPr>
              <a:t>m</a:t>
            </a:r>
            <a:endParaRPr lang="en-US" sz="800" dirty="0">
              <a:effectLst/>
              <a:latin typeface="Microsoft Sans Serif" panose="020B0604020202020204" pitchFamily="34" charset="0"/>
              <a:ea typeface="Microsoft Sans Serif" panose="020B0604020202020204" pitchFamily="34" charset="0"/>
            </a:endParaRPr>
          </a:p>
        </p:txBody>
      </p:sp>
    </p:spTree>
    <p:extLst>
      <p:ext uri="{BB962C8B-B14F-4D97-AF65-F5344CB8AC3E}">
        <p14:creationId xmlns:p14="http://schemas.microsoft.com/office/powerpoint/2010/main" val="274880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7"/>
          <p:cNvSpPr>
            <a:spLocks noChangeArrowheads="1"/>
          </p:cNvSpPr>
          <p:nvPr/>
        </p:nvSpPr>
        <p:spPr bwMode="auto">
          <a:xfrm>
            <a:off x="914400" y="5943600"/>
            <a:ext cx="7694613" cy="830997"/>
          </a:xfrm>
          <a:prstGeom prst="rect">
            <a:avLst/>
          </a:prstGeom>
          <a:noFill/>
          <a:ln w="9525">
            <a:noFill/>
            <a:miter lim="800000"/>
            <a:headEnd/>
            <a:tailEnd/>
          </a:ln>
        </p:spPr>
        <p:txBody>
          <a:bodyPr wrap="square">
            <a:spAutoFit/>
          </a:bodyPr>
          <a:lstStyle/>
          <a:p>
            <a:pPr algn="ctr"/>
            <a:r>
              <a:rPr lang="en-US" sz="1400" dirty="0">
                <a:latin typeface="Times New Roman" pitchFamily="18" charset="0"/>
                <a:cs typeface="Times New Roman" pitchFamily="18" charset="0"/>
              </a:rPr>
              <a:t>Bansilal Ramnath Agarwal Charitable Trust’s</a:t>
            </a:r>
          </a:p>
          <a:p>
            <a:pPr algn="ctr"/>
            <a:r>
              <a:rPr lang="en-US" dirty="0">
                <a:latin typeface="Times New Roman" pitchFamily="18" charset="0"/>
                <a:cs typeface="Times New Roman" pitchFamily="18" charset="0"/>
              </a:rPr>
              <a:t>Vishwakarma Institute of Information Technology</a:t>
            </a:r>
          </a:p>
          <a:p>
            <a:pPr algn="ctr"/>
            <a:r>
              <a:rPr lang="en-US" sz="1600" dirty="0" smtClean="0">
                <a:latin typeface="Times New Roman" pitchFamily="18" charset="0"/>
                <a:cs typeface="Times New Roman" pitchFamily="18" charset="0"/>
              </a:rPr>
              <a:t>Department </a:t>
            </a:r>
            <a:r>
              <a:rPr lang="en-US" sz="1600" dirty="0">
                <a:latin typeface="Times New Roman" pitchFamily="18" charset="0"/>
                <a:cs typeface="Times New Roman" pitchFamily="18" charset="0"/>
              </a:rPr>
              <a:t>of Electronics &amp; </a:t>
            </a:r>
            <a:r>
              <a:rPr lang="en-US" sz="1600" dirty="0" smtClean="0">
                <a:latin typeface="Times New Roman" pitchFamily="18" charset="0"/>
                <a:cs typeface="Times New Roman" pitchFamily="18" charset="0"/>
              </a:rPr>
              <a:t>Telecommunication</a:t>
            </a:r>
            <a:endParaRPr lang="en-US" sz="1600" b="1" dirty="0">
              <a:solidFill>
                <a:srgbClr val="00006C"/>
              </a:solidFill>
              <a:latin typeface="Times New Roman" pitchFamily="18" charset="0"/>
              <a:cs typeface="Times New Roman" pitchFamily="18" charset="0"/>
            </a:endParaRPr>
          </a:p>
        </p:txBody>
      </p:sp>
      <p:sp>
        <p:nvSpPr>
          <p:cNvPr id="2052" name="Rectangle 14"/>
          <p:cNvSpPr>
            <a:spLocks noChangeArrowheads="1"/>
          </p:cNvSpPr>
          <p:nvPr/>
        </p:nvSpPr>
        <p:spPr bwMode="auto">
          <a:xfrm>
            <a:off x="0" y="5791200"/>
            <a:ext cx="9144000" cy="76200"/>
          </a:xfrm>
          <a:prstGeom prst="rect">
            <a:avLst/>
          </a:prstGeom>
          <a:solidFill>
            <a:schemeClr val="accent1">
              <a:lumMod val="25000"/>
            </a:schemeClr>
          </a:solidFill>
          <a:ln w="9525">
            <a:solidFill>
              <a:schemeClr val="accent1">
                <a:lumMod val="25000"/>
              </a:schemeClr>
            </a:solidFill>
            <a:miter lim="800000"/>
            <a:headEnd/>
            <a:tailEnd/>
          </a:ln>
        </p:spPr>
        <p:txBody>
          <a:bodyPr wrap="none" anchor="ctr"/>
          <a:lstStyle/>
          <a:p>
            <a:endParaRPr lang="en-US" dirty="0">
              <a:solidFill>
                <a:srgbClr val="00B0F0"/>
              </a:solidFill>
            </a:endParaRPr>
          </a:p>
        </p:txBody>
      </p:sp>
      <p:pic>
        <p:nvPicPr>
          <p:cNvPr id="9" name="Picture 8" descr="logo"/>
          <p:cNvPicPr/>
          <p:nvPr/>
        </p:nvPicPr>
        <p:blipFill>
          <a:blip r:embed="rId2" cstate="print"/>
          <a:srcRect/>
          <a:stretch>
            <a:fillRect/>
          </a:stretch>
        </p:blipFill>
        <p:spPr bwMode="auto">
          <a:xfrm>
            <a:off x="76200" y="5943600"/>
            <a:ext cx="838200" cy="838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6"/>
          <p:cNvSpPr>
            <a:spLocks noGrp="1"/>
          </p:cNvSpPr>
          <p:nvPr>
            <p:ph type="title"/>
          </p:nvPr>
        </p:nvSpPr>
        <p:spPr>
          <a:xfrm>
            <a:off x="457200" y="76200"/>
            <a:ext cx="8229600" cy="838200"/>
          </a:xfrm>
          <a:solidFill>
            <a:schemeClr val="accent3">
              <a:lumMod val="75000"/>
            </a:schemeClr>
          </a:solidFill>
          <a:ln>
            <a:solidFill>
              <a:schemeClr val="tx1"/>
            </a:solidFill>
          </a:ln>
        </p:spPr>
        <p:txBody>
          <a:bodyPr/>
          <a:lstStyle/>
          <a:p>
            <a:pPr algn="l"/>
            <a:r>
              <a:rPr lang="en-US" sz="3200" dirty="0" smtClean="0">
                <a:latin typeface="Times New Roman" pitchFamily="18" charset="0"/>
                <a:cs typeface="Times New Roman" pitchFamily="18" charset="0"/>
              </a:rPr>
              <a:t>OBJECTIVES</a:t>
            </a:r>
            <a:endParaRPr lang="en-US" sz="3200" cap="all"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066800"/>
            <a:ext cx="8229600" cy="4724400"/>
          </a:xfrm>
        </p:spPr>
        <p:txBody>
          <a:bodyPr/>
          <a:lstStyle/>
          <a:p>
            <a:pPr>
              <a:buFont typeface="Wingdings" panose="05000000000000000000" pitchFamily="2" charset="2"/>
              <a:buChar char="q"/>
            </a:pPr>
            <a:r>
              <a:rPr lang="en-US" sz="2100" dirty="0" smtClean="0">
                <a:latin typeface="Times New Roman" pitchFamily="18" charset="0"/>
                <a:cs typeface="Times New Roman" pitchFamily="18" charset="0"/>
              </a:rPr>
              <a:t>Assist </a:t>
            </a:r>
            <a:r>
              <a:rPr lang="en-US" sz="2100" dirty="0">
                <a:latin typeface="Times New Roman" pitchFamily="18" charset="0"/>
                <a:cs typeface="Times New Roman" pitchFamily="18" charset="0"/>
              </a:rPr>
              <a:t>a</a:t>
            </a:r>
            <a:r>
              <a:rPr lang="en-US" sz="2100" dirty="0" smtClean="0">
                <a:latin typeface="Times New Roman" pitchFamily="18" charset="0"/>
                <a:cs typeface="Times New Roman" pitchFamily="18" charset="0"/>
              </a:rPr>
              <a:t>pplicant in searching for potential jobs</a:t>
            </a:r>
          </a:p>
          <a:p>
            <a:pPr>
              <a:buFont typeface="Wingdings" panose="05000000000000000000" pitchFamily="2" charset="2"/>
              <a:buChar char="q"/>
            </a:pPr>
            <a:endParaRPr lang="en-US" sz="2100" dirty="0">
              <a:latin typeface="Times New Roman" pitchFamily="18" charset="0"/>
              <a:cs typeface="Times New Roman" pitchFamily="18" charset="0"/>
            </a:endParaRPr>
          </a:p>
          <a:p>
            <a:pPr marL="0" indent="0">
              <a:buNone/>
            </a:pPr>
            <a:endParaRPr lang="en-US" sz="2100" dirty="0" smtClean="0">
              <a:latin typeface="Times New Roman" pitchFamily="18" charset="0"/>
              <a:cs typeface="Times New Roman" pitchFamily="18" charset="0"/>
            </a:endParaRPr>
          </a:p>
          <a:p>
            <a:pPr>
              <a:buFont typeface="Wingdings" panose="05000000000000000000" pitchFamily="2" charset="2"/>
              <a:buChar char="q"/>
            </a:pPr>
            <a:r>
              <a:rPr lang="en-US" sz="2100" dirty="0" smtClean="0">
                <a:latin typeface="Times New Roman" pitchFamily="18" charset="0"/>
                <a:cs typeface="Times New Roman" pitchFamily="18" charset="0"/>
              </a:rPr>
              <a:t>Provide accurate and reliable recommendations personalized for applicant</a:t>
            </a:r>
          </a:p>
          <a:p>
            <a:pPr marL="0" indent="0">
              <a:buNone/>
            </a:pPr>
            <a:endParaRPr lang="en-US" sz="2100"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a:defRPr/>
            </a:pPr>
            <a:fld id="{7C6B0845-6640-4423-B62C-546434A5146D}" type="slidenum">
              <a:rPr lang="en-US" smtClean="0"/>
              <a:pPr>
                <a:defRPr/>
              </a:pPr>
              <a:t>9</a:t>
            </a:fld>
            <a:endParaRPr lang="en-US"/>
          </a:p>
        </p:txBody>
      </p:sp>
    </p:spTree>
    <p:extLst>
      <p:ext uri="{BB962C8B-B14F-4D97-AF65-F5344CB8AC3E}">
        <p14:creationId xmlns:p14="http://schemas.microsoft.com/office/powerpoint/2010/main" val="3519989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442</Words>
  <Application>Microsoft Office PowerPoint</Application>
  <PresentationFormat>On-screen Show (4:3)</PresentationFormat>
  <Paragraphs>147</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Lucida Sans Unicode</vt:lpstr>
      <vt:lpstr>Microsoft Sans Serif</vt:lpstr>
      <vt:lpstr>Times New Roman</vt:lpstr>
      <vt:lpstr>Wingdings</vt:lpstr>
      <vt:lpstr>Default Design</vt:lpstr>
      <vt:lpstr>PowerPoint Presentation</vt:lpstr>
      <vt:lpstr>PROJECT outline</vt:lpstr>
      <vt:lpstr>INTRODUCTION</vt:lpstr>
      <vt:lpstr>OVERVIEW</vt:lpstr>
      <vt:lpstr>OVERVIEW</vt:lpstr>
      <vt:lpstr>PowerPoint Presentation</vt:lpstr>
      <vt:lpstr>PowerPoint Presentation</vt:lpstr>
      <vt:lpstr>PowerPoint Presentation</vt:lpstr>
      <vt:lpstr>OBJECTIVES</vt:lpstr>
      <vt:lpstr>BUSINESS VALUE</vt:lpstr>
      <vt:lpstr>BLOCK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admin</cp:lastModifiedBy>
  <cp:revision>24</cp:revision>
  <dcterms:created xsi:type="dcterms:W3CDTF">2017-10-03T12:40:28Z</dcterms:created>
  <dcterms:modified xsi:type="dcterms:W3CDTF">2024-09-03T08:51:47Z</dcterms:modified>
</cp:coreProperties>
</file>