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0" r:id="rId3"/>
  </p:sldMasterIdLst>
  <p:notesMasterIdLst>
    <p:notesMasterId r:id="rId36"/>
  </p:notesMasterIdLst>
  <p:handoutMasterIdLst>
    <p:handoutMasterId r:id="rId37"/>
  </p:handoutMasterIdLst>
  <p:sldIdLst>
    <p:sldId id="256" r:id="rId4"/>
    <p:sldId id="257" r:id="rId5"/>
    <p:sldId id="258" r:id="rId6"/>
    <p:sldId id="259" r:id="rId7"/>
    <p:sldId id="263" r:id="rId8"/>
    <p:sldId id="261" r:id="rId9"/>
    <p:sldId id="262" r:id="rId10"/>
    <p:sldId id="286" r:id="rId11"/>
    <p:sldId id="264" r:id="rId12"/>
    <p:sldId id="290" r:id="rId13"/>
    <p:sldId id="266" r:id="rId14"/>
    <p:sldId id="267" r:id="rId15"/>
    <p:sldId id="268" r:id="rId16"/>
    <p:sldId id="287" r:id="rId17"/>
    <p:sldId id="269" r:id="rId18"/>
    <p:sldId id="270" r:id="rId19"/>
    <p:sldId id="271" r:id="rId20"/>
    <p:sldId id="272" r:id="rId21"/>
    <p:sldId id="279" r:id="rId22"/>
    <p:sldId id="280" r:id="rId23"/>
    <p:sldId id="281" r:id="rId24"/>
    <p:sldId id="289" r:id="rId25"/>
    <p:sldId id="291" r:id="rId26"/>
    <p:sldId id="292" r:id="rId27"/>
    <p:sldId id="274" r:id="rId28"/>
    <p:sldId id="283" r:id="rId29"/>
    <p:sldId id="275" r:id="rId30"/>
    <p:sldId id="282" r:id="rId31"/>
    <p:sldId id="284" r:id="rId32"/>
    <p:sldId id="276" r:id="rId33"/>
    <p:sldId id="277" r:id="rId34"/>
    <p:sldId id="278" r:id="rId35"/>
  </p:sldIdLst>
  <p:sldSz cx="9144000" cy="5143500" type="screen16x9"/>
  <p:notesSz cx="9144000" cy="5143500"/>
  <p:embeddedFontLst>
    <p:embeddedFont>
      <p:font typeface="Calibri" panose="020F0502020204030204" charset="0"/>
      <p:regular r:id="rId41"/>
      <p:bold r:id="rId42"/>
      <p:italic r:id="rId43"/>
      <p:boldItalic r:id="rId44"/>
    </p:embeddedFont>
    <p:embeddedFont>
      <p:font typeface="CRAJMG+Arial-BoldMT" panose="02000500000000000000"/>
      <p:regular r:id="rId45"/>
    </p:embeddedFont>
    <p:embeddedFont>
      <p:font typeface="QHJKMV+TimesNewRomanPS-BoldMT" panose="02000500000000000000"/>
      <p:regular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userDrawn="1">
          <p15:clr>
            <a:srgbClr val="A4A3A4"/>
          </p15:clr>
        </p15:guide>
        <p15:guide id="2" pos="24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75" d="100"/>
          <a:sy n="75" d="100"/>
        </p:scale>
        <p:origin x="1666" y="638"/>
      </p:cViewPr>
      <p:guideLst>
        <p:guide orient="horz" pos="3240"/>
        <p:guide pos="248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font" Target="fonts/font6.fntdata"/><Relationship Id="rId45" Type="http://schemas.openxmlformats.org/officeDocument/2006/relationships/font" Target="fonts/font5.fntdata"/><Relationship Id="rId44" Type="http://schemas.openxmlformats.org/officeDocument/2006/relationships/font" Target="fonts/font4.fntdata"/><Relationship Id="rId43" Type="http://schemas.openxmlformats.org/officeDocument/2006/relationships/font" Target="fonts/font3.fntdata"/><Relationship Id="rId42" Type="http://schemas.openxmlformats.org/officeDocument/2006/relationships/font" Target="fonts/font2.fntdata"/><Relationship Id="rId41" Type="http://schemas.openxmlformats.org/officeDocument/2006/relationships/font" Target="fonts/font1.fntdata"/><Relationship Id="rId40" Type="http://schemas.openxmlformats.org/officeDocument/2006/relationships/tableStyles" Target="tableStyles.xml"/><Relationship Id="rId4" Type="http://schemas.openxmlformats.org/officeDocument/2006/relationships/slide" Target="slides/slide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notesMaster" Target="notesMasters/notesMaster1.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145163"/>
          </a:xfrm>
          <a:prstGeom prst="rect">
            <a:avLst/>
          </a:prstGeom>
        </p:spPr>
        <p:txBody>
          <a:bodyPr vert="horz" lIns="91440" tIns="45720" rIns="91440" bIns="45720" rtlCol="0"/>
          <a:lstStyle>
            <a:lvl1pPr algn="l">
              <a:defRPr sz="380"/>
            </a:lvl1pPr>
          </a:lstStyle>
          <a:p>
            <a:endParaRPr lang="en-US"/>
          </a:p>
        </p:txBody>
      </p:sp>
      <p:sp>
        <p:nvSpPr>
          <p:cNvPr id="3" name="Date Placeholder 2"/>
          <p:cNvSpPr>
            <a:spLocks noGrp="1"/>
          </p:cNvSpPr>
          <p:nvPr>
            <p:ph type="dt" sz="quarter" idx="1"/>
          </p:nvPr>
        </p:nvSpPr>
        <p:spPr>
          <a:xfrm>
            <a:off x="6905979" y="0"/>
            <a:ext cx="5283200" cy="145163"/>
          </a:xfrm>
          <a:prstGeom prst="rect">
            <a:avLst/>
          </a:prstGeom>
        </p:spPr>
        <p:txBody>
          <a:bodyPr vert="horz" lIns="91440" tIns="45720" rIns="91440" bIns="45720" rtlCol="0"/>
          <a:lstStyle>
            <a:lvl1pPr algn="r">
              <a:defRPr sz="38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2748056"/>
            <a:ext cx="5283200" cy="145163"/>
          </a:xfrm>
          <a:prstGeom prst="rect">
            <a:avLst/>
          </a:prstGeom>
        </p:spPr>
        <p:txBody>
          <a:bodyPr vert="horz" lIns="91440" tIns="45720" rIns="91440" bIns="45720" rtlCol="0" anchor="b"/>
          <a:lstStyle>
            <a:lvl1pPr algn="l">
              <a:defRPr sz="380"/>
            </a:lvl1pPr>
          </a:lstStyle>
          <a:p>
            <a:endParaRPr lang="en-US"/>
          </a:p>
        </p:txBody>
      </p:sp>
      <p:sp>
        <p:nvSpPr>
          <p:cNvPr id="5" name="Slide Number Placeholder 4"/>
          <p:cNvSpPr>
            <a:spLocks noGrp="1"/>
          </p:cNvSpPr>
          <p:nvPr>
            <p:ph type="sldNum" sz="quarter" idx="3"/>
          </p:nvPr>
        </p:nvSpPr>
        <p:spPr>
          <a:xfrm>
            <a:off x="6905979" y="2748056"/>
            <a:ext cx="5283200" cy="145163"/>
          </a:xfrm>
          <a:prstGeom prst="rect">
            <a:avLst/>
          </a:prstGeom>
        </p:spPr>
        <p:txBody>
          <a:bodyPr vert="horz" lIns="91440" tIns="45720" rIns="91440" bIns="45720" rtlCol="0" anchor="b"/>
          <a:lstStyle>
            <a:lvl1pPr algn="r">
              <a:defRPr sz="38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1451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979" y="0"/>
            <a:ext cx="5283200" cy="145163"/>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5228034" y="361652"/>
            <a:ext cx="1735931" cy="976461"/>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1392362"/>
            <a:ext cx="9753600" cy="1139205"/>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2748056"/>
            <a:ext cx="5283200" cy="1451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979" y="2748056"/>
            <a:ext cx="5283200" cy="145163"/>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a:t>Title</a:t>
            </a:r>
            <a:endParaRPr lang="en-US"/>
          </a:p>
        </p:txBody>
      </p:sp>
      <p:sp>
        <p:nvSpPr>
          <p:cNvPr id="3" name="Text 2"/>
          <p:cNvSpPr>
            <a:spLocks noGrp="1"/>
          </p:cNvSpPr>
          <p:nvPr>
            <p:ph type="body" idx="1" hasCustomPrompt="1"/>
          </p:nvPr>
        </p:nvSpPr>
        <p:spPr/>
        <p:txBody>
          <a:bodyPr/>
          <a:lstStyle/>
          <a:p>
            <a:pPr lvl="0"/>
            <a:r>
              <a:rPr lang="en-US"/>
              <a:t>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a:t>Title</a:t>
            </a:r>
            <a:endParaRPr lang="en-US"/>
          </a:p>
        </p:txBody>
      </p:sp>
      <p:sp>
        <p:nvSpPr>
          <p:cNvPr id="3" name="Text 2"/>
          <p:cNvSpPr>
            <a:spLocks noGrp="1"/>
          </p:cNvSpPr>
          <p:nvPr>
            <p:ph type="body" idx="1" hasCustomPrompt="1"/>
          </p:nvPr>
        </p:nvSpPr>
        <p:spPr/>
        <p:txBody>
          <a:bodyPr/>
          <a:lstStyle/>
          <a:p>
            <a:pPr lvl="0"/>
            <a:r>
              <a:rPr lang="en-US"/>
              <a:t>Text</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pn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jpe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jpe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jpeg"/><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jpeg"/><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xml"/><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1634175" y="2270986"/>
            <a:ext cx="6589140" cy="425450"/>
          </a:xfrm>
          <a:prstGeom prst="rect">
            <a:avLst/>
          </a:prstGeom>
        </p:spPr>
        <p:txBody>
          <a:bodyPr vert="horz" wrap="square" lIns="0" tIns="0" rIns="0" bIns="0" rtlCol="0">
            <a:spAutoFit/>
          </a:bodyPr>
          <a:lstStyle/>
          <a:p>
            <a:pPr marL="0" marR="0">
              <a:lnSpc>
                <a:spcPts val="3320"/>
              </a:lnSpc>
              <a:spcBef>
                <a:spcPts val="0"/>
              </a:spcBef>
              <a:spcAft>
                <a:spcPts val="0"/>
              </a:spcAft>
            </a:pPr>
            <a:r>
              <a:rPr sz="3000" b="1" dirty="0">
                <a:solidFill>
                  <a:srgbClr val="FFFBF0"/>
                </a:solidFill>
                <a:latin typeface="Times New Roman" panose="02020603050405020304" pitchFamily="18" charset="0"/>
                <a:cs typeface="Times New Roman" panose="02020603050405020304" pitchFamily="18" charset="0"/>
              </a:rPr>
              <a:t>Department of Information Technology</a:t>
            </a:r>
            <a:endParaRPr sz="3000" b="1" dirty="0">
              <a:solidFill>
                <a:srgbClr val="FFFBF0"/>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1511087" y="2728186"/>
            <a:ext cx="6803566" cy="1533525"/>
          </a:xfrm>
          <a:prstGeom prst="rect">
            <a:avLst/>
          </a:prstGeom>
        </p:spPr>
        <p:txBody>
          <a:bodyPr vert="horz" wrap="square" lIns="0" tIns="0" rIns="0" bIns="0" rtlCol="0">
            <a:spAutoFit/>
          </a:bodyPr>
          <a:lstStyle/>
          <a:p>
            <a:pPr marL="1991360" marR="0">
              <a:lnSpc>
                <a:spcPts val="3320"/>
              </a:lnSpc>
              <a:spcBef>
                <a:spcPts val="0"/>
              </a:spcBef>
              <a:spcAft>
                <a:spcPts val="0"/>
              </a:spcAft>
            </a:pPr>
            <a:r>
              <a:rPr sz="3000" b="1" dirty="0">
                <a:solidFill>
                  <a:srgbClr val="FFFBF0"/>
                </a:solidFill>
                <a:latin typeface="Times New Roman" panose="02020603050405020304" pitchFamily="18" charset="0"/>
                <a:cs typeface="Times New Roman" panose="02020603050405020304" pitchFamily="18" charset="0"/>
              </a:rPr>
              <a:t>NBA Accredited</a:t>
            </a:r>
            <a:endParaRPr sz="3000" b="1" dirty="0">
              <a:solidFill>
                <a:srgbClr val="FFFBF0"/>
              </a:solidFill>
              <a:latin typeface="Times New Roman" panose="02020603050405020304" pitchFamily="18" charset="0"/>
              <a:cs typeface="Times New Roman" panose="02020603050405020304" pitchFamily="18" charset="0"/>
            </a:endParaRPr>
          </a:p>
          <a:p>
            <a:pPr marL="1274445" marR="0">
              <a:lnSpc>
                <a:spcPts val="2655"/>
              </a:lnSpc>
              <a:spcBef>
                <a:spcPts val="235"/>
              </a:spcBef>
              <a:spcAft>
                <a:spcPts val="0"/>
              </a:spcAft>
            </a:pPr>
            <a:r>
              <a:rPr sz="2400" dirty="0">
                <a:solidFill>
                  <a:srgbClr val="FFFBF0"/>
                </a:solidFill>
                <a:latin typeface="Times New Roman" panose="02020603050405020304" pitchFamily="18" charset="0"/>
                <a:cs typeface="Times New Roman" panose="02020603050405020304" pitchFamily="18" charset="0"/>
              </a:rPr>
              <a:t>A.P. Shah Institute of Technology</a:t>
            </a:r>
            <a:endParaRPr sz="2400" dirty="0">
              <a:solidFill>
                <a:srgbClr val="FFFBF0"/>
              </a:solidFill>
              <a:latin typeface="Times New Roman" panose="02020603050405020304" pitchFamily="18" charset="0"/>
              <a:cs typeface="Times New Roman" panose="02020603050405020304" pitchFamily="18" charset="0"/>
            </a:endParaRPr>
          </a:p>
          <a:p>
            <a:pPr marL="0" marR="0">
              <a:lnSpc>
                <a:spcPts val="2655"/>
              </a:lnSpc>
              <a:spcBef>
                <a:spcPts val="220"/>
              </a:spcBef>
              <a:spcAft>
                <a:spcPts val="0"/>
              </a:spcAft>
            </a:pPr>
            <a:r>
              <a:rPr sz="2400" dirty="0">
                <a:solidFill>
                  <a:srgbClr val="FFFBF0"/>
                </a:solidFill>
                <a:latin typeface="Times New Roman" panose="02020603050405020304" pitchFamily="18" charset="0"/>
                <a:cs typeface="Times New Roman" panose="02020603050405020304" pitchFamily="18" charset="0"/>
              </a:rPr>
              <a:t>G.B.Road, Kasarvadavli, Thane (W), Mumbai-400615</a:t>
            </a:r>
            <a:endParaRPr sz="2400" dirty="0">
              <a:solidFill>
                <a:srgbClr val="FFFBF0"/>
              </a:solidFill>
              <a:latin typeface="Times New Roman" panose="02020603050405020304" pitchFamily="18" charset="0"/>
              <a:cs typeface="Times New Roman" panose="02020603050405020304" pitchFamily="18" charset="0"/>
            </a:endParaRPr>
          </a:p>
          <a:p>
            <a:pPr marL="1496060" marR="0">
              <a:lnSpc>
                <a:spcPts val="2655"/>
              </a:lnSpc>
              <a:spcBef>
                <a:spcPts val="220"/>
              </a:spcBef>
              <a:spcAft>
                <a:spcPts val="0"/>
              </a:spcAft>
            </a:pPr>
            <a:r>
              <a:rPr sz="2400" dirty="0">
                <a:solidFill>
                  <a:srgbClr val="FFFBF0"/>
                </a:solidFill>
                <a:latin typeface="Times New Roman" panose="02020603050405020304" pitchFamily="18" charset="0"/>
                <a:cs typeface="Times New Roman" panose="02020603050405020304" pitchFamily="18" charset="0"/>
              </a:rPr>
              <a:t>UNIVERSITY OF MUMBAI</a:t>
            </a:r>
            <a:endParaRPr sz="2400" dirty="0">
              <a:solidFill>
                <a:srgbClr val="FFFBF0"/>
              </a:solidFill>
              <a:latin typeface="Times New Roman" panose="02020603050405020304" pitchFamily="18" charset="0"/>
              <a:cs typeface="Times New Roman" panose="02020603050405020304" pitchFamily="18" charset="0"/>
            </a:endParaRPr>
          </a:p>
        </p:txBody>
      </p:sp>
      <p:sp>
        <p:nvSpPr>
          <p:cNvPr id="5" name="object 5"/>
          <p:cNvSpPr txBox="1"/>
          <p:nvPr/>
        </p:nvSpPr>
        <p:spPr>
          <a:xfrm>
            <a:off x="3204329" y="4276990"/>
            <a:ext cx="3448151" cy="340360"/>
          </a:xfrm>
          <a:prstGeom prst="rect">
            <a:avLst/>
          </a:prstGeom>
        </p:spPr>
        <p:txBody>
          <a:bodyPr vert="horz" wrap="square" lIns="0" tIns="0" rIns="0" bIns="0" rtlCol="0">
            <a:spAutoFit/>
          </a:bodyPr>
          <a:lstStyle/>
          <a:p>
            <a:pPr marL="0" marR="0">
              <a:lnSpc>
                <a:spcPts val="2655"/>
              </a:lnSpc>
              <a:spcBef>
                <a:spcPts val="0"/>
              </a:spcBef>
              <a:spcAft>
                <a:spcPts val="0"/>
              </a:spcAft>
            </a:pPr>
            <a:r>
              <a:rPr sz="2400" dirty="0">
                <a:solidFill>
                  <a:srgbClr val="FFFBF0"/>
                </a:solidFill>
                <a:latin typeface="Times New Roman" panose="02020603050405020304" pitchFamily="18" charset="0"/>
                <a:cs typeface="Times New Roman" panose="02020603050405020304" pitchFamily="18" charset="0"/>
              </a:rPr>
              <a:t>Academic Year 202</a:t>
            </a:r>
            <a:r>
              <a:rPr lang="en-US" sz="2400" dirty="0">
                <a:solidFill>
                  <a:srgbClr val="FFFBF0"/>
                </a:solidFill>
                <a:latin typeface="Times New Roman" panose="02020603050405020304" pitchFamily="18" charset="0"/>
                <a:cs typeface="Times New Roman" panose="02020603050405020304" pitchFamily="18" charset="0"/>
              </a:rPr>
              <a:t>4</a:t>
            </a:r>
            <a:r>
              <a:rPr sz="2400" dirty="0">
                <a:solidFill>
                  <a:srgbClr val="FFFBF0"/>
                </a:solidFill>
                <a:latin typeface="Times New Roman" panose="02020603050405020304" pitchFamily="18" charset="0"/>
                <a:cs typeface="Times New Roman" panose="02020603050405020304" pitchFamily="18" charset="0"/>
              </a:rPr>
              <a:t>-202</a:t>
            </a:r>
            <a:r>
              <a:rPr lang="en-US" sz="2400" dirty="0">
                <a:solidFill>
                  <a:srgbClr val="FFFBF0"/>
                </a:solidFill>
                <a:latin typeface="Times New Roman" panose="02020603050405020304" pitchFamily="18" charset="0"/>
                <a:cs typeface="Times New Roman" panose="02020603050405020304" pitchFamily="18" charset="0"/>
              </a:rPr>
              <a:t>5</a:t>
            </a:r>
            <a:endParaRPr sz="2400" dirty="0">
              <a:solidFill>
                <a:srgbClr val="FFFBF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object 1"/>
          <p:cNvSpPr/>
          <p:nvPr/>
        </p:nvSpPr>
        <p:spPr>
          <a:xfrm>
            <a:off x="0" y="-23495"/>
            <a:ext cx="9144000" cy="5166360"/>
          </a:xfrm>
          <a:prstGeom prst="rect">
            <a:avLst/>
          </a:prstGeom>
          <a:blipFill>
            <a:blip r:embed="rId1" cstate="print"/>
            <a:stretch>
              <a:fillRect/>
            </a:stretch>
          </a:blipFill>
        </p:spPr>
        <p:txBody>
          <a:bodyPr wrap="square" lIns="0" tIns="0" rIns="0" bIns="0" rtlCol="0">
            <a:noAutofit/>
          </a:bodyPr>
          <a:p/>
        </p:txBody>
      </p:sp>
      <p:sp>
        <p:nvSpPr>
          <p:cNvPr id="8" name="Text Box 7"/>
          <p:cNvSpPr txBox="1"/>
          <p:nvPr/>
        </p:nvSpPr>
        <p:spPr>
          <a:xfrm>
            <a:off x="539750" y="51435"/>
            <a:ext cx="7195820" cy="516890"/>
          </a:xfrm>
          <a:prstGeom prst="rect">
            <a:avLst/>
          </a:prstGeom>
          <a:noFill/>
        </p:spPr>
        <p:txBody>
          <a:bodyPr wrap="square" rtlCol="0">
            <a:spAutoFit/>
          </a:bodyPr>
          <a:p>
            <a:pPr marL="0" marR="0">
              <a:lnSpc>
                <a:spcPts val="3320"/>
              </a:lnSpc>
              <a:spcBef>
                <a:spcPts val="0"/>
              </a:spcBef>
              <a:spcAft>
                <a:spcPts val="0"/>
              </a:spcAft>
            </a:pPr>
            <a:r>
              <a:rPr sz="3000" b="1" dirty="0">
                <a:solidFill>
                  <a:srgbClr val="000000"/>
                </a:solidFill>
                <a:latin typeface="Times New Roman" panose="02020603050405020304" pitchFamily="18" charset="0"/>
                <a:cs typeface="Times New Roman" panose="02020603050405020304" pitchFamily="18" charset="0"/>
                <a:sym typeface="+mn-ea"/>
              </a:rPr>
              <a:t>1.7 Benefits for environment &amp; Society</a:t>
            </a:r>
            <a:endParaRPr lang="en-IN" altLang="en-GB" sz="3000">
              <a:latin typeface="Times New Roman" panose="02020603050405020304" pitchFamily="18" charset="0"/>
              <a:cs typeface="Times New Roman" panose="02020603050405020304" pitchFamily="18" charset="0"/>
            </a:endParaRPr>
          </a:p>
        </p:txBody>
      </p:sp>
      <p:sp>
        <p:nvSpPr>
          <p:cNvPr id="10" name="Text Box 9"/>
          <p:cNvSpPr txBox="1"/>
          <p:nvPr/>
        </p:nvSpPr>
        <p:spPr>
          <a:xfrm>
            <a:off x="611505" y="568325"/>
            <a:ext cx="7945755" cy="4431030"/>
          </a:xfrm>
          <a:prstGeom prst="rect">
            <a:avLst/>
          </a:prstGeom>
          <a:noFill/>
        </p:spPr>
        <p:txBody>
          <a:bodyPr wrap="square" rtlCol="0">
            <a:noAutofit/>
          </a:bodyPr>
          <a:p>
            <a:pPr marL="285750" indent="-285750" algn="just">
              <a:lnSpc>
                <a:spcPct val="115000"/>
              </a:lnSpc>
              <a:spcBef>
                <a:spcPts val="0"/>
              </a:spcBef>
              <a:spcAft>
                <a:spcPts val="0"/>
              </a:spcAft>
              <a:buFont typeface="Arial" panose="020B0604020202020204" pitchFamily="34" charset="0"/>
              <a:buChar char="•"/>
            </a:pPr>
            <a:r>
              <a:rPr lang="en-US" altLang="en-GB" b="1">
                <a:latin typeface="Times New Roman" panose="02020603050405020304" pitchFamily="18" charset="0"/>
                <a:cs typeface="Times New Roman" panose="02020603050405020304" pitchFamily="18" charset="0"/>
                <a:sym typeface="+mn-ea"/>
              </a:rPr>
              <a:t>Holistic Development</a:t>
            </a:r>
            <a:r>
              <a:rPr lang="en-IN" altLang="en-US" b="1">
                <a:latin typeface="Times New Roman" panose="02020603050405020304" pitchFamily="18" charset="0"/>
                <a:cs typeface="Times New Roman" panose="02020603050405020304" pitchFamily="18" charset="0"/>
                <a:sym typeface="+mn-ea"/>
              </a:rPr>
              <a:t>:</a:t>
            </a:r>
            <a:endParaRPr lang="en-US" altLang="en-GB" b="1">
              <a:latin typeface="Times New Roman" panose="02020603050405020304" pitchFamily="18" charset="0"/>
              <a:cs typeface="Times New Roman" panose="02020603050405020304" pitchFamily="18" charset="0"/>
            </a:endParaRPr>
          </a:p>
          <a:p>
            <a:pPr marL="742950" lvl="1" indent="-285750" algn="just">
              <a:lnSpc>
                <a:spcPct val="115000"/>
              </a:lnSpc>
              <a:spcBef>
                <a:spcPts val="0"/>
              </a:spcBef>
              <a:spcAft>
                <a:spcPts val="0"/>
              </a:spcAft>
              <a:buFont typeface="Wingdings" panose="05000000000000000000" charset="0"/>
              <a:buChar char="Ø"/>
            </a:pPr>
            <a:r>
              <a:rPr lang="en-US" altLang="en-GB">
                <a:latin typeface="Times New Roman" panose="02020603050405020304" pitchFamily="18" charset="0"/>
                <a:cs typeface="Times New Roman" panose="02020603050405020304" pitchFamily="18" charset="0"/>
                <a:sym typeface="+mn-ea"/>
              </a:rPr>
              <a:t>By tracking soft skills, co-curricular, and extracurricular activities, the platform fosters well-rounded personal growth, contributing to the development of responsible and capable citizens.</a:t>
            </a:r>
            <a:endParaRPr lang="en-US" altLang="en-GB" b="1">
              <a:latin typeface="Times New Roman" panose="02020603050405020304" pitchFamily="18" charset="0"/>
              <a:cs typeface="Times New Roman" panose="02020603050405020304" pitchFamily="18" charset="0"/>
            </a:endParaRPr>
          </a:p>
          <a:p>
            <a:pPr marL="285750" indent="-285750" algn="just">
              <a:lnSpc>
                <a:spcPct val="115000"/>
              </a:lnSpc>
              <a:spcBef>
                <a:spcPts val="0"/>
              </a:spcBef>
              <a:spcAft>
                <a:spcPts val="0"/>
              </a:spcAft>
              <a:buFont typeface="Arial" panose="020B0604020202020204" pitchFamily="34" charset="0"/>
              <a:buChar char="•"/>
            </a:pPr>
            <a:endParaRPr lang="en-US" altLang="en-GB" b="1">
              <a:latin typeface="Times New Roman" panose="02020603050405020304" pitchFamily="18" charset="0"/>
              <a:cs typeface="Times New Roman" panose="02020603050405020304" pitchFamily="18" charset="0"/>
            </a:endParaRPr>
          </a:p>
          <a:p>
            <a:pPr marL="285750" indent="-285750" algn="just">
              <a:lnSpc>
                <a:spcPct val="115000"/>
              </a:lnSpc>
              <a:spcBef>
                <a:spcPts val="0"/>
              </a:spcBef>
              <a:spcAft>
                <a:spcPts val="0"/>
              </a:spcAft>
              <a:buFont typeface="Arial" panose="020B0604020202020204" pitchFamily="34" charset="0"/>
              <a:buChar char="•"/>
            </a:pPr>
            <a:r>
              <a:rPr lang="en-US" altLang="en-GB" b="1">
                <a:latin typeface="Times New Roman" panose="02020603050405020304" pitchFamily="18" charset="0"/>
                <a:cs typeface="Times New Roman" panose="02020603050405020304" pitchFamily="18" charset="0"/>
              </a:rPr>
              <a:t>Paperless </a:t>
            </a:r>
            <a:r>
              <a:rPr lang="en-IN" altLang="en-US" b="1">
                <a:latin typeface="Times New Roman" panose="02020603050405020304" pitchFamily="18" charset="0"/>
                <a:cs typeface="Times New Roman" panose="02020603050405020304" pitchFamily="18" charset="0"/>
              </a:rPr>
              <a:t>Verification</a:t>
            </a:r>
            <a:r>
              <a:rPr lang="en-US" altLang="en-GB" b="1">
                <a:latin typeface="Times New Roman" panose="02020603050405020304" pitchFamily="18" charset="0"/>
                <a:cs typeface="Times New Roman" panose="02020603050405020304" pitchFamily="18" charset="0"/>
              </a:rPr>
              <a:t> and Documentation</a:t>
            </a:r>
            <a:r>
              <a:rPr lang="en-IN" altLang="en-US" b="1">
                <a:latin typeface="Times New Roman" panose="02020603050405020304" pitchFamily="18" charset="0"/>
                <a:cs typeface="Times New Roman" panose="02020603050405020304" pitchFamily="18" charset="0"/>
              </a:rPr>
              <a:t>:</a:t>
            </a:r>
            <a:endParaRPr lang="en-US" altLang="en-GB" b="1">
              <a:latin typeface="Times New Roman" panose="02020603050405020304" pitchFamily="18" charset="0"/>
              <a:cs typeface="Times New Roman" panose="02020603050405020304" pitchFamily="18" charset="0"/>
            </a:endParaRPr>
          </a:p>
          <a:p>
            <a:pPr marL="742950" lvl="1" indent="-285750" algn="just">
              <a:lnSpc>
                <a:spcPct val="115000"/>
              </a:lnSpc>
              <a:spcBef>
                <a:spcPts val="0"/>
              </a:spcBef>
              <a:spcAft>
                <a:spcPts val="0"/>
              </a:spcAft>
              <a:buFont typeface="Wingdings" panose="05000000000000000000" charset="0"/>
              <a:buChar char="Ø"/>
            </a:pPr>
            <a:r>
              <a:rPr lang="en-US" altLang="en-GB">
                <a:latin typeface="Times New Roman" panose="02020603050405020304" pitchFamily="18" charset="0"/>
                <a:cs typeface="Times New Roman" panose="02020603050405020304" pitchFamily="18" charset="0"/>
              </a:rPr>
              <a:t>EduFlex digitizes student achievements</a:t>
            </a:r>
            <a:r>
              <a:rPr lang="en-IN" altLang="en-US">
                <a:latin typeface="Times New Roman" panose="02020603050405020304" pitchFamily="18" charset="0"/>
                <a:cs typeface="Times New Roman" panose="02020603050405020304" pitchFamily="18" charset="0"/>
              </a:rPr>
              <a:t> </a:t>
            </a:r>
            <a:r>
              <a:rPr lang="en-US" altLang="en-GB">
                <a:latin typeface="Times New Roman" panose="02020603050405020304" pitchFamily="18" charset="0"/>
                <a:cs typeface="Times New Roman" panose="02020603050405020304" pitchFamily="18" charset="0"/>
              </a:rPr>
              <a:t>significantly reducing the dependency on printed documents. This shift contributes to the conservation of natural resources and minimizes paper waste.</a:t>
            </a:r>
            <a:endParaRPr lang="en-US" altLang="en-GB">
              <a:latin typeface="Times New Roman" panose="02020603050405020304" pitchFamily="18" charset="0"/>
              <a:cs typeface="Times New Roman" panose="02020603050405020304" pitchFamily="18" charset="0"/>
            </a:endParaRPr>
          </a:p>
          <a:p>
            <a:pPr algn="just">
              <a:lnSpc>
                <a:spcPct val="115000"/>
              </a:lnSpc>
              <a:spcBef>
                <a:spcPts val="0"/>
              </a:spcBef>
              <a:spcAft>
                <a:spcPts val="0"/>
              </a:spcAft>
            </a:pPr>
            <a:endParaRPr lang="en-US" altLang="en-GB">
              <a:latin typeface="Times New Roman" panose="02020603050405020304" pitchFamily="18" charset="0"/>
              <a:cs typeface="Times New Roman" panose="02020603050405020304" pitchFamily="18" charset="0"/>
            </a:endParaRPr>
          </a:p>
          <a:p>
            <a:pPr marL="285750" indent="-285750" algn="just">
              <a:lnSpc>
                <a:spcPct val="115000"/>
              </a:lnSpc>
              <a:spcBef>
                <a:spcPts val="0"/>
              </a:spcBef>
              <a:spcAft>
                <a:spcPts val="0"/>
              </a:spcAft>
              <a:buFont typeface="Arial" panose="020B0604020202020204" pitchFamily="34" charset="0"/>
              <a:buChar char="•"/>
            </a:pPr>
            <a:r>
              <a:rPr lang="en-US" altLang="en-GB" b="1">
                <a:latin typeface="Times New Roman" panose="02020603050405020304" pitchFamily="18" charset="0"/>
                <a:cs typeface="Times New Roman" panose="02020603050405020304" pitchFamily="18" charset="0"/>
              </a:rPr>
              <a:t>Efficient Operations</a:t>
            </a:r>
            <a:r>
              <a:rPr lang="en-IN" altLang="en-US" b="1">
                <a:latin typeface="Times New Roman" panose="02020603050405020304" pitchFamily="18" charset="0"/>
                <a:cs typeface="Times New Roman" panose="02020603050405020304" pitchFamily="18" charset="0"/>
              </a:rPr>
              <a:t>:</a:t>
            </a:r>
            <a:endParaRPr lang="en-US" altLang="en-GB" b="1">
              <a:latin typeface="Times New Roman" panose="02020603050405020304" pitchFamily="18" charset="0"/>
              <a:cs typeface="Times New Roman" panose="02020603050405020304" pitchFamily="18" charset="0"/>
            </a:endParaRPr>
          </a:p>
          <a:p>
            <a:pPr marL="742950" lvl="1" indent="-285750" algn="just">
              <a:lnSpc>
                <a:spcPct val="115000"/>
              </a:lnSpc>
              <a:spcBef>
                <a:spcPts val="0"/>
              </a:spcBef>
              <a:spcAft>
                <a:spcPts val="0"/>
              </a:spcAft>
              <a:buFont typeface="Wingdings" panose="05000000000000000000" charset="0"/>
              <a:buChar char="Ø"/>
            </a:pPr>
            <a:r>
              <a:rPr lang="en-US" altLang="en-GB">
                <a:latin typeface="Times New Roman" panose="02020603050405020304" pitchFamily="18" charset="0"/>
                <a:cs typeface="Times New Roman" panose="02020603050405020304" pitchFamily="18" charset="0"/>
              </a:rPr>
              <a:t>The use of cloud-based technologies and optimized backend systems (Node.js, Flask, MongoDB) ensures low-resource consumption and efficient data handling.</a:t>
            </a:r>
            <a:endParaRPr lang="en-US" altLang="en-GB">
              <a:latin typeface="Times New Roman" panose="02020603050405020304" pitchFamily="18" charset="0"/>
              <a:cs typeface="Times New Roman" panose="02020603050405020304" pitchFamily="18" charset="0"/>
            </a:endParaRPr>
          </a:p>
          <a:p>
            <a:pPr algn="just">
              <a:lnSpc>
                <a:spcPct val="115000"/>
              </a:lnSpc>
              <a:spcBef>
                <a:spcPts val="0"/>
              </a:spcBef>
              <a:spcAft>
                <a:spcPts val="0"/>
              </a:spcAft>
            </a:pPr>
            <a:endParaRPr lang="en-US" altLang="en-GB">
              <a:latin typeface="Times New Roman" panose="02020603050405020304" pitchFamily="18" charset="0"/>
              <a:cs typeface="Times New Roman" panose="02020603050405020304" pitchFamily="18" charset="0"/>
            </a:endParaRPr>
          </a:p>
          <a:p>
            <a:pPr algn="just">
              <a:lnSpc>
                <a:spcPct val="115000"/>
              </a:lnSpc>
              <a:spcBef>
                <a:spcPts val="0"/>
              </a:spcBef>
              <a:spcAft>
                <a:spcPts val="0"/>
              </a:spcAft>
            </a:pPr>
            <a:endParaRPr lang="en-US" altLang="en-GB">
              <a:latin typeface="Times New Roman" panose="02020603050405020304" pitchFamily="18" charset="0"/>
              <a:cs typeface="Times New Roman" panose="02020603050405020304" pitchFamily="18" charset="0"/>
            </a:endParaRPr>
          </a:p>
          <a:p>
            <a:pPr algn="just">
              <a:lnSpc>
                <a:spcPct val="115000"/>
              </a:lnSpc>
              <a:spcBef>
                <a:spcPts val="0"/>
              </a:spcBef>
              <a:spcAft>
                <a:spcPts val="0"/>
              </a:spcAft>
            </a:pPr>
            <a:endParaRPr lang="en-US" altLang="en-GB">
              <a:latin typeface="Times New Roman" panose="02020603050405020304" pitchFamily="18" charset="0"/>
              <a:cs typeface="Times New Roman" panose="02020603050405020304" pitchFamily="18" charset="0"/>
            </a:endParaRPr>
          </a:p>
          <a:p>
            <a:pPr algn="just">
              <a:lnSpc>
                <a:spcPct val="115000"/>
              </a:lnSpc>
              <a:spcBef>
                <a:spcPts val="0"/>
              </a:spcBef>
              <a:spcAft>
                <a:spcPts val="0"/>
              </a:spcAft>
            </a:pPr>
            <a:endParaRPr lang="en-US" alt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669436" y="2723535"/>
            <a:ext cx="4013332" cy="596265"/>
          </a:xfrm>
          <a:prstGeom prst="rect">
            <a:avLst/>
          </a:prstGeom>
        </p:spPr>
        <p:txBody>
          <a:bodyPr vert="horz" wrap="square" lIns="0" tIns="0" rIns="0" bIns="0" rtlCol="0">
            <a:spAutoFit/>
          </a:bodyPr>
          <a:lstStyle/>
          <a:p>
            <a:pPr marL="0" marR="0">
              <a:lnSpc>
                <a:spcPts val="4650"/>
              </a:lnSpc>
              <a:spcBef>
                <a:spcPts val="0"/>
              </a:spcBef>
              <a:spcAft>
                <a:spcPts val="0"/>
              </a:spcAft>
            </a:pPr>
            <a:r>
              <a:rPr sz="4200" b="1" dirty="0">
                <a:solidFill>
                  <a:srgbClr val="FFFBF0"/>
                </a:solidFill>
                <a:latin typeface="Times New Roman" panose="02020603050405020304" pitchFamily="18" charset="0"/>
                <a:cs typeface="Times New Roman" panose="02020603050405020304" pitchFamily="18" charset="0"/>
              </a:rPr>
              <a:t>2. Project Design</a:t>
            </a:r>
            <a:endParaRPr sz="4200" b="1" dirty="0">
              <a:solidFill>
                <a:srgbClr val="FFFBF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401759" y="267602"/>
            <a:ext cx="3503297" cy="425450"/>
          </a:xfrm>
          <a:prstGeom prst="rect">
            <a:avLst/>
          </a:prstGeom>
        </p:spPr>
        <p:txBody>
          <a:bodyPr vert="horz" wrap="square" lIns="0" tIns="0" rIns="0" bIns="0" rtlCol="0">
            <a:spAutoFit/>
          </a:bodyPr>
          <a:lstStyle/>
          <a:p>
            <a:pPr marL="0" marR="0">
              <a:lnSpc>
                <a:spcPts val="3320"/>
              </a:lnSpc>
              <a:spcBef>
                <a:spcPts val="0"/>
              </a:spcBef>
              <a:spcAft>
                <a:spcPts val="0"/>
              </a:spcAft>
            </a:pPr>
            <a:r>
              <a:rPr sz="3000" b="1" dirty="0">
                <a:solidFill>
                  <a:srgbClr val="000000"/>
                </a:solidFill>
                <a:latin typeface="Times New Roman" panose="02020603050405020304" pitchFamily="18" charset="0"/>
                <a:cs typeface="Times New Roman" panose="02020603050405020304" pitchFamily="18" charset="0"/>
              </a:rPr>
              <a:t>2.1 Proposed System</a:t>
            </a:r>
            <a:endParaRPr sz="3000" b="1" dirty="0">
              <a:solidFill>
                <a:srgbClr val="00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058" y="771674"/>
            <a:ext cx="7865547" cy="39694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223" y="178"/>
            <a:ext cx="9144000" cy="5143500"/>
          </a:xfrm>
          <a:prstGeom prst="rect">
            <a:avLst/>
          </a:prstGeom>
          <a:blipFill>
            <a:blip r:embed="rId1" cstate="print"/>
            <a:stretch>
              <a:fillRect/>
            </a:stretch>
          </a:blipFill>
        </p:spPr>
        <p:txBody>
          <a:bodyPr wrap="square" lIns="0" tIns="0" rIns="0" bIns="0" rtlCol="0">
            <a:spAutoFit/>
          </a:bodyPr>
          <a:lstStyle/>
          <a:p>
            <a:endParaRPr dirty="0"/>
          </a:p>
        </p:txBody>
      </p:sp>
      <p:sp>
        <p:nvSpPr>
          <p:cNvPr id="3" name="object 3"/>
          <p:cNvSpPr txBox="1"/>
          <p:nvPr/>
        </p:nvSpPr>
        <p:spPr>
          <a:xfrm>
            <a:off x="467544" y="227359"/>
            <a:ext cx="4887217" cy="425450"/>
          </a:xfrm>
          <a:prstGeom prst="rect">
            <a:avLst/>
          </a:prstGeom>
        </p:spPr>
        <p:txBody>
          <a:bodyPr vert="horz" wrap="square" lIns="0" tIns="0" rIns="0" bIns="0" rtlCol="0">
            <a:spAutoFit/>
          </a:bodyPr>
          <a:lstStyle/>
          <a:p>
            <a:pPr marL="0" marR="0">
              <a:lnSpc>
                <a:spcPts val="3320"/>
              </a:lnSpc>
              <a:spcBef>
                <a:spcPts val="0"/>
              </a:spcBef>
              <a:spcAft>
                <a:spcPts val="0"/>
              </a:spcAft>
            </a:pPr>
            <a:r>
              <a:rPr sz="3000" b="1" dirty="0">
                <a:solidFill>
                  <a:srgbClr val="000000"/>
                </a:solidFill>
                <a:latin typeface="Times New Roman" panose="02020603050405020304" pitchFamily="18" charset="0"/>
                <a:cs typeface="Times New Roman" panose="02020603050405020304" pitchFamily="18" charset="0"/>
              </a:rPr>
              <a:t>2.2 Design(Flow Of Modules)</a:t>
            </a:r>
            <a:endParaRPr sz="3000" b="1" dirty="0">
              <a:solidFill>
                <a:srgbClr val="000000"/>
              </a:solidFill>
              <a:latin typeface="Times New Roman" panose="02020603050405020304" pitchFamily="18" charset="0"/>
              <a:cs typeface="Times New Roman" panose="02020603050405020304" pitchFamily="18" charset="0"/>
            </a:endParaRPr>
          </a:p>
        </p:txBody>
      </p:sp>
      <p:sp>
        <p:nvSpPr>
          <p:cNvPr id="5" name="Text Box 4"/>
          <p:cNvSpPr txBox="1"/>
          <p:nvPr/>
        </p:nvSpPr>
        <p:spPr>
          <a:xfrm>
            <a:off x="467360" y="727710"/>
            <a:ext cx="8314690" cy="4301490"/>
          </a:xfrm>
          <a:prstGeom prst="rect">
            <a:avLst/>
          </a:prstGeom>
          <a:noFill/>
        </p:spPr>
        <p:txBody>
          <a:bodyPr wrap="square" rtlCol="0">
            <a:noAutofit/>
          </a:bodyPr>
          <a:p>
            <a:pPr indent="0">
              <a:lnSpc>
                <a:spcPct val="135000"/>
              </a:lnSpc>
              <a:spcBef>
                <a:spcPts val="0"/>
              </a:spcBef>
              <a:spcAft>
                <a:spcPts val="0"/>
              </a:spcAft>
              <a:buFont typeface="Arial" panose="020B0604020202020204" pitchFamily="34" charset="0"/>
              <a:buNone/>
            </a:pPr>
            <a:r>
              <a:rPr lang="en-US" altLang="en-GB" b="1">
                <a:latin typeface="Times New Roman" panose="02020603050405020304" pitchFamily="18" charset="0"/>
                <a:cs typeface="Times New Roman" panose="02020603050405020304" pitchFamily="18" charset="0"/>
              </a:rPr>
              <a:t>1. User Interaction </a:t>
            </a:r>
            <a:r>
              <a:rPr lang="en-IN" altLang="en-US" b="1">
                <a:latin typeface="Times New Roman" panose="02020603050405020304" pitchFamily="18" charset="0"/>
                <a:cs typeface="Times New Roman" panose="02020603050405020304" pitchFamily="18" charset="0"/>
              </a:rPr>
              <a:t>and</a:t>
            </a:r>
            <a:r>
              <a:rPr lang="en-US" altLang="en-GB" b="1">
                <a:latin typeface="Times New Roman" panose="02020603050405020304" pitchFamily="18" charset="0"/>
                <a:cs typeface="Times New Roman" panose="02020603050405020304" pitchFamily="18" charset="0"/>
              </a:rPr>
              <a:t> Data Input</a:t>
            </a:r>
            <a:endParaRPr lang="en-US" altLang="en-GB" b="1">
              <a:latin typeface="Times New Roman" panose="02020603050405020304" pitchFamily="18" charset="0"/>
              <a:cs typeface="Times New Roman" panose="02020603050405020304" pitchFamily="18" charset="0"/>
            </a:endParaRPr>
          </a:p>
          <a:p>
            <a:pPr marL="742950" lvl="1" indent="-285750">
              <a:lnSpc>
                <a:spcPct val="135000"/>
              </a:lnSpc>
              <a:spcBef>
                <a:spcPts val="0"/>
              </a:spcBef>
              <a:spcAft>
                <a:spcPts val="0"/>
              </a:spcAft>
              <a:buFont typeface="Wingdings" panose="05000000000000000000" charset="0"/>
              <a:buChar char="Ø"/>
            </a:pPr>
            <a:r>
              <a:rPr lang="en-US" altLang="en-GB">
                <a:latin typeface="Times New Roman" panose="02020603050405020304" pitchFamily="18" charset="0"/>
                <a:cs typeface="Times New Roman" panose="02020603050405020304" pitchFamily="18" charset="0"/>
              </a:rPr>
              <a:t>Students </a:t>
            </a:r>
            <a:r>
              <a:rPr lang="en-IN" altLang="en-US">
                <a:latin typeface="Times New Roman" panose="02020603050405020304" pitchFamily="18" charset="0"/>
                <a:cs typeface="Times New Roman" panose="02020603050405020304" pitchFamily="18" charset="0"/>
              </a:rPr>
              <a:t>and Admin </a:t>
            </a:r>
            <a:r>
              <a:rPr lang="en-US" altLang="en-GB">
                <a:latin typeface="Times New Roman" panose="02020603050405020304" pitchFamily="18" charset="0"/>
                <a:cs typeface="Times New Roman" panose="02020603050405020304" pitchFamily="18" charset="0"/>
              </a:rPr>
              <a:t>log in to the platform using secure authentication.</a:t>
            </a:r>
            <a:endParaRPr lang="en-US" altLang="en-GB">
              <a:latin typeface="Times New Roman" panose="02020603050405020304" pitchFamily="18" charset="0"/>
              <a:cs typeface="Times New Roman" panose="02020603050405020304" pitchFamily="18" charset="0"/>
            </a:endParaRPr>
          </a:p>
          <a:p>
            <a:pPr marL="742950" lvl="1" indent="-285750">
              <a:lnSpc>
                <a:spcPct val="135000"/>
              </a:lnSpc>
              <a:spcBef>
                <a:spcPts val="0"/>
              </a:spcBef>
              <a:spcAft>
                <a:spcPts val="0"/>
              </a:spcAft>
              <a:buFont typeface="Wingdings" panose="05000000000000000000" charset="0"/>
              <a:buChar char="Ø"/>
            </a:pPr>
            <a:r>
              <a:rPr lang="en-US" altLang="en-GB">
                <a:latin typeface="Times New Roman" panose="02020603050405020304" pitchFamily="18" charset="0"/>
                <a:cs typeface="Times New Roman" panose="02020603050405020304" pitchFamily="18" charset="0"/>
              </a:rPr>
              <a:t>Profiles are created with academic details, skill links, and personal data.</a:t>
            </a:r>
            <a:endParaRPr lang="en-US" altLang="en-GB">
              <a:latin typeface="Times New Roman" panose="02020603050405020304" pitchFamily="18" charset="0"/>
              <a:cs typeface="Times New Roman" panose="02020603050405020304" pitchFamily="18" charset="0"/>
            </a:endParaRPr>
          </a:p>
          <a:p>
            <a:pPr marL="742950" lvl="1" indent="-285750">
              <a:lnSpc>
                <a:spcPct val="135000"/>
              </a:lnSpc>
              <a:spcBef>
                <a:spcPts val="0"/>
              </a:spcBef>
              <a:spcAft>
                <a:spcPts val="0"/>
              </a:spcAft>
              <a:buFont typeface="Wingdings" panose="05000000000000000000" charset="0"/>
              <a:buChar char="Ø"/>
            </a:pPr>
            <a:r>
              <a:rPr lang="en-US" altLang="en-GB">
                <a:latin typeface="Times New Roman" panose="02020603050405020304" pitchFamily="18" charset="0"/>
                <a:cs typeface="Times New Roman" panose="02020603050405020304" pitchFamily="18" charset="0"/>
              </a:rPr>
              <a:t>Students take AI-</a:t>
            </a:r>
            <a:r>
              <a:rPr lang="en-IN" altLang="en-US">
                <a:latin typeface="Times New Roman" panose="02020603050405020304" pitchFamily="18" charset="0"/>
                <a:cs typeface="Times New Roman" panose="02020603050405020304" pitchFamily="18" charset="0"/>
              </a:rPr>
              <a:t>based</a:t>
            </a:r>
            <a:r>
              <a:rPr lang="en-US" altLang="en-GB">
                <a:latin typeface="Times New Roman" panose="02020603050405020304" pitchFamily="18" charset="0"/>
                <a:cs typeface="Times New Roman" panose="02020603050405020304" pitchFamily="18" charset="0"/>
              </a:rPr>
              <a:t> soft skills </a:t>
            </a:r>
            <a:r>
              <a:rPr lang="en-IN" altLang="en-US">
                <a:latin typeface="Times New Roman" panose="02020603050405020304" pitchFamily="18" charset="0"/>
                <a:cs typeface="Times New Roman" panose="02020603050405020304" pitchFamily="18" charset="0"/>
              </a:rPr>
              <a:t>assessments</a:t>
            </a:r>
            <a:r>
              <a:rPr lang="en-US" altLang="en-GB">
                <a:latin typeface="Times New Roman" panose="02020603050405020304" pitchFamily="18" charset="0"/>
                <a:cs typeface="Times New Roman" panose="02020603050405020304" pitchFamily="18" charset="0"/>
              </a:rPr>
              <a:t>.</a:t>
            </a:r>
            <a:endParaRPr lang="en-US" altLang="en-GB">
              <a:latin typeface="Times New Roman" panose="02020603050405020304" pitchFamily="18" charset="0"/>
              <a:cs typeface="Times New Roman" panose="02020603050405020304" pitchFamily="18" charset="0"/>
            </a:endParaRPr>
          </a:p>
          <a:p>
            <a:pPr marL="742950" lvl="1" indent="-285750">
              <a:lnSpc>
                <a:spcPct val="135000"/>
              </a:lnSpc>
              <a:spcBef>
                <a:spcPts val="0"/>
              </a:spcBef>
              <a:spcAft>
                <a:spcPts val="0"/>
              </a:spcAft>
              <a:buFont typeface="Wingdings" panose="05000000000000000000" charset="0"/>
              <a:buChar char="Ø"/>
            </a:pPr>
            <a:r>
              <a:rPr lang="en-US" altLang="en-GB">
                <a:latin typeface="Times New Roman" panose="02020603050405020304" pitchFamily="18" charset="0"/>
                <a:cs typeface="Times New Roman" panose="02020603050405020304" pitchFamily="18" charset="0"/>
              </a:rPr>
              <a:t>Certificates are uploaded for academic and co-curricular achievements.</a:t>
            </a:r>
            <a:endParaRPr lang="en-US" altLang="en-GB">
              <a:latin typeface="Times New Roman" panose="02020603050405020304" pitchFamily="18" charset="0"/>
              <a:cs typeface="Times New Roman" panose="02020603050405020304" pitchFamily="18" charset="0"/>
            </a:endParaRPr>
          </a:p>
          <a:p>
            <a:pPr lvl="0" indent="0">
              <a:lnSpc>
                <a:spcPct val="135000"/>
              </a:lnSpc>
              <a:spcBef>
                <a:spcPts val="0"/>
              </a:spcBef>
              <a:spcAft>
                <a:spcPts val="0"/>
              </a:spcAft>
              <a:buFont typeface="Wingdings" panose="05000000000000000000" charset="0"/>
              <a:buNone/>
            </a:pPr>
            <a:r>
              <a:rPr lang="en-US" altLang="en-GB" b="1">
                <a:latin typeface="Times New Roman" panose="02020603050405020304" pitchFamily="18" charset="0"/>
                <a:cs typeface="Times New Roman" panose="02020603050405020304" pitchFamily="18" charset="0"/>
              </a:rPr>
              <a:t>2. Processing </a:t>
            </a:r>
            <a:r>
              <a:rPr lang="en-IN" altLang="en-US" b="1">
                <a:latin typeface="Times New Roman" panose="02020603050405020304" pitchFamily="18" charset="0"/>
                <a:cs typeface="Times New Roman" panose="02020603050405020304" pitchFamily="18" charset="0"/>
              </a:rPr>
              <a:t>and</a:t>
            </a:r>
            <a:r>
              <a:rPr lang="en-US" altLang="en-GB" b="1">
                <a:latin typeface="Times New Roman" panose="02020603050405020304" pitchFamily="18" charset="0"/>
                <a:cs typeface="Times New Roman" panose="02020603050405020304" pitchFamily="18" charset="0"/>
              </a:rPr>
              <a:t> Validation</a:t>
            </a:r>
            <a:endParaRPr lang="en-US" altLang="en-GB" b="1">
              <a:latin typeface="Times New Roman" panose="02020603050405020304" pitchFamily="18" charset="0"/>
              <a:cs typeface="Times New Roman" panose="02020603050405020304" pitchFamily="18" charset="0"/>
            </a:endParaRPr>
          </a:p>
          <a:p>
            <a:pPr marL="742950" lvl="1" indent="-285750">
              <a:lnSpc>
                <a:spcPct val="135000"/>
              </a:lnSpc>
              <a:spcBef>
                <a:spcPts val="0"/>
              </a:spcBef>
              <a:spcAft>
                <a:spcPts val="0"/>
              </a:spcAft>
              <a:buFont typeface="Wingdings" panose="05000000000000000000" charset="0"/>
              <a:buChar char="Ø"/>
            </a:pPr>
            <a:r>
              <a:rPr lang="en-US" altLang="en-GB">
                <a:latin typeface="Times New Roman" panose="02020603050405020304" pitchFamily="18" charset="0"/>
                <a:cs typeface="Times New Roman" panose="02020603050405020304" pitchFamily="18" charset="0"/>
              </a:rPr>
              <a:t>The Machine Learning Verification System authenticates uploaded certificates, detecting forgery or tampering.</a:t>
            </a:r>
            <a:endParaRPr lang="en-US" altLang="en-GB">
              <a:latin typeface="Times New Roman" panose="02020603050405020304" pitchFamily="18" charset="0"/>
              <a:cs typeface="Times New Roman" panose="02020603050405020304" pitchFamily="18" charset="0"/>
            </a:endParaRPr>
          </a:p>
          <a:p>
            <a:pPr marL="742950" lvl="1" indent="-285750">
              <a:lnSpc>
                <a:spcPct val="135000"/>
              </a:lnSpc>
              <a:spcBef>
                <a:spcPts val="0"/>
              </a:spcBef>
              <a:spcAft>
                <a:spcPts val="0"/>
              </a:spcAft>
              <a:buFont typeface="Wingdings" panose="05000000000000000000" charset="0"/>
              <a:buChar char="Ø"/>
            </a:pPr>
            <a:r>
              <a:rPr lang="en-US" altLang="en-GB">
                <a:latin typeface="Times New Roman" panose="02020603050405020304" pitchFamily="18" charset="0"/>
                <a:cs typeface="Times New Roman" panose="02020603050405020304" pitchFamily="18" charset="0"/>
              </a:rPr>
              <a:t>The Generative AI Engine generates AI-based assessments to evaluate career readiness, ensuring students are equipped with relevant skills for future opportunities.</a:t>
            </a:r>
            <a:endParaRPr lang="en-US" alt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object 1"/>
          <p:cNvSpPr/>
          <p:nvPr/>
        </p:nvSpPr>
        <p:spPr>
          <a:xfrm>
            <a:off x="-223" y="178"/>
            <a:ext cx="9144000" cy="5143500"/>
          </a:xfrm>
          <a:prstGeom prst="rect">
            <a:avLst/>
          </a:prstGeom>
          <a:blipFill>
            <a:blip r:embed="rId1" cstate="print"/>
            <a:stretch>
              <a:fillRect/>
            </a:stretch>
          </a:blipFill>
        </p:spPr>
        <p:txBody>
          <a:bodyPr wrap="square" lIns="0" tIns="0" rIns="0" bIns="0" rtlCol="0">
            <a:spAutoFit/>
          </a:bodyPr>
          <a:p>
            <a:endParaRPr dirty="0"/>
          </a:p>
        </p:txBody>
      </p:sp>
      <p:sp>
        <p:nvSpPr>
          <p:cNvPr id="3" name="Text Placeholder 2"/>
          <p:cNvSpPr>
            <a:spLocks noGrp="1"/>
          </p:cNvSpPr>
          <p:nvPr>
            <p:ph type="body" idx="1"/>
          </p:nvPr>
        </p:nvSpPr>
        <p:spPr>
          <a:xfrm>
            <a:off x="377825" y="188595"/>
            <a:ext cx="8458200" cy="4876800"/>
          </a:xfrm>
        </p:spPr>
        <p:txBody>
          <a:bodyPr>
            <a:noAutofit/>
          </a:bodyPr>
          <a:p>
            <a:pPr>
              <a:lnSpc>
                <a:spcPct val="135000"/>
              </a:lnSpc>
              <a:spcBef>
                <a:spcPts val="0"/>
              </a:spcBef>
              <a:spcAft>
                <a:spcPts val="0"/>
              </a:spcAft>
            </a:pPr>
            <a:r>
              <a:rPr lang="en-US" altLang="en-GB" b="1">
                <a:latin typeface="Times New Roman" panose="02020603050405020304" pitchFamily="18" charset="0"/>
                <a:cs typeface="Times New Roman" panose="02020603050405020304" pitchFamily="18" charset="0"/>
              </a:rPr>
              <a:t>3.</a:t>
            </a:r>
            <a:r>
              <a:rPr lang="en-US" altLang="en-GB">
                <a:latin typeface="Times New Roman" panose="02020603050405020304" pitchFamily="18" charset="0"/>
                <a:cs typeface="Times New Roman" panose="02020603050405020304" pitchFamily="18" charset="0"/>
              </a:rPr>
              <a:t> </a:t>
            </a:r>
            <a:r>
              <a:rPr lang="en-US" altLang="en-GB" b="1">
                <a:latin typeface="Times New Roman" panose="02020603050405020304" pitchFamily="18" charset="0"/>
                <a:cs typeface="Times New Roman" panose="02020603050405020304" pitchFamily="18" charset="0"/>
              </a:rPr>
              <a:t>Data Storage </a:t>
            </a:r>
            <a:r>
              <a:rPr lang="en-IN" altLang="en-US" b="1">
                <a:latin typeface="Times New Roman" panose="02020603050405020304" pitchFamily="18" charset="0"/>
                <a:cs typeface="Times New Roman" panose="02020603050405020304" pitchFamily="18" charset="0"/>
              </a:rPr>
              <a:t>and</a:t>
            </a:r>
            <a:r>
              <a:rPr lang="en-US" altLang="en-GB" b="1">
                <a:latin typeface="Times New Roman" panose="02020603050405020304" pitchFamily="18" charset="0"/>
                <a:cs typeface="Times New Roman" panose="02020603050405020304" pitchFamily="18" charset="0"/>
              </a:rPr>
              <a:t> Updates</a:t>
            </a:r>
            <a:endParaRPr lang="en-US" altLang="en-GB">
              <a:latin typeface="Times New Roman" panose="02020603050405020304" pitchFamily="18" charset="0"/>
              <a:cs typeface="Times New Roman" panose="02020603050405020304" pitchFamily="18" charset="0"/>
            </a:endParaRPr>
          </a:p>
          <a:p>
            <a:pPr marL="742950" lvl="1" indent="-285750">
              <a:lnSpc>
                <a:spcPct val="135000"/>
              </a:lnSpc>
              <a:spcBef>
                <a:spcPts val="0"/>
              </a:spcBef>
              <a:spcAft>
                <a:spcPts val="0"/>
              </a:spcAft>
              <a:buFont typeface="Wingdings" panose="05000000000000000000" charset="0"/>
              <a:buChar char="Ø"/>
            </a:pPr>
            <a:r>
              <a:rPr lang="en-US" altLang="en-GB">
                <a:latin typeface="Times New Roman" panose="02020603050405020304" pitchFamily="18" charset="0"/>
                <a:cs typeface="Times New Roman" panose="02020603050405020304" pitchFamily="18" charset="0"/>
              </a:rPr>
              <a:t>All verified certificates, test results, and </a:t>
            </a:r>
            <a:r>
              <a:rPr lang="en-IN" altLang="en-US">
                <a:latin typeface="Times New Roman" panose="02020603050405020304" pitchFamily="18" charset="0"/>
                <a:cs typeface="Times New Roman" panose="02020603050405020304" pitchFamily="18" charset="0"/>
              </a:rPr>
              <a:t>students</a:t>
            </a:r>
            <a:r>
              <a:rPr lang="en-US" altLang="en-GB">
                <a:latin typeface="Times New Roman" panose="02020603050405020304" pitchFamily="18" charset="0"/>
                <a:cs typeface="Times New Roman" panose="02020603050405020304" pitchFamily="18" charset="0"/>
              </a:rPr>
              <a:t> data are securely stored in the EduFlex centralized database.</a:t>
            </a:r>
            <a:endParaRPr lang="en-US" altLang="en-GB">
              <a:latin typeface="Times New Roman" panose="02020603050405020304" pitchFamily="18" charset="0"/>
              <a:cs typeface="Times New Roman" panose="02020603050405020304" pitchFamily="18" charset="0"/>
            </a:endParaRPr>
          </a:p>
          <a:p>
            <a:pPr marL="742950" lvl="1" indent="-285750">
              <a:lnSpc>
                <a:spcPct val="135000"/>
              </a:lnSpc>
              <a:spcBef>
                <a:spcPts val="0"/>
              </a:spcBef>
              <a:spcAft>
                <a:spcPts val="0"/>
              </a:spcAft>
              <a:buFont typeface="Wingdings" panose="05000000000000000000" charset="0"/>
              <a:buChar char="Ø"/>
            </a:pPr>
            <a:r>
              <a:rPr lang="en-US" altLang="en-GB">
                <a:latin typeface="Times New Roman" panose="02020603050405020304" pitchFamily="18" charset="0"/>
                <a:cs typeface="Times New Roman" panose="02020603050405020304" pitchFamily="18" charset="0"/>
              </a:rPr>
              <a:t>Profiles are continuously updated to reflect ongoing achievements and participation.</a:t>
            </a:r>
            <a:endParaRPr lang="en-US" altLang="en-GB">
              <a:latin typeface="Times New Roman" panose="02020603050405020304" pitchFamily="18" charset="0"/>
              <a:cs typeface="Times New Roman" panose="02020603050405020304" pitchFamily="18" charset="0"/>
            </a:endParaRPr>
          </a:p>
          <a:p>
            <a:pPr>
              <a:lnSpc>
                <a:spcPct val="135000"/>
              </a:lnSpc>
              <a:spcBef>
                <a:spcPts val="0"/>
              </a:spcBef>
              <a:spcAft>
                <a:spcPts val="0"/>
              </a:spcAft>
            </a:pPr>
            <a:r>
              <a:rPr lang="en-US" altLang="en-GB" b="1">
                <a:latin typeface="Times New Roman" panose="02020603050405020304" pitchFamily="18" charset="0"/>
                <a:cs typeface="Times New Roman" panose="02020603050405020304" pitchFamily="18" charset="0"/>
              </a:rPr>
              <a:t>4. Gamification </a:t>
            </a:r>
            <a:r>
              <a:rPr lang="en-IN" altLang="en-US" b="1">
                <a:latin typeface="Times New Roman" panose="02020603050405020304" pitchFamily="18" charset="0"/>
                <a:cs typeface="Times New Roman" panose="02020603050405020304" pitchFamily="18" charset="0"/>
              </a:rPr>
              <a:t>and</a:t>
            </a:r>
            <a:r>
              <a:rPr lang="en-US" altLang="en-GB" b="1">
                <a:latin typeface="Times New Roman" panose="02020603050405020304" pitchFamily="18" charset="0"/>
                <a:cs typeface="Times New Roman" panose="02020603050405020304" pitchFamily="18" charset="0"/>
              </a:rPr>
              <a:t> Recognition</a:t>
            </a:r>
            <a:endParaRPr lang="en-US" altLang="en-GB" b="1">
              <a:latin typeface="Times New Roman" panose="02020603050405020304" pitchFamily="18" charset="0"/>
              <a:cs typeface="Times New Roman" panose="02020603050405020304" pitchFamily="18" charset="0"/>
            </a:endParaRPr>
          </a:p>
          <a:p>
            <a:pPr marL="742950" lvl="1" indent="-285750">
              <a:lnSpc>
                <a:spcPct val="135000"/>
              </a:lnSpc>
              <a:spcBef>
                <a:spcPts val="0"/>
              </a:spcBef>
              <a:spcAft>
                <a:spcPts val="0"/>
              </a:spcAft>
              <a:buFont typeface="Wingdings" panose="05000000000000000000" charset="0"/>
              <a:buChar char="Ø"/>
            </a:pPr>
            <a:r>
              <a:rPr lang="en-US" altLang="en-GB">
                <a:latin typeface="Times New Roman" panose="02020603050405020304" pitchFamily="18" charset="0"/>
                <a:cs typeface="Times New Roman" panose="02020603050405020304" pitchFamily="18" charset="0"/>
              </a:rPr>
              <a:t>Real-time allocation of badges, points, and ranks based on student engagement and performance.</a:t>
            </a:r>
            <a:endParaRPr lang="en-US" altLang="en-GB">
              <a:latin typeface="Times New Roman" panose="02020603050405020304" pitchFamily="18" charset="0"/>
              <a:cs typeface="Times New Roman" panose="02020603050405020304" pitchFamily="18" charset="0"/>
            </a:endParaRPr>
          </a:p>
          <a:p>
            <a:pPr marL="742950" lvl="1" indent="-285750">
              <a:lnSpc>
                <a:spcPct val="135000"/>
              </a:lnSpc>
              <a:spcBef>
                <a:spcPts val="0"/>
              </a:spcBef>
              <a:spcAft>
                <a:spcPts val="0"/>
              </a:spcAft>
              <a:buFont typeface="Wingdings" panose="05000000000000000000" charset="0"/>
              <a:buChar char="Ø"/>
            </a:pPr>
            <a:r>
              <a:rPr lang="en-US" altLang="en-GB">
                <a:latin typeface="Times New Roman" panose="02020603050405020304" pitchFamily="18" charset="0"/>
                <a:cs typeface="Times New Roman" panose="02020603050405020304" pitchFamily="18" charset="0"/>
              </a:rPr>
              <a:t>Leaderboards showcase top-performing students across </a:t>
            </a:r>
            <a:r>
              <a:rPr lang="en-IN" altLang="en-US">
                <a:latin typeface="Times New Roman" panose="02020603050405020304" pitchFamily="18" charset="0"/>
                <a:cs typeface="Times New Roman" panose="02020603050405020304" pitchFamily="18" charset="0"/>
              </a:rPr>
              <a:t>various</a:t>
            </a:r>
            <a:r>
              <a:rPr lang="en-US" altLang="en-GB">
                <a:latin typeface="Times New Roman" panose="02020603050405020304" pitchFamily="18" charset="0"/>
                <a:cs typeface="Times New Roman" panose="02020603050405020304" pitchFamily="18" charset="0"/>
              </a:rPr>
              <a:t> metrics, enhancing motivation.</a:t>
            </a:r>
            <a:endParaRPr lang="en-US" altLang="en-GB">
              <a:latin typeface="Times New Roman" panose="02020603050405020304" pitchFamily="18" charset="0"/>
              <a:cs typeface="Times New Roman" panose="02020603050405020304" pitchFamily="18" charset="0"/>
            </a:endParaRPr>
          </a:p>
          <a:p>
            <a:pPr>
              <a:lnSpc>
                <a:spcPct val="135000"/>
              </a:lnSpc>
              <a:spcBef>
                <a:spcPts val="0"/>
              </a:spcBef>
              <a:spcAft>
                <a:spcPts val="0"/>
              </a:spcAft>
            </a:pPr>
            <a:r>
              <a:rPr lang="en-US" altLang="en-GB" b="1">
                <a:latin typeface="Times New Roman" panose="02020603050405020304" pitchFamily="18" charset="0"/>
                <a:cs typeface="Times New Roman" panose="02020603050405020304" pitchFamily="18" charset="0"/>
              </a:rPr>
              <a:t>5. Real-Time Insights</a:t>
            </a:r>
            <a:endParaRPr lang="en-US" altLang="en-GB" b="1">
              <a:latin typeface="Times New Roman" panose="02020603050405020304" pitchFamily="18" charset="0"/>
              <a:cs typeface="Times New Roman" panose="02020603050405020304" pitchFamily="18" charset="0"/>
            </a:endParaRPr>
          </a:p>
          <a:p>
            <a:pPr marL="742950" lvl="1" indent="-285750">
              <a:lnSpc>
                <a:spcPct val="135000"/>
              </a:lnSpc>
              <a:spcBef>
                <a:spcPts val="0"/>
              </a:spcBef>
              <a:spcAft>
                <a:spcPts val="0"/>
              </a:spcAft>
              <a:buFont typeface="Wingdings" panose="05000000000000000000" charset="0"/>
              <a:buChar char="Ø"/>
            </a:pPr>
            <a:r>
              <a:rPr lang="en-IN" altLang="en-US">
                <a:latin typeface="Times New Roman" panose="02020603050405020304" pitchFamily="18" charset="0"/>
                <a:cs typeface="Times New Roman" panose="02020603050405020304" pitchFamily="18" charset="0"/>
              </a:rPr>
              <a:t>Students can</a:t>
            </a:r>
            <a:r>
              <a:rPr lang="en-US" altLang="en-GB">
                <a:latin typeface="Times New Roman" panose="02020603050405020304" pitchFamily="18" charset="0"/>
                <a:cs typeface="Times New Roman" panose="02020603050405020304" pitchFamily="18" charset="0"/>
              </a:rPr>
              <a:t> access visual dashboards with actionable, data-driven insights.</a:t>
            </a:r>
            <a:endParaRPr lang="en-US" altLang="en-GB">
              <a:latin typeface="Times New Roman" panose="02020603050405020304" pitchFamily="18" charset="0"/>
              <a:cs typeface="Times New Roman" panose="02020603050405020304" pitchFamily="18" charset="0"/>
            </a:endParaRPr>
          </a:p>
          <a:p>
            <a:pPr marL="742950" lvl="1" indent="-285750">
              <a:lnSpc>
                <a:spcPct val="135000"/>
              </a:lnSpc>
              <a:spcBef>
                <a:spcPts val="0"/>
              </a:spcBef>
              <a:spcAft>
                <a:spcPts val="0"/>
              </a:spcAft>
              <a:buFont typeface="Wingdings" panose="05000000000000000000" charset="0"/>
              <a:buChar char="Ø"/>
            </a:pPr>
            <a:r>
              <a:rPr lang="en-US" altLang="en-GB">
                <a:latin typeface="Times New Roman" panose="02020603050405020304" pitchFamily="18" charset="0"/>
                <a:cs typeface="Times New Roman" panose="02020603050405020304" pitchFamily="18" charset="0"/>
              </a:rPr>
              <a:t>The system helps students stay informed about emerging trends and </a:t>
            </a:r>
            <a:r>
              <a:rPr lang="en-IN" altLang="en-US">
                <a:latin typeface="Times New Roman" panose="02020603050405020304" pitchFamily="18" charset="0"/>
                <a:cs typeface="Times New Roman" panose="02020603050405020304" pitchFamily="18" charset="0"/>
              </a:rPr>
              <a:t>allowing</a:t>
            </a:r>
            <a:r>
              <a:rPr lang="en-US" altLang="en-GB">
                <a:latin typeface="Times New Roman" panose="02020603050405020304" pitchFamily="18" charset="0"/>
                <a:cs typeface="Times New Roman" panose="02020603050405020304" pitchFamily="18" charset="0"/>
              </a:rPr>
              <a:t> them </a:t>
            </a:r>
            <a:r>
              <a:rPr lang="en-IN" altLang="en-US">
                <a:latin typeface="Times New Roman" panose="02020603050405020304" pitchFamily="18" charset="0"/>
                <a:cs typeface="Times New Roman" panose="02020603050405020304" pitchFamily="18" charset="0"/>
              </a:rPr>
              <a:t>to</a:t>
            </a:r>
            <a:r>
              <a:rPr lang="en-US" altLang="en-GB">
                <a:latin typeface="Times New Roman" panose="02020603050405020304" pitchFamily="18" charset="0"/>
                <a:cs typeface="Times New Roman" panose="02020603050405020304" pitchFamily="18" charset="0"/>
              </a:rPr>
              <a:t> upgrad</a:t>
            </a:r>
            <a:r>
              <a:rPr lang="en-IN" altLang="en-US">
                <a:latin typeface="Times New Roman" panose="02020603050405020304" pitchFamily="18" charset="0"/>
                <a:cs typeface="Times New Roman" panose="02020603050405020304" pitchFamily="18" charset="0"/>
              </a:rPr>
              <a:t>e</a:t>
            </a:r>
            <a:r>
              <a:rPr lang="en-US" altLang="en-GB">
                <a:latin typeface="Times New Roman" panose="02020603050405020304" pitchFamily="18" charset="0"/>
                <a:cs typeface="Times New Roman" panose="02020603050405020304" pitchFamily="18" charset="0"/>
              </a:rPr>
              <a:t> their skills accordingly.</a:t>
            </a:r>
            <a:endParaRPr lang="en-US" altLang="en-GB">
              <a:latin typeface="Times New Roman" panose="02020603050405020304" pitchFamily="18" charset="0"/>
              <a:cs typeface="Times New Roman" panose="02020603050405020304" pitchFamily="18" charset="0"/>
            </a:endParaRPr>
          </a:p>
          <a:p>
            <a:pPr>
              <a:lnSpc>
                <a:spcPct val="135000"/>
              </a:lnSpc>
              <a:spcBef>
                <a:spcPts val="0"/>
              </a:spcBef>
              <a:spcAft>
                <a:spcPts val="0"/>
              </a:spcAft>
            </a:pPr>
            <a:endParaRPr lang="en-US" alt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blipFill>
          <a:blip r:embed="rId1"/>
          <a:stretch>
            <a:fillRect/>
          </a:stretch>
        </a:blipFill>
        <a:effectLst/>
      </p:bgPr>
    </p:bg>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p:txBody>
      </p:sp>
      <p:sp>
        <p:nvSpPr>
          <p:cNvPr id="3" name="object 3"/>
          <p:cNvSpPr txBox="1"/>
          <p:nvPr/>
        </p:nvSpPr>
        <p:spPr>
          <a:xfrm>
            <a:off x="401759" y="267602"/>
            <a:ext cx="4685988" cy="425450"/>
          </a:xfrm>
          <a:prstGeom prst="rect">
            <a:avLst/>
          </a:prstGeom>
        </p:spPr>
        <p:txBody>
          <a:bodyPr vert="horz" wrap="square" lIns="0" tIns="0" rIns="0" bIns="0" rtlCol="0">
            <a:spAutoFit/>
          </a:bodyPr>
          <a:lstStyle/>
          <a:p>
            <a:pPr marL="0" marR="0">
              <a:lnSpc>
                <a:spcPts val="3320"/>
              </a:lnSpc>
              <a:spcBef>
                <a:spcPts val="0"/>
              </a:spcBef>
              <a:spcAft>
                <a:spcPts val="0"/>
              </a:spcAft>
            </a:pPr>
            <a:r>
              <a:rPr sz="3000" b="1">
                <a:solidFill>
                  <a:srgbClr val="000000"/>
                </a:solidFill>
                <a:latin typeface="Times New Roman" panose="02020603050405020304" pitchFamily="18" charset="0"/>
                <a:cs typeface="Times New Roman" panose="02020603050405020304" pitchFamily="18" charset="0"/>
              </a:rPr>
              <a:t>2.3 </a:t>
            </a:r>
            <a:r>
              <a:rPr sz="3000" b="1" smtClean="0">
                <a:solidFill>
                  <a:srgbClr val="000000"/>
                </a:solidFill>
                <a:latin typeface="Times New Roman" panose="02020603050405020304" pitchFamily="18" charset="0"/>
                <a:cs typeface="Times New Roman" panose="02020603050405020304" pitchFamily="18" charset="0"/>
              </a:rPr>
              <a:t>Use </a:t>
            </a:r>
            <a:r>
              <a:rPr sz="3000" b="1" dirty="0">
                <a:solidFill>
                  <a:srgbClr val="000000"/>
                </a:solidFill>
                <a:latin typeface="Times New Roman" panose="02020603050405020304" pitchFamily="18" charset="0"/>
                <a:cs typeface="Times New Roman" panose="02020603050405020304" pitchFamily="18" charset="0"/>
              </a:rPr>
              <a:t>Case</a:t>
            </a:r>
            <a:endParaRPr sz="3000" b="1" dirty="0">
              <a:solidFill>
                <a:srgbClr val="000000"/>
              </a:solidFill>
              <a:latin typeface="Times New Roman" panose="02020603050405020304" pitchFamily="18" charset="0"/>
              <a:cs typeface="Times New Roman" panose="02020603050405020304" pitchFamily="18" charset="0"/>
            </a:endParaRPr>
          </a:p>
        </p:txBody>
      </p:sp>
      <p:pic>
        <p:nvPicPr>
          <p:cNvPr id="5" name="Picture 4" descr="New UseCase Final"/>
          <p:cNvPicPr>
            <a:picLocks noChangeAspect="1"/>
          </p:cNvPicPr>
          <p:nvPr/>
        </p:nvPicPr>
        <p:blipFill>
          <a:blip r:embed="rId1"/>
          <a:stretch>
            <a:fillRect/>
          </a:stretch>
        </p:blipFill>
        <p:spPr>
          <a:xfrm>
            <a:off x="1585595" y="771525"/>
            <a:ext cx="6240145" cy="3827780"/>
          </a:xfrm>
          <a:prstGeom prst="rect">
            <a:avLst/>
          </a:prstGeom>
        </p:spPr>
      </p:pic>
      <p:sp>
        <p:nvSpPr>
          <p:cNvPr id="6" name="Text Box 5"/>
          <p:cNvSpPr txBox="1"/>
          <p:nvPr/>
        </p:nvSpPr>
        <p:spPr>
          <a:xfrm>
            <a:off x="3636010" y="4616450"/>
            <a:ext cx="1911350" cy="368300"/>
          </a:xfrm>
          <a:prstGeom prst="rect">
            <a:avLst/>
          </a:prstGeom>
          <a:noFill/>
        </p:spPr>
        <p:txBody>
          <a:bodyPr wrap="square" rtlCol="0">
            <a:spAutoFit/>
          </a:bodyPr>
          <a:p>
            <a:pPr algn="ctr"/>
            <a:r>
              <a:rPr lang="en-IN" altLang="en-GB">
                <a:latin typeface="Times New Roman" panose="02020603050405020304" pitchFamily="18" charset="0"/>
                <a:cs typeface="Times New Roman" panose="02020603050405020304" pitchFamily="18" charset="0"/>
              </a:rPr>
              <a:t>Fig 2.3: Use Case</a:t>
            </a:r>
            <a:endParaRPr lang="en-IN" altLang="en-GB">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401759" y="267602"/>
            <a:ext cx="3481454" cy="425450"/>
          </a:xfrm>
          <a:prstGeom prst="rect">
            <a:avLst/>
          </a:prstGeom>
        </p:spPr>
        <p:txBody>
          <a:bodyPr vert="horz" wrap="square" lIns="0" tIns="0" rIns="0" bIns="0" rtlCol="0">
            <a:spAutoFit/>
          </a:bodyPr>
          <a:lstStyle/>
          <a:p>
            <a:pPr marL="0" marR="0">
              <a:lnSpc>
                <a:spcPts val="3320"/>
              </a:lnSpc>
              <a:spcBef>
                <a:spcPts val="0"/>
              </a:spcBef>
              <a:spcAft>
                <a:spcPts val="0"/>
              </a:spcAft>
            </a:pPr>
            <a:r>
              <a:rPr sz="3000" b="1" dirty="0">
                <a:solidFill>
                  <a:srgbClr val="000000"/>
                </a:solidFill>
                <a:latin typeface="Times New Roman" panose="02020603050405020304" pitchFamily="18" charset="0"/>
                <a:cs typeface="Times New Roman" panose="02020603050405020304" pitchFamily="18" charset="0"/>
              </a:rPr>
              <a:t>2.4 Activity diagram</a:t>
            </a:r>
            <a:endParaRPr sz="3000" b="1" dirty="0">
              <a:solidFill>
                <a:srgbClr val="000000"/>
              </a:solidFill>
              <a:latin typeface="Times New Roman" panose="02020603050405020304" pitchFamily="18" charset="0"/>
              <a:cs typeface="Times New Roman" panose="02020603050405020304" pitchFamily="18" charset="0"/>
            </a:endParaRPr>
          </a:p>
        </p:txBody>
      </p:sp>
      <p:pic>
        <p:nvPicPr>
          <p:cNvPr id="4" name="Picture 3" descr="New UseActivity1 Final"/>
          <p:cNvPicPr>
            <a:picLocks noChangeAspect="1"/>
          </p:cNvPicPr>
          <p:nvPr/>
        </p:nvPicPr>
        <p:blipFill>
          <a:blip r:embed="rId2"/>
          <a:stretch>
            <a:fillRect/>
          </a:stretch>
        </p:blipFill>
        <p:spPr>
          <a:xfrm>
            <a:off x="3148965" y="843915"/>
            <a:ext cx="3068955" cy="3702685"/>
          </a:xfrm>
          <a:prstGeom prst="rect">
            <a:avLst/>
          </a:prstGeom>
        </p:spPr>
      </p:pic>
      <p:sp>
        <p:nvSpPr>
          <p:cNvPr id="6" name="Text Box 5"/>
          <p:cNvSpPr txBox="1"/>
          <p:nvPr/>
        </p:nvSpPr>
        <p:spPr>
          <a:xfrm>
            <a:off x="3322320" y="4660265"/>
            <a:ext cx="2722245" cy="368300"/>
          </a:xfrm>
          <a:prstGeom prst="rect">
            <a:avLst/>
          </a:prstGeom>
          <a:noFill/>
        </p:spPr>
        <p:txBody>
          <a:bodyPr wrap="square" rtlCol="0">
            <a:spAutoFit/>
          </a:bodyPr>
          <a:p>
            <a:r>
              <a:rPr lang="en-IN" altLang="en-GB">
                <a:latin typeface="Times New Roman" panose="02020603050405020304" pitchFamily="18" charset="0"/>
                <a:cs typeface="Times New Roman" panose="02020603050405020304" pitchFamily="18" charset="0"/>
                <a:sym typeface="+mn-ea"/>
              </a:rPr>
              <a:t>Fig 2.4.1: Activiy Diagram</a:t>
            </a:r>
            <a:endParaRPr lang="en-GB"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395409" y="267602"/>
            <a:ext cx="3122933" cy="425450"/>
          </a:xfrm>
          <a:prstGeom prst="rect">
            <a:avLst/>
          </a:prstGeom>
        </p:spPr>
        <p:txBody>
          <a:bodyPr vert="horz" wrap="square" lIns="0" tIns="0" rIns="0" bIns="0" rtlCol="0">
            <a:spAutoFit/>
          </a:bodyPr>
          <a:lstStyle/>
          <a:p>
            <a:pPr marL="0" marR="0">
              <a:lnSpc>
                <a:spcPts val="3320"/>
              </a:lnSpc>
              <a:spcBef>
                <a:spcPts val="0"/>
              </a:spcBef>
              <a:spcAft>
                <a:spcPts val="0"/>
              </a:spcAft>
            </a:pPr>
            <a:r>
              <a:rPr sz="3000" b="1" dirty="0">
                <a:solidFill>
                  <a:srgbClr val="000000"/>
                </a:solidFill>
                <a:latin typeface="Times New Roman" panose="02020603050405020304" pitchFamily="18" charset="0"/>
                <a:cs typeface="Times New Roman" panose="02020603050405020304" pitchFamily="18" charset="0"/>
              </a:rPr>
              <a:t>2.5 Class Diagram</a:t>
            </a:r>
            <a:endParaRPr sz="3000" b="1" dirty="0">
              <a:solidFill>
                <a:srgbClr val="000000"/>
              </a:solidFill>
              <a:latin typeface="Times New Roman" panose="02020603050405020304" pitchFamily="18" charset="0"/>
              <a:cs typeface="Times New Roman" panose="02020603050405020304" pitchFamily="18" charset="0"/>
            </a:endParaRPr>
          </a:p>
        </p:txBody>
      </p:sp>
      <p:pic>
        <p:nvPicPr>
          <p:cNvPr id="4" name="Picture 3" descr="New Class Final"/>
          <p:cNvPicPr>
            <a:picLocks noChangeAspect="1"/>
          </p:cNvPicPr>
          <p:nvPr/>
        </p:nvPicPr>
        <p:blipFill>
          <a:blip r:embed="rId2"/>
          <a:srcRect l="25292" t="3860"/>
          <a:stretch>
            <a:fillRect/>
          </a:stretch>
        </p:blipFill>
        <p:spPr>
          <a:xfrm>
            <a:off x="1909445" y="843915"/>
            <a:ext cx="5325110" cy="3670300"/>
          </a:xfrm>
          <a:prstGeom prst="rect">
            <a:avLst/>
          </a:prstGeom>
        </p:spPr>
      </p:pic>
      <p:sp>
        <p:nvSpPr>
          <p:cNvPr id="6" name="Text Box 5"/>
          <p:cNvSpPr txBox="1"/>
          <p:nvPr/>
        </p:nvSpPr>
        <p:spPr>
          <a:xfrm>
            <a:off x="3347720" y="4604385"/>
            <a:ext cx="2522855" cy="645160"/>
          </a:xfrm>
          <a:prstGeom prst="rect">
            <a:avLst/>
          </a:prstGeom>
          <a:noFill/>
        </p:spPr>
        <p:txBody>
          <a:bodyPr wrap="square" rtlCol="0">
            <a:spAutoFit/>
          </a:bodyPr>
          <a:p>
            <a:r>
              <a:rPr lang="en-IN" altLang="en-GB">
                <a:latin typeface="Times New Roman" panose="02020603050405020304" pitchFamily="18" charset="0"/>
                <a:cs typeface="Times New Roman" panose="02020603050405020304" pitchFamily="18" charset="0"/>
                <a:sym typeface="+mn-ea"/>
              </a:rPr>
              <a:t>Fig 2.5: Class Diagram</a:t>
            </a:r>
            <a:endParaRPr lang="en-GB" altLang="en-US"/>
          </a:p>
          <a:p>
            <a:endParaRPr lang="en-GB"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369360" y="2798433"/>
            <a:ext cx="4680982" cy="601345"/>
          </a:xfrm>
          <a:prstGeom prst="rect">
            <a:avLst/>
          </a:prstGeom>
        </p:spPr>
        <p:txBody>
          <a:bodyPr vert="horz" wrap="square" lIns="0" tIns="0" rIns="0" bIns="0" rtlCol="0">
            <a:spAutoFit/>
          </a:bodyPr>
          <a:lstStyle/>
          <a:p>
            <a:pPr marL="0" marR="0">
              <a:lnSpc>
                <a:spcPts val="4690"/>
              </a:lnSpc>
              <a:spcBef>
                <a:spcPts val="0"/>
              </a:spcBef>
              <a:spcAft>
                <a:spcPts val="0"/>
              </a:spcAft>
            </a:pPr>
            <a:r>
              <a:rPr sz="4200" b="1" dirty="0">
                <a:solidFill>
                  <a:srgbClr val="FFFBF0"/>
                </a:solidFill>
                <a:latin typeface="Times New Roman" panose="02020603050405020304" pitchFamily="18" charset="0"/>
                <a:cs typeface="Times New Roman" panose="02020603050405020304" pitchFamily="18" charset="0"/>
              </a:rPr>
              <a:t>3. Implementation</a:t>
            </a:r>
            <a:endParaRPr sz="4200" b="1" dirty="0">
              <a:solidFill>
                <a:srgbClr val="FFFBF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462" y="267624"/>
            <a:ext cx="8568952" cy="4248472"/>
          </a:xfrm>
          <a:prstGeom prst="rect">
            <a:avLst/>
          </a:prstGeom>
        </p:spPr>
      </p:pic>
      <p:sp>
        <p:nvSpPr>
          <p:cNvPr id="5" name="TextBox 4"/>
          <p:cNvSpPr txBox="1"/>
          <p:nvPr/>
        </p:nvSpPr>
        <p:spPr>
          <a:xfrm>
            <a:off x="3455690" y="4659347"/>
            <a:ext cx="2232248" cy="36830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Fig 3.1: User Profile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1"/>
          <p:cNvSpPr/>
          <p:nvPr/>
        </p:nvSpPr>
        <p:spPr>
          <a:xfrm>
            <a:off x="-36830" y="0"/>
            <a:ext cx="9209405" cy="5144135"/>
          </a:xfrm>
          <a:prstGeom prst="rect">
            <a:avLst/>
          </a:prstGeom>
          <a:blipFill>
            <a:blip r:embed="rId1" cstate="print"/>
            <a:stretch>
              <a:fillRect/>
            </a:stretch>
          </a:blipFill>
        </p:spPr>
        <p:txBody>
          <a:bodyPr wrap="square" lIns="0" tIns="0" rIns="0" bIns="0" rtlCol="0">
            <a:noAutofit/>
          </a:bodyPr>
          <a:p/>
        </p:txBody>
      </p:sp>
      <p:sp>
        <p:nvSpPr>
          <p:cNvPr id="2" name="object 1"/>
          <p:cNvSpPr/>
          <p:nvPr/>
        </p:nvSpPr>
        <p:spPr>
          <a:xfrm>
            <a:off x="0" y="0"/>
            <a:ext cx="9144000" cy="5143500"/>
          </a:xfrm>
          <a:prstGeom prst="rect">
            <a:avLst/>
          </a:prstGeom>
          <a:blipFill>
            <a:blip r:embed="rId2" cstate="print"/>
            <a:stretch>
              <a:fillRect/>
            </a:stretch>
          </a:blipFill>
        </p:spPr>
        <p:txBody>
          <a:bodyPr wrap="square" lIns="0" tIns="0" rIns="0" bIns="0" rtlCol="0">
            <a:spAutoFit/>
          </a:bodyPr>
          <a:lstStyle/>
          <a:p/>
        </p:txBody>
      </p:sp>
      <p:sp>
        <p:nvSpPr>
          <p:cNvPr id="3" name="object 3"/>
          <p:cNvSpPr txBox="1"/>
          <p:nvPr/>
        </p:nvSpPr>
        <p:spPr>
          <a:xfrm>
            <a:off x="3401651" y="108469"/>
            <a:ext cx="2479888" cy="255270"/>
          </a:xfrm>
          <a:prstGeom prst="rect">
            <a:avLst/>
          </a:prstGeom>
        </p:spPr>
        <p:txBody>
          <a:bodyPr vert="horz" wrap="square" lIns="0" tIns="0" rIns="0" bIns="0" rtlCol="0">
            <a:spAutoFit/>
          </a:bodyPr>
          <a:lstStyle/>
          <a:p>
            <a:pPr marL="0" marR="0">
              <a:lnSpc>
                <a:spcPts val="1995"/>
              </a:lnSpc>
              <a:spcBef>
                <a:spcPts val="0"/>
              </a:spcBef>
              <a:spcAft>
                <a:spcPts val="0"/>
              </a:spcAft>
            </a:pPr>
            <a:r>
              <a:rPr sz="1800" dirty="0">
                <a:solidFill>
                  <a:srgbClr val="000000"/>
                </a:solidFill>
                <a:latin typeface="Times New Roman" panose="02020603050405020304" pitchFamily="18" charset="0"/>
                <a:cs typeface="Times New Roman" panose="02020603050405020304" pitchFamily="18" charset="0"/>
              </a:rPr>
              <a:t>A Project</a:t>
            </a:r>
            <a:r>
              <a:rPr sz="1800" spc="-93" dirty="0">
                <a:solidFill>
                  <a:srgbClr val="000000"/>
                </a:solidFill>
                <a:latin typeface="Times New Roman" panose="02020603050405020304" pitchFamily="18" charset="0"/>
                <a:cs typeface="Times New Roman" panose="02020603050405020304" pitchFamily="18" charset="0"/>
              </a:rPr>
              <a:t> </a:t>
            </a:r>
            <a:r>
              <a:rPr sz="1800" dirty="0">
                <a:solidFill>
                  <a:srgbClr val="000000"/>
                </a:solidFill>
                <a:latin typeface="Times New Roman" panose="02020603050405020304" pitchFamily="18" charset="0"/>
                <a:cs typeface="Times New Roman" panose="02020603050405020304" pitchFamily="18" charset="0"/>
              </a:rPr>
              <a:t>Presentation</a:t>
            </a:r>
            <a:r>
              <a:rPr sz="1800" spc="10" dirty="0">
                <a:solidFill>
                  <a:srgbClr val="000000"/>
                </a:solidFill>
                <a:latin typeface="Times New Roman" panose="02020603050405020304" pitchFamily="18" charset="0"/>
                <a:cs typeface="Times New Roman" panose="02020603050405020304" pitchFamily="18" charset="0"/>
              </a:rPr>
              <a:t> </a:t>
            </a:r>
            <a:r>
              <a:rPr sz="1800" dirty="0">
                <a:solidFill>
                  <a:srgbClr val="000000"/>
                </a:solidFill>
                <a:latin typeface="Times New Roman" panose="02020603050405020304" pitchFamily="18" charset="0"/>
                <a:cs typeface="Times New Roman" panose="02020603050405020304" pitchFamily="18" charset="0"/>
              </a:rPr>
              <a:t>on</a:t>
            </a:r>
            <a:endParaRPr sz="1800" dirty="0">
              <a:solidFill>
                <a:srgbClr val="000000"/>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467995" y="411480"/>
            <a:ext cx="7757795" cy="1506855"/>
          </a:xfrm>
          <a:prstGeom prst="rect">
            <a:avLst/>
          </a:prstGeom>
        </p:spPr>
        <p:txBody>
          <a:bodyPr vert="horz" wrap="square" lIns="0" tIns="0" rIns="0" bIns="0" rtlCol="0">
            <a:spAutoFit/>
          </a:bodyPr>
          <a:lstStyle/>
          <a:p>
            <a:pPr marL="863600" marR="0" algn="ctr">
              <a:lnSpc>
                <a:spcPts val="2655"/>
              </a:lnSpc>
              <a:spcBef>
                <a:spcPts val="0"/>
              </a:spcBef>
              <a:spcAft>
                <a:spcPts val="0"/>
              </a:spcAft>
            </a:pPr>
            <a:r>
              <a:rPr lang="en-IN" altLang="en-US" sz="1600" b="1" dirty="0" err="1">
                <a:solidFill>
                  <a:srgbClr val="000000"/>
                </a:solidFill>
                <a:latin typeface="Times New Roman" panose="02020603050405020304" pitchFamily="18" charset="0"/>
                <a:cs typeface="Times New Roman" panose="02020603050405020304" pitchFamily="18" charset="0"/>
              </a:rPr>
              <a:t>   </a:t>
            </a:r>
            <a:r>
              <a:rPr lang="en-US" sz="1600" b="1" dirty="0" err="1">
                <a:solidFill>
                  <a:srgbClr val="000000"/>
                </a:solidFill>
                <a:latin typeface="Times New Roman" panose="02020603050405020304" pitchFamily="18" charset="0"/>
                <a:cs typeface="Times New Roman" panose="02020603050405020304" pitchFamily="18" charset="0"/>
              </a:rPr>
              <a:t>EduFlex</a:t>
            </a:r>
            <a:r>
              <a:rPr lang="en-US" sz="1600" b="1" dirty="0">
                <a:solidFill>
                  <a:srgbClr val="000000"/>
                </a:solidFill>
                <a:latin typeface="Times New Roman" panose="02020603050405020304" pitchFamily="18" charset="0"/>
                <a:cs typeface="Times New Roman" panose="02020603050405020304" pitchFamily="18" charset="0"/>
              </a:rPr>
              <a:t>: ML</a:t>
            </a:r>
            <a:r>
              <a:rPr lang="en-IN" altLang="en-US" sz="1600" b="1" dirty="0">
                <a:solidFill>
                  <a:srgbClr val="000000"/>
                </a:solidFill>
                <a:latin typeface="Times New Roman" panose="02020603050405020304" pitchFamily="18" charset="0"/>
                <a:cs typeface="Times New Roman" panose="02020603050405020304" pitchFamily="18" charset="0"/>
              </a:rPr>
              <a:t>-D</a:t>
            </a:r>
            <a:r>
              <a:rPr lang="en-US" sz="1600" b="1" dirty="0">
                <a:solidFill>
                  <a:srgbClr val="000000"/>
                </a:solidFill>
                <a:latin typeface="Times New Roman" panose="02020603050405020304" pitchFamily="18" charset="0"/>
                <a:cs typeface="Times New Roman" panose="02020603050405020304" pitchFamily="18" charset="0"/>
              </a:rPr>
              <a:t>riven </a:t>
            </a:r>
            <a:r>
              <a:rPr lang="en-IN" altLang="en-US" sz="1600" b="1" dirty="0">
                <a:solidFill>
                  <a:srgbClr val="000000"/>
                </a:solidFill>
                <a:latin typeface="Times New Roman" panose="02020603050405020304" pitchFamily="18" charset="0"/>
                <a:cs typeface="Times New Roman" panose="02020603050405020304" pitchFamily="18" charset="0"/>
              </a:rPr>
              <a:t>C</a:t>
            </a:r>
            <a:r>
              <a:rPr lang="en-US" sz="1600" b="1" dirty="0">
                <a:solidFill>
                  <a:srgbClr val="000000"/>
                </a:solidFill>
                <a:latin typeface="Times New Roman" panose="02020603050405020304" pitchFamily="18" charset="0"/>
                <a:cs typeface="Times New Roman" panose="02020603050405020304" pitchFamily="18" charset="0"/>
              </a:rPr>
              <a:t>ross-</a:t>
            </a:r>
            <a:r>
              <a:rPr lang="en-IN" altLang="en-US" sz="1600" b="1" dirty="0">
                <a:solidFill>
                  <a:srgbClr val="000000"/>
                </a:solidFill>
                <a:latin typeface="Times New Roman" panose="02020603050405020304" pitchFamily="18" charset="0"/>
                <a:cs typeface="Times New Roman" panose="02020603050405020304" pitchFamily="18" charset="0"/>
              </a:rPr>
              <a:t>P</a:t>
            </a:r>
            <a:r>
              <a:rPr lang="en-US" sz="1600" b="1" dirty="0">
                <a:solidFill>
                  <a:srgbClr val="000000"/>
                </a:solidFill>
                <a:latin typeface="Times New Roman" panose="02020603050405020304" pitchFamily="18" charset="0"/>
                <a:cs typeface="Times New Roman" panose="02020603050405020304" pitchFamily="18" charset="0"/>
              </a:rPr>
              <a:t>latform </a:t>
            </a:r>
            <a:r>
              <a:rPr lang="en-IN" altLang="en-US" sz="1600" b="1" dirty="0">
                <a:solidFill>
                  <a:srgbClr val="000000"/>
                </a:solidFill>
                <a:latin typeface="Times New Roman" panose="02020603050405020304" pitchFamily="18" charset="0"/>
                <a:cs typeface="Times New Roman" panose="02020603050405020304" pitchFamily="18" charset="0"/>
              </a:rPr>
              <a:t>A</a:t>
            </a:r>
            <a:r>
              <a:rPr lang="en-US" sz="1600" b="1" dirty="0">
                <a:solidFill>
                  <a:srgbClr val="000000"/>
                </a:solidFill>
                <a:latin typeface="Times New Roman" panose="02020603050405020304" pitchFamily="18" charset="0"/>
                <a:cs typeface="Times New Roman" panose="02020603050405020304" pitchFamily="18" charset="0"/>
              </a:rPr>
              <a:t>pplication for </a:t>
            </a:r>
            <a:r>
              <a:rPr lang="en-IN" altLang="en-US" sz="1600" b="1" dirty="0">
                <a:solidFill>
                  <a:srgbClr val="000000"/>
                </a:solidFill>
                <a:latin typeface="Times New Roman" panose="02020603050405020304" pitchFamily="18" charset="0"/>
                <a:cs typeface="Times New Roman" panose="02020603050405020304" pitchFamily="18" charset="0"/>
              </a:rPr>
              <a:t>D</a:t>
            </a:r>
            <a:r>
              <a:rPr lang="en-US" sz="1600" b="1" dirty="0">
                <a:solidFill>
                  <a:srgbClr val="000000"/>
                </a:solidFill>
                <a:latin typeface="Times New Roman" panose="02020603050405020304" pitchFamily="18" charset="0"/>
                <a:cs typeface="Times New Roman" panose="02020603050405020304" pitchFamily="18" charset="0"/>
              </a:rPr>
              <a:t>isplaying and </a:t>
            </a:r>
            <a:r>
              <a:rPr lang="en-IN" altLang="en-US" sz="1600" b="1" dirty="0">
                <a:solidFill>
                  <a:srgbClr val="000000"/>
                </a:solidFill>
                <a:latin typeface="Times New Roman" panose="02020603050405020304" pitchFamily="18" charset="0"/>
                <a:cs typeface="Times New Roman" panose="02020603050405020304" pitchFamily="18" charset="0"/>
              </a:rPr>
              <a:t>A</a:t>
            </a:r>
            <a:r>
              <a:rPr lang="en-US" sz="1600" b="1" dirty="0">
                <a:solidFill>
                  <a:srgbClr val="000000"/>
                </a:solidFill>
                <a:latin typeface="Times New Roman" panose="02020603050405020304" pitchFamily="18" charset="0"/>
                <a:cs typeface="Times New Roman" panose="02020603050405020304" pitchFamily="18" charset="0"/>
              </a:rPr>
              <a:t>cknowledging </a:t>
            </a:r>
            <a:r>
              <a:rPr lang="en-IN" altLang="en-US" sz="1600" b="1" dirty="0">
                <a:solidFill>
                  <a:srgbClr val="000000"/>
                </a:solidFill>
                <a:latin typeface="Times New Roman" panose="02020603050405020304" pitchFamily="18" charset="0"/>
                <a:cs typeface="Times New Roman" panose="02020603050405020304" pitchFamily="18" charset="0"/>
              </a:rPr>
              <a:t>S</a:t>
            </a:r>
            <a:r>
              <a:rPr lang="en-US" sz="1600" b="1" dirty="0">
                <a:solidFill>
                  <a:srgbClr val="000000"/>
                </a:solidFill>
                <a:latin typeface="Times New Roman" panose="02020603050405020304" pitchFamily="18" charset="0"/>
                <a:cs typeface="Times New Roman" panose="02020603050405020304" pitchFamily="18" charset="0"/>
              </a:rPr>
              <a:t>tudent</a:t>
            </a:r>
            <a:r>
              <a:rPr lang="en-IN" altLang="en-US" sz="1600" b="1" dirty="0">
                <a:solidFill>
                  <a:srgbClr val="000000"/>
                </a:solidFill>
                <a:latin typeface="Times New Roman" panose="02020603050405020304" pitchFamily="18" charset="0"/>
                <a:cs typeface="Times New Roman" panose="02020603050405020304" pitchFamily="18" charset="0"/>
              </a:rPr>
              <a:t>’</a:t>
            </a:r>
            <a:r>
              <a:rPr lang="en-US" sz="1600" b="1" dirty="0">
                <a:solidFill>
                  <a:srgbClr val="000000"/>
                </a:solidFill>
                <a:latin typeface="Times New Roman" panose="02020603050405020304" pitchFamily="18" charset="0"/>
                <a:cs typeface="Times New Roman" panose="02020603050405020304" pitchFamily="18" charset="0"/>
              </a:rPr>
              <a:t>s </a:t>
            </a:r>
            <a:r>
              <a:rPr lang="en-IN" altLang="en-US" sz="1600" b="1" dirty="0">
                <a:solidFill>
                  <a:srgbClr val="000000"/>
                </a:solidFill>
                <a:latin typeface="Times New Roman" panose="02020603050405020304" pitchFamily="18" charset="0"/>
                <a:cs typeface="Times New Roman" panose="02020603050405020304" pitchFamily="18" charset="0"/>
              </a:rPr>
              <a:t>A</a:t>
            </a:r>
            <a:r>
              <a:rPr lang="en-US" sz="1600" b="1" dirty="0">
                <a:solidFill>
                  <a:srgbClr val="000000"/>
                </a:solidFill>
                <a:latin typeface="Times New Roman" panose="02020603050405020304" pitchFamily="18" charset="0"/>
                <a:cs typeface="Times New Roman" panose="02020603050405020304" pitchFamily="18" charset="0"/>
              </a:rPr>
              <a:t>chievement</a:t>
            </a:r>
            <a:r>
              <a:rPr lang="en-IN" altLang="en-US" sz="1600" b="1" dirty="0">
                <a:solidFill>
                  <a:srgbClr val="000000"/>
                </a:solidFill>
                <a:latin typeface="Times New Roman" panose="02020603050405020304" pitchFamily="18" charset="0"/>
                <a:cs typeface="Times New Roman" panose="02020603050405020304" pitchFamily="18" charset="0"/>
              </a:rPr>
              <a:t>s</a:t>
            </a:r>
            <a:r>
              <a:rPr lang="en-US" sz="1600" b="1" dirty="0">
                <a:solidFill>
                  <a:srgbClr val="000000"/>
                </a:solidFill>
                <a:latin typeface="Times New Roman" panose="02020603050405020304" pitchFamily="18" charset="0"/>
                <a:cs typeface="Times New Roman" panose="02020603050405020304" pitchFamily="18" charset="0"/>
              </a:rPr>
              <a:t>.</a:t>
            </a:r>
            <a:endParaRPr sz="1600" b="1" dirty="0" smtClean="0">
              <a:solidFill>
                <a:srgbClr val="000000"/>
              </a:solidFill>
              <a:latin typeface="Times New Roman" panose="02020603050405020304" pitchFamily="18" charset="0"/>
              <a:cs typeface="Times New Roman" panose="02020603050405020304" pitchFamily="18" charset="0"/>
            </a:endParaRPr>
          </a:p>
          <a:p>
            <a:pPr marL="0" marR="0" algn="ctr">
              <a:lnSpc>
                <a:spcPts val="1995"/>
              </a:lnSpc>
              <a:spcBef>
                <a:spcPts val="125"/>
              </a:spcBef>
              <a:spcAft>
                <a:spcPts val="0"/>
              </a:spcAft>
            </a:pPr>
            <a:r>
              <a:rPr sz="1800" dirty="0" smtClean="0">
                <a:solidFill>
                  <a:srgbClr val="000000"/>
                </a:solidFill>
                <a:latin typeface="Times New Roman" panose="02020603050405020304" pitchFamily="18" charset="0"/>
                <a:cs typeface="Times New Roman" panose="02020603050405020304" pitchFamily="18" charset="0"/>
              </a:rPr>
              <a:t>Submitted in partial fulfillment of the degree of</a:t>
            </a:r>
            <a:endParaRPr sz="1800" dirty="0" smtClean="0">
              <a:solidFill>
                <a:srgbClr val="000000"/>
              </a:solidFill>
              <a:latin typeface="Times New Roman" panose="02020603050405020304" pitchFamily="18" charset="0"/>
              <a:cs typeface="Times New Roman" panose="02020603050405020304" pitchFamily="18" charset="0"/>
            </a:endParaRPr>
          </a:p>
          <a:p>
            <a:pPr marL="675005" marR="0" algn="ctr">
              <a:lnSpc>
                <a:spcPts val="1995"/>
              </a:lnSpc>
              <a:spcBef>
                <a:spcPts val="165"/>
              </a:spcBef>
              <a:spcAft>
                <a:spcPts val="0"/>
              </a:spcAft>
            </a:pPr>
            <a:r>
              <a:rPr sz="1800" dirty="0" smtClean="0">
                <a:solidFill>
                  <a:srgbClr val="000000"/>
                </a:solidFill>
                <a:latin typeface="Times New Roman" panose="02020603050405020304" pitchFamily="18" charset="0"/>
                <a:cs typeface="Times New Roman" panose="02020603050405020304" pitchFamily="18" charset="0"/>
              </a:rPr>
              <a:t>Bachelor </a:t>
            </a:r>
            <a:r>
              <a:rPr sz="1800" dirty="0">
                <a:solidFill>
                  <a:srgbClr val="000000"/>
                </a:solidFill>
                <a:latin typeface="Times New Roman" panose="02020603050405020304" pitchFamily="18" charset="0"/>
                <a:cs typeface="Times New Roman" panose="02020603050405020304" pitchFamily="18" charset="0"/>
              </a:rPr>
              <a:t>of </a:t>
            </a:r>
            <a:r>
              <a:rPr sz="1800" dirty="0" smtClean="0">
                <a:solidFill>
                  <a:srgbClr val="000000"/>
                </a:solidFill>
                <a:latin typeface="Times New Roman" panose="02020603050405020304" pitchFamily="18" charset="0"/>
                <a:cs typeface="Times New Roman" panose="02020603050405020304" pitchFamily="18" charset="0"/>
              </a:rPr>
              <a:t>Engineering(Sem-8)</a:t>
            </a:r>
            <a:endParaRPr lang="en-US" dirty="0">
              <a:solidFill>
                <a:srgbClr val="000000"/>
              </a:solidFill>
              <a:latin typeface="Times New Roman" panose="02020603050405020304" pitchFamily="18" charset="0"/>
              <a:cs typeface="Times New Roman" panose="02020603050405020304" pitchFamily="18" charset="0"/>
            </a:endParaRPr>
          </a:p>
          <a:p>
            <a:pPr marL="675005" marR="0" algn="ctr">
              <a:lnSpc>
                <a:spcPts val="1995"/>
              </a:lnSpc>
              <a:spcBef>
                <a:spcPts val="165"/>
              </a:spcBef>
              <a:spcAft>
                <a:spcPts val="0"/>
              </a:spcAft>
            </a:pPr>
            <a:r>
              <a:rPr sz="1800" dirty="0" smtClean="0">
                <a:solidFill>
                  <a:srgbClr val="000000"/>
                </a:solidFill>
                <a:latin typeface="Times New Roman" panose="02020603050405020304" pitchFamily="18" charset="0"/>
                <a:cs typeface="Times New Roman" panose="02020603050405020304" pitchFamily="18" charset="0"/>
              </a:rPr>
              <a:t>in</a:t>
            </a:r>
            <a:endParaRPr sz="1800" dirty="0">
              <a:solidFill>
                <a:srgbClr val="000000"/>
              </a:solidFill>
              <a:latin typeface="Times New Roman" panose="02020603050405020304" pitchFamily="18" charset="0"/>
              <a:cs typeface="Times New Roman" panose="02020603050405020304" pitchFamily="18" charset="0"/>
            </a:endParaRPr>
          </a:p>
        </p:txBody>
      </p:sp>
      <p:sp>
        <p:nvSpPr>
          <p:cNvPr id="6" name="object 6"/>
          <p:cNvSpPr txBox="1"/>
          <p:nvPr/>
        </p:nvSpPr>
        <p:spPr>
          <a:xfrm>
            <a:off x="3276048" y="2120149"/>
            <a:ext cx="2908758" cy="1064394"/>
          </a:xfrm>
          <a:prstGeom prst="rect">
            <a:avLst/>
          </a:prstGeom>
        </p:spPr>
        <p:txBody>
          <a:bodyPr vert="horz" wrap="square" lIns="0" tIns="0" rIns="0" bIns="0" rtlCol="0">
            <a:spAutoFit/>
          </a:bodyPr>
          <a:lstStyle/>
          <a:p>
            <a:pPr algn="ctr">
              <a:lnSpc>
                <a:spcPts val="1995"/>
              </a:lnSpc>
            </a:pPr>
            <a:r>
              <a:rPr lang="en-US" dirty="0" err="1">
                <a:solidFill>
                  <a:srgbClr val="000000"/>
                </a:solidFill>
                <a:latin typeface="Times New Roman" panose="02020603050405020304" pitchFamily="18" charset="0"/>
                <a:cs typeface="Times New Roman" panose="02020603050405020304" pitchFamily="18" charset="0"/>
              </a:rPr>
              <a:t>Sankalp</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Gunjal</a:t>
            </a:r>
            <a:r>
              <a:rPr lang="en-US" dirty="0">
                <a:solidFill>
                  <a:srgbClr val="000000"/>
                </a:solidFill>
                <a:latin typeface="Times New Roman" panose="02020603050405020304" pitchFamily="18" charset="0"/>
                <a:cs typeface="Times New Roman" panose="02020603050405020304" pitchFamily="18" charset="0"/>
              </a:rPr>
              <a:t>(21104087</a:t>
            </a:r>
            <a:r>
              <a:rPr lang="en-US" dirty="0" smtClean="0">
                <a:solidFill>
                  <a:srgbClr val="000000"/>
                </a:solidFill>
                <a:latin typeface="Times New Roman" panose="02020603050405020304" pitchFamily="18" charset="0"/>
                <a:cs typeface="Times New Roman" panose="02020603050405020304" pitchFamily="18" charset="0"/>
              </a:rPr>
              <a:t>)</a:t>
            </a:r>
            <a:endParaRPr lang="en-US" dirty="0" smtClean="0">
              <a:solidFill>
                <a:srgbClr val="000000"/>
              </a:solidFill>
              <a:latin typeface="Times New Roman" panose="02020603050405020304" pitchFamily="18" charset="0"/>
              <a:cs typeface="Times New Roman" panose="02020603050405020304" pitchFamily="18" charset="0"/>
            </a:endParaRPr>
          </a:p>
          <a:p>
            <a:pPr marL="0" marR="0" algn="ctr">
              <a:lnSpc>
                <a:spcPts val="1995"/>
              </a:lnSpc>
              <a:spcBef>
                <a:spcPts val="0"/>
              </a:spcBef>
              <a:spcAft>
                <a:spcPts val="0"/>
              </a:spcAft>
            </a:pPr>
            <a:r>
              <a:rPr lang="en-US" dirty="0" err="1" smtClean="0">
                <a:solidFill>
                  <a:srgbClr val="000000"/>
                </a:solidFill>
                <a:latin typeface="Times New Roman" panose="02020603050405020304" pitchFamily="18" charset="0"/>
                <a:cs typeface="Times New Roman" panose="02020603050405020304" pitchFamily="18" charset="0"/>
              </a:rPr>
              <a:t>Sumit</a:t>
            </a:r>
            <a:r>
              <a:rPr lang="en-US" dirty="0" smtClean="0">
                <a:solidFill>
                  <a:srgbClr val="000000"/>
                </a:solidFill>
                <a:latin typeface="Times New Roman" panose="02020603050405020304" pitchFamily="18" charset="0"/>
                <a:cs typeface="Times New Roman" panose="02020603050405020304" pitchFamily="18" charset="0"/>
              </a:rPr>
              <a:t> Mesta</a:t>
            </a:r>
            <a:r>
              <a:rPr sz="1800" dirty="0" smtClean="0">
                <a:solidFill>
                  <a:srgbClr val="000000"/>
                </a:solidFill>
                <a:latin typeface="Times New Roman" panose="02020603050405020304" pitchFamily="18" charset="0"/>
                <a:cs typeface="Times New Roman" panose="02020603050405020304" pitchFamily="18" charset="0"/>
              </a:rPr>
              <a:t>(</a:t>
            </a:r>
            <a:r>
              <a:rPr lang="en-US" sz="1800" dirty="0" smtClean="0">
                <a:solidFill>
                  <a:srgbClr val="000000"/>
                </a:solidFill>
                <a:latin typeface="Times New Roman" panose="02020603050405020304" pitchFamily="18" charset="0"/>
                <a:cs typeface="Times New Roman" panose="02020603050405020304" pitchFamily="18" charset="0"/>
              </a:rPr>
              <a:t>21104069</a:t>
            </a:r>
            <a:r>
              <a:rPr sz="1800" dirty="0" smtClean="0">
                <a:solidFill>
                  <a:srgbClr val="000000"/>
                </a:solidFill>
                <a:latin typeface="Times New Roman" panose="02020603050405020304" pitchFamily="18" charset="0"/>
                <a:cs typeface="Times New Roman" panose="02020603050405020304" pitchFamily="18" charset="0"/>
              </a:rPr>
              <a:t>)</a:t>
            </a:r>
            <a:endParaRPr sz="1800" dirty="0">
              <a:solidFill>
                <a:srgbClr val="000000"/>
              </a:solidFill>
              <a:latin typeface="Times New Roman" panose="02020603050405020304" pitchFamily="18" charset="0"/>
              <a:cs typeface="Times New Roman" panose="02020603050405020304" pitchFamily="18" charset="0"/>
            </a:endParaRPr>
          </a:p>
          <a:p>
            <a:pPr marL="0" marR="0" algn="ctr">
              <a:lnSpc>
                <a:spcPts val="1995"/>
              </a:lnSpc>
              <a:spcBef>
                <a:spcPts val="165"/>
              </a:spcBef>
              <a:spcAft>
                <a:spcPts val="0"/>
              </a:spcAft>
            </a:pPr>
            <a:r>
              <a:rPr lang="en-US" dirty="0" err="1" smtClean="0">
                <a:solidFill>
                  <a:srgbClr val="000000"/>
                </a:solidFill>
                <a:latin typeface="Times New Roman" panose="02020603050405020304" pitchFamily="18" charset="0"/>
                <a:cs typeface="Times New Roman" panose="02020603050405020304" pitchFamily="18" charset="0"/>
              </a:rPr>
              <a:t>Soham</a:t>
            </a:r>
            <a:r>
              <a:rPr lang="en-US" dirty="0" smtClean="0">
                <a:solidFill>
                  <a:srgbClr val="000000"/>
                </a:solidFill>
                <a:latin typeface="Times New Roman" panose="02020603050405020304" pitchFamily="18" charset="0"/>
                <a:cs typeface="Times New Roman" panose="02020603050405020304" pitchFamily="18" charset="0"/>
              </a:rPr>
              <a:t>  Dalvi</a:t>
            </a:r>
            <a:r>
              <a:rPr sz="1800" dirty="0" smtClean="0">
                <a:solidFill>
                  <a:srgbClr val="000000"/>
                </a:solidFill>
                <a:latin typeface="Times New Roman" panose="02020603050405020304" pitchFamily="18" charset="0"/>
                <a:cs typeface="Times New Roman" panose="02020603050405020304" pitchFamily="18" charset="0"/>
              </a:rPr>
              <a:t>(</a:t>
            </a:r>
            <a:r>
              <a:rPr lang="en-US" sz="1800" dirty="0" smtClean="0">
                <a:solidFill>
                  <a:srgbClr val="000000"/>
                </a:solidFill>
                <a:latin typeface="Times New Roman" panose="02020603050405020304" pitchFamily="18" charset="0"/>
                <a:cs typeface="Times New Roman" panose="02020603050405020304" pitchFamily="18" charset="0"/>
              </a:rPr>
              <a:t>21104010</a:t>
            </a:r>
            <a:r>
              <a:rPr sz="1800" dirty="0" smtClean="0">
                <a:solidFill>
                  <a:srgbClr val="000000"/>
                </a:solidFill>
                <a:latin typeface="Times New Roman" panose="02020603050405020304" pitchFamily="18" charset="0"/>
                <a:cs typeface="Times New Roman" panose="02020603050405020304" pitchFamily="18" charset="0"/>
              </a:rPr>
              <a:t>)</a:t>
            </a:r>
            <a:endParaRPr sz="1800" dirty="0">
              <a:solidFill>
                <a:srgbClr val="000000"/>
              </a:solidFill>
              <a:latin typeface="Times New Roman" panose="02020603050405020304" pitchFamily="18" charset="0"/>
              <a:cs typeface="Times New Roman" panose="02020603050405020304" pitchFamily="18" charset="0"/>
            </a:endParaRPr>
          </a:p>
          <a:p>
            <a:pPr marL="0" marR="0" algn="ctr">
              <a:lnSpc>
                <a:spcPts val="1995"/>
              </a:lnSpc>
              <a:spcBef>
                <a:spcPts val="115"/>
              </a:spcBef>
              <a:spcAft>
                <a:spcPts val="0"/>
              </a:spcAft>
            </a:pPr>
            <a:r>
              <a:rPr lang="en-US" dirty="0" err="1" smtClean="0">
                <a:solidFill>
                  <a:srgbClr val="000000"/>
                </a:solidFill>
                <a:latin typeface="Times New Roman" panose="02020603050405020304" pitchFamily="18" charset="0"/>
                <a:cs typeface="Times New Roman" panose="02020603050405020304" pitchFamily="18" charset="0"/>
              </a:rPr>
              <a:t>Siddharth</a:t>
            </a:r>
            <a:r>
              <a:rPr lang="en-US" dirty="0" smtClean="0">
                <a:solidFill>
                  <a:srgbClr val="000000"/>
                </a:solidFill>
                <a:latin typeface="Times New Roman" panose="02020603050405020304" pitchFamily="18" charset="0"/>
                <a:cs typeface="Times New Roman" panose="02020603050405020304" pitchFamily="18" charset="0"/>
              </a:rPr>
              <a:t> </a:t>
            </a:r>
            <a:r>
              <a:rPr lang="en-US" dirty="0" err="1" smtClean="0">
                <a:solidFill>
                  <a:srgbClr val="000000"/>
                </a:solidFill>
                <a:latin typeface="Times New Roman" panose="02020603050405020304" pitchFamily="18" charset="0"/>
                <a:cs typeface="Times New Roman" panose="02020603050405020304" pitchFamily="18" charset="0"/>
              </a:rPr>
              <a:t>Devare</a:t>
            </a:r>
            <a:r>
              <a:rPr lang="en-US" dirty="0" smtClean="0">
                <a:solidFill>
                  <a:srgbClr val="000000"/>
                </a:solidFill>
                <a:latin typeface="Times New Roman" panose="02020603050405020304" pitchFamily="18" charset="0"/>
                <a:cs typeface="Times New Roman" panose="02020603050405020304" pitchFamily="18" charset="0"/>
              </a:rPr>
              <a:t>(21104136)</a:t>
            </a:r>
            <a:endParaRPr sz="1800" dirty="0">
              <a:solidFill>
                <a:srgbClr val="000000"/>
              </a:solidFill>
              <a:latin typeface="Times New Roman" panose="02020603050405020304" pitchFamily="18" charset="0"/>
              <a:cs typeface="Times New Roman" panose="02020603050405020304" pitchFamily="18" charset="0"/>
            </a:endParaRPr>
          </a:p>
        </p:txBody>
      </p:sp>
      <p:sp>
        <p:nvSpPr>
          <p:cNvPr id="7" name="object 7"/>
          <p:cNvSpPr txBox="1"/>
          <p:nvPr/>
        </p:nvSpPr>
        <p:spPr>
          <a:xfrm>
            <a:off x="3635712" y="3184409"/>
            <a:ext cx="2236751" cy="532765"/>
          </a:xfrm>
          <a:prstGeom prst="rect">
            <a:avLst/>
          </a:prstGeom>
        </p:spPr>
        <p:txBody>
          <a:bodyPr vert="horz" wrap="square" lIns="0" tIns="0" rIns="0" bIns="0" rtlCol="0">
            <a:spAutoFit/>
          </a:bodyPr>
          <a:lstStyle/>
          <a:p>
            <a:pPr marL="0" marR="0">
              <a:lnSpc>
                <a:spcPts val="1995"/>
              </a:lnSpc>
              <a:spcBef>
                <a:spcPts val="0"/>
              </a:spcBef>
              <a:spcAft>
                <a:spcPts val="0"/>
              </a:spcAft>
            </a:pPr>
            <a:r>
              <a:rPr sz="1800" dirty="0">
                <a:solidFill>
                  <a:srgbClr val="000000"/>
                </a:solidFill>
                <a:latin typeface="Times New Roman" panose="02020603050405020304" pitchFamily="18" charset="0"/>
                <a:cs typeface="Times New Roman" panose="02020603050405020304" pitchFamily="18" charset="0"/>
              </a:rPr>
              <a:t>Under the Guidance of</a:t>
            </a:r>
            <a:endParaRPr sz="1800" dirty="0">
              <a:solidFill>
                <a:srgbClr val="000000"/>
              </a:solidFill>
              <a:latin typeface="Times New Roman" panose="02020603050405020304" pitchFamily="18" charset="0"/>
              <a:cs typeface="Times New Roman" panose="02020603050405020304" pitchFamily="18" charset="0"/>
            </a:endParaRPr>
          </a:p>
          <a:p>
            <a:pPr marL="339090" marR="0">
              <a:lnSpc>
                <a:spcPts val="1995"/>
              </a:lnSpc>
              <a:spcBef>
                <a:spcPts val="165"/>
              </a:spcBef>
              <a:spcAft>
                <a:spcPts val="0"/>
              </a:spcAft>
            </a:pPr>
            <a:r>
              <a:rPr lang="en-US" dirty="0" smtClean="0">
                <a:solidFill>
                  <a:srgbClr val="000000"/>
                </a:solidFill>
                <a:latin typeface="Times New Roman" panose="02020603050405020304" pitchFamily="18" charset="0"/>
                <a:cs typeface="Times New Roman" panose="02020603050405020304" pitchFamily="18" charset="0"/>
              </a:rPr>
              <a:t>Ms. </a:t>
            </a:r>
            <a:r>
              <a:rPr lang="en-US" dirty="0" err="1" smtClean="0">
                <a:solidFill>
                  <a:srgbClr val="000000"/>
                </a:solidFill>
                <a:latin typeface="Times New Roman" panose="02020603050405020304" pitchFamily="18" charset="0"/>
                <a:cs typeface="Times New Roman" panose="02020603050405020304" pitchFamily="18" charset="0"/>
              </a:rPr>
              <a:t>Sonal</a:t>
            </a:r>
            <a:r>
              <a:rPr lang="en-US" dirty="0" smtClean="0">
                <a:solidFill>
                  <a:srgbClr val="000000"/>
                </a:solidFill>
                <a:latin typeface="Times New Roman" panose="02020603050405020304" pitchFamily="18" charset="0"/>
                <a:cs typeface="Times New Roman" panose="02020603050405020304" pitchFamily="18" charset="0"/>
              </a:rPr>
              <a:t> Jain</a:t>
            </a:r>
            <a:endParaRPr sz="1800" dirty="0">
              <a:solidFill>
                <a:srgbClr val="000000"/>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2871464" y="1851802"/>
            <a:ext cx="3718029" cy="369332"/>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INFORMATION TECHNOLOGY</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826" y="195739"/>
            <a:ext cx="7776864" cy="4257833"/>
          </a:xfrm>
          <a:prstGeom prst="rect">
            <a:avLst/>
          </a:prstGeom>
        </p:spPr>
      </p:pic>
      <p:sp>
        <p:nvSpPr>
          <p:cNvPr id="5" name="Rectangle 4"/>
          <p:cNvSpPr/>
          <p:nvPr/>
        </p:nvSpPr>
        <p:spPr>
          <a:xfrm>
            <a:off x="3563893" y="4556046"/>
            <a:ext cx="1941830" cy="36830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Fig </a:t>
            </a:r>
            <a:r>
              <a:rPr lang="en-US" dirty="0" smtClean="0">
                <a:latin typeface="Times New Roman" panose="02020603050405020304" pitchFamily="18" charset="0"/>
                <a:cs typeface="Times New Roman" panose="02020603050405020304" pitchFamily="18" charset="0"/>
              </a:rPr>
              <a:t>3.2: Dashboard</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071" y="195868"/>
            <a:ext cx="7920880" cy="4336682"/>
          </a:xfrm>
          <a:prstGeom prst="rect">
            <a:avLst/>
          </a:prstGeom>
        </p:spPr>
      </p:pic>
      <p:sp>
        <p:nvSpPr>
          <p:cNvPr id="5" name="Rectangle 4"/>
          <p:cNvSpPr/>
          <p:nvPr/>
        </p:nvSpPr>
        <p:spPr>
          <a:xfrm>
            <a:off x="3635802" y="4588609"/>
            <a:ext cx="1830070" cy="368300"/>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Fig 3.</a:t>
            </a:r>
            <a:r>
              <a:rPr lang="en-IN" altLang="en-US" dirty="0">
                <a:latin typeface="Times New Roman" panose="02020603050405020304"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Test Page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602639" y="2719593"/>
            <a:ext cx="2638415" cy="634008"/>
          </a:xfrm>
          <a:prstGeom prst="rect">
            <a:avLst/>
          </a:prstGeom>
        </p:spPr>
        <p:txBody>
          <a:bodyPr vert="horz" wrap="square" lIns="0" tIns="0" rIns="0" bIns="0" rtlCol="0">
            <a:spAutoFit/>
          </a:bodyPr>
          <a:lstStyle/>
          <a:p>
            <a:pPr marL="0" marR="0">
              <a:lnSpc>
                <a:spcPts val="4690"/>
              </a:lnSpc>
              <a:spcBef>
                <a:spcPts val="0"/>
              </a:spcBef>
              <a:spcAft>
                <a:spcPts val="0"/>
              </a:spcAft>
            </a:pPr>
            <a:r>
              <a:rPr sz="4200" b="1" dirty="0">
                <a:solidFill>
                  <a:srgbClr val="FFFBF0"/>
                </a:solidFill>
                <a:latin typeface="CRAJMG+Arial-BoldMT" panose="02000500000000000000"/>
                <a:cs typeface="CRAJMG+Arial-BoldMT" panose="02000500000000000000"/>
              </a:rPr>
              <a:t>4. Testing</a:t>
            </a:r>
            <a:endParaRPr sz="4200" b="1" dirty="0">
              <a:solidFill>
                <a:srgbClr val="FFFBF0"/>
              </a:solidFill>
              <a:latin typeface="CRAJMG+Arial-BoldMT" panose="02000500000000000000"/>
              <a:cs typeface="CRAJMG+Arial-BoldMT" panose="0200050000000000000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p/>
        </p:txBody>
      </p:sp>
      <p:sp>
        <p:nvSpPr>
          <p:cNvPr id="2" name="Text Box 1"/>
          <p:cNvSpPr txBox="1"/>
          <p:nvPr/>
        </p:nvSpPr>
        <p:spPr>
          <a:xfrm>
            <a:off x="539115" y="699770"/>
            <a:ext cx="8033385" cy="4182745"/>
          </a:xfrm>
          <a:prstGeom prst="rect">
            <a:avLst/>
          </a:prstGeom>
          <a:noFill/>
        </p:spPr>
        <p:txBody>
          <a:bodyPr wrap="square" rtlCol="0">
            <a:noAutofit/>
          </a:bodyPr>
          <a:p>
            <a:pPr>
              <a:lnSpc>
                <a:spcPct val="150000"/>
              </a:lnSpc>
            </a:pPr>
            <a:r>
              <a:rPr lang="en-US" altLang="en-GB" b="1">
                <a:latin typeface="Times New Roman" panose="02020603050405020304" pitchFamily="18" charset="0"/>
                <a:cs typeface="Times New Roman" panose="02020603050405020304" pitchFamily="18" charset="0"/>
              </a:rPr>
              <a:t>USER STORY U1-U6:</a:t>
            </a:r>
            <a:r>
              <a:rPr lang="en-US" altLang="en-GB">
                <a:latin typeface="Times New Roman" panose="02020603050405020304" pitchFamily="18" charset="0"/>
                <a:cs typeface="Times New Roman" panose="02020603050405020304" pitchFamily="18" charset="0"/>
              </a:rPr>
              <a:t> Registration, Login, Certificate Verification, Psychometric Test, Credly Integration, Announcements</a:t>
            </a:r>
            <a:r>
              <a:rPr lang="en-IN" altLang="en-US">
                <a:latin typeface="Times New Roman" panose="02020603050405020304" pitchFamily="18" charset="0"/>
                <a:cs typeface="Times New Roman" panose="02020603050405020304" pitchFamily="18" charset="0"/>
              </a:rPr>
              <a:t>.</a:t>
            </a:r>
            <a:endParaRPr lang="en-US" altLang="en-GB">
              <a:latin typeface="Times New Roman" panose="02020603050405020304" pitchFamily="18" charset="0"/>
              <a:cs typeface="Times New Roman" panose="02020603050405020304" pitchFamily="18" charset="0"/>
            </a:endParaRPr>
          </a:p>
          <a:p>
            <a:pPr>
              <a:lnSpc>
                <a:spcPct val="150000"/>
              </a:lnSpc>
            </a:pPr>
            <a:r>
              <a:rPr lang="en-US" altLang="en-GB" b="1">
                <a:latin typeface="Times New Roman" panose="02020603050405020304" pitchFamily="18" charset="0"/>
                <a:cs typeface="Times New Roman" panose="02020603050405020304" pitchFamily="18" charset="0"/>
              </a:rPr>
              <a:t>Purpose: </a:t>
            </a:r>
            <a:r>
              <a:rPr lang="en-US" altLang="en-GB">
                <a:latin typeface="Times New Roman" panose="02020603050405020304" pitchFamily="18" charset="0"/>
                <a:cs typeface="Times New Roman" panose="02020603050405020304" pitchFamily="18" charset="0"/>
              </a:rPr>
              <a:t>Verify each user-facing module for functionality and expected behavior.</a:t>
            </a:r>
            <a:endParaRPr lang="en-US" altLang="en-GB">
              <a:latin typeface="Times New Roman" panose="02020603050405020304" pitchFamily="18" charset="0"/>
              <a:cs typeface="Times New Roman" panose="02020603050405020304" pitchFamily="18" charset="0"/>
            </a:endParaRPr>
          </a:p>
        </p:txBody>
      </p:sp>
      <p:graphicFrame>
        <p:nvGraphicFramePr>
          <p:cNvPr id="3" name="Table 2"/>
          <p:cNvGraphicFramePr/>
          <p:nvPr>
            <p:custDataLst>
              <p:tags r:id="rId2"/>
            </p:custDataLst>
          </p:nvPr>
        </p:nvGraphicFramePr>
        <p:xfrm>
          <a:off x="1115695" y="2070735"/>
          <a:ext cx="6717030" cy="2811780"/>
        </p:xfrm>
        <a:graphic>
          <a:graphicData uri="http://schemas.openxmlformats.org/drawingml/2006/table">
            <a:tbl>
              <a:tblPr/>
              <a:tblGrid>
                <a:gridCol w="3358515"/>
                <a:gridCol w="3358515"/>
              </a:tblGrid>
              <a:tr h="312420">
                <a:tc>
                  <a:txBody>
                    <a:bodyPr/>
                    <a:p>
                      <a:pPr algn="just">
                        <a:lnSpc>
                          <a:spcPct val="114000"/>
                        </a:lnSpc>
                        <a:spcBef>
                          <a:spcPct val="0"/>
                        </a:spcBef>
                        <a:spcAft>
                          <a:spcPct val="0"/>
                        </a:spcAft>
                      </a:pPr>
                      <a:r>
                        <a:rPr sz="1800">
                          <a:latin typeface="Times New Roman" panose="02020603050405020304" pitchFamily="18" charset="0"/>
                          <a:ea typeface="ＭＳ 明朝"/>
                          <a:cs typeface="Times New Roman" panose="02020603050405020304" pitchFamily="18" charset="0"/>
                        </a:rPr>
                        <a:t>Tester Name:</a:t>
                      </a:r>
                      <a:endParaRPr sz="1800">
                        <a:latin typeface="Times New Roman" panose="02020603050405020304" pitchFamily="18" charset="0"/>
                        <a:ea typeface="ＭＳ 明朝"/>
                        <a:cs typeface="Times New Roman" panose="02020603050405020304" pitchFamily="18" charset="0"/>
                      </a:endParaRPr>
                    </a:p>
                  </a:txBody>
                  <a:tcPr marL="68580" marR="68580" marT="0" marB="0"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noFill/>
                  </a:tcPr>
                </a:tc>
                <a:tc>
                  <a:txBody>
                    <a:bodyPr/>
                    <a:p>
                      <a:pPr algn="just">
                        <a:lnSpc>
                          <a:spcPct val="114000"/>
                        </a:lnSpc>
                        <a:spcBef>
                          <a:spcPct val="0"/>
                        </a:spcBef>
                        <a:spcAft>
                          <a:spcPct val="0"/>
                        </a:spcAft>
                      </a:pPr>
                      <a:r>
                        <a:rPr lang="en-IN" sz="1800">
                          <a:latin typeface="Times New Roman" panose="02020603050405020304" pitchFamily="18" charset="0"/>
                          <a:ea typeface="ＭＳ 明朝"/>
                          <a:cs typeface="Times New Roman" panose="02020603050405020304" pitchFamily="18" charset="0"/>
                        </a:rPr>
                        <a:t>User1</a:t>
                      </a:r>
                      <a:endParaRPr lang="en-IN" sz="1800">
                        <a:latin typeface="Times New Roman" panose="02020603050405020304" pitchFamily="18" charset="0"/>
                        <a:ea typeface="ＭＳ 明朝"/>
                        <a:cs typeface="Times New Roman" panose="02020603050405020304" pitchFamily="18" charset="0"/>
                      </a:endParaRPr>
                    </a:p>
                  </a:txBody>
                  <a:tcPr marL="68580" marR="68580" marT="0" marB="0"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noFill/>
                  </a:tcPr>
                </a:tc>
              </a:tr>
              <a:tr h="312420">
                <a:tc>
                  <a:txBody>
                    <a:bodyPr/>
                    <a:p>
                      <a:pPr algn="just">
                        <a:lnSpc>
                          <a:spcPct val="114000"/>
                        </a:lnSpc>
                        <a:spcBef>
                          <a:spcPct val="0"/>
                        </a:spcBef>
                        <a:spcAft>
                          <a:spcPct val="0"/>
                        </a:spcAft>
                      </a:pPr>
                      <a:r>
                        <a:rPr sz="1800">
                          <a:latin typeface="Times New Roman" panose="02020603050405020304" pitchFamily="18" charset="0"/>
                          <a:ea typeface="ＭＳ 明朝"/>
                          <a:cs typeface="Times New Roman" panose="02020603050405020304" pitchFamily="18" charset="0"/>
                        </a:rPr>
                        <a:t>Date(s) of Test:</a:t>
                      </a:r>
                      <a:endParaRPr sz="1800">
                        <a:latin typeface="Times New Roman" panose="02020603050405020304" pitchFamily="18" charset="0"/>
                        <a:ea typeface="ＭＳ 明朝"/>
                        <a:cs typeface="Times New Roman" panose="02020603050405020304" pitchFamily="18" charset="0"/>
                      </a:endParaRPr>
                    </a:p>
                  </a:txBody>
                  <a:tcPr marL="68580" marR="68580" marT="0" marB="0"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noFill/>
                  </a:tcPr>
                </a:tc>
                <a:tc>
                  <a:txBody>
                    <a:bodyPr/>
                    <a:p>
                      <a:pPr algn="just">
                        <a:lnSpc>
                          <a:spcPct val="114000"/>
                        </a:lnSpc>
                        <a:spcBef>
                          <a:spcPct val="0"/>
                        </a:spcBef>
                        <a:spcAft>
                          <a:spcPct val="0"/>
                        </a:spcAft>
                      </a:pPr>
                      <a:r>
                        <a:rPr lang="en-IN" sz="1800">
                          <a:latin typeface="Times New Roman" panose="02020603050405020304" pitchFamily="18" charset="0"/>
                          <a:ea typeface="ＭＳ 明朝"/>
                          <a:cs typeface="Times New Roman" panose="02020603050405020304" pitchFamily="18" charset="0"/>
                        </a:rPr>
                        <a:t>dd-mm-yyyy</a:t>
                      </a:r>
                      <a:endParaRPr lang="en-IN" sz="1800">
                        <a:latin typeface="Times New Roman" panose="02020603050405020304" pitchFamily="18" charset="0"/>
                        <a:ea typeface="ＭＳ 明朝"/>
                        <a:cs typeface="Times New Roman" panose="02020603050405020304" pitchFamily="18" charset="0"/>
                      </a:endParaRPr>
                    </a:p>
                  </a:txBody>
                  <a:tcPr marL="68580" marR="68580" marT="0" marB="0"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noFill/>
                  </a:tcPr>
                </a:tc>
              </a:tr>
              <a:tr h="288290">
                <a:tc>
                  <a:txBody>
                    <a:bodyPr/>
                    <a:p>
                      <a:pPr algn="just">
                        <a:lnSpc>
                          <a:spcPct val="114000"/>
                        </a:lnSpc>
                        <a:spcBef>
                          <a:spcPct val="0"/>
                        </a:spcBef>
                        <a:spcAft>
                          <a:spcPct val="0"/>
                        </a:spcAft>
                      </a:pPr>
                      <a:r>
                        <a:rPr lang="en-IN" sz="1800">
                          <a:latin typeface="Times New Roman" panose="02020603050405020304" pitchFamily="18" charset="0"/>
                          <a:ea typeface="ＭＳ 明朝"/>
                          <a:cs typeface="Times New Roman" panose="02020603050405020304" pitchFamily="18" charset="0"/>
                        </a:rPr>
                        <a:t>S</a:t>
                      </a:r>
                      <a:r>
                        <a:rPr sz="1800">
                          <a:latin typeface="Times New Roman" panose="02020603050405020304" pitchFamily="18" charset="0"/>
                          <a:ea typeface="ＭＳ 明朝"/>
                          <a:cs typeface="Times New Roman" panose="02020603050405020304" pitchFamily="18" charset="0"/>
                        </a:rPr>
                        <a:t>erver being used:</a:t>
                      </a:r>
                      <a:endParaRPr sz="1800">
                        <a:latin typeface="Times New Roman" panose="02020603050405020304" pitchFamily="18" charset="0"/>
                        <a:ea typeface="ＭＳ 明朝"/>
                        <a:cs typeface="Times New Roman" panose="02020603050405020304" pitchFamily="18" charset="0"/>
                      </a:endParaRPr>
                    </a:p>
                  </a:txBody>
                  <a:tcPr marL="68580" marR="68580" marT="0" marB="0"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noFill/>
                  </a:tcPr>
                </a:tc>
                <a:tc>
                  <a:txBody>
                    <a:bodyPr/>
                    <a:p>
                      <a:pPr algn="just">
                        <a:lnSpc>
                          <a:spcPct val="114000"/>
                        </a:lnSpc>
                        <a:spcBef>
                          <a:spcPct val="0"/>
                        </a:spcBef>
                        <a:spcAft>
                          <a:spcPct val="0"/>
                        </a:spcAft>
                      </a:pPr>
                      <a:r>
                        <a:rPr sz="1800">
                          <a:latin typeface="Times New Roman" panose="02020603050405020304" pitchFamily="18" charset="0"/>
                          <a:ea typeface="ＭＳ 明朝"/>
                          <a:cs typeface="Times New Roman" panose="02020603050405020304" pitchFamily="18" charset="0"/>
                        </a:rPr>
                        <a:t>EduFlex Test Server</a:t>
                      </a:r>
                      <a:endParaRPr sz="1800">
                        <a:latin typeface="Times New Roman" panose="02020603050405020304" pitchFamily="18" charset="0"/>
                        <a:ea typeface="ＭＳ 明朝"/>
                        <a:cs typeface="Times New Roman" panose="02020603050405020304" pitchFamily="18" charset="0"/>
                      </a:endParaRPr>
                    </a:p>
                  </a:txBody>
                  <a:tcPr marL="68580" marR="68580" marT="0" marB="0"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noFill/>
                  </a:tcPr>
                </a:tc>
              </a:tr>
              <a:tr h="624840">
                <a:tc>
                  <a:txBody>
                    <a:bodyPr/>
                    <a:p>
                      <a:pPr algn="just">
                        <a:lnSpc>
                          <a:spcPct val="114000"/>
                        </a:lnSpc>
                        <a:spcBef>
                          <a:spcPct val="0"/>
                        </a:spcBef>
                        <a:spcAft>
                          <a:spcPct val="0"/>
                        </a:spcAft>
                      </a:pPr>
                      <a:r>
                        <a:rPr sz="1800">
                          <a:latin typeface="Times New Roman" panose="02020603050405020304" pitchFamily="18" charset="0"/>
                          <a:ea typeface="ＭＳ 明朝"/>
                          <a:cs typeface="Times New Roman" panose="02020603050405020304" pitchFamily="18" charset="0"/>
                        </a:rPr>
                        <a:t>Prerequisites for this test:</a:t>
                      </a:r>
                      <a:endParaRPr sz="1800">
                        <a:latin typeface="Times New Roman" panose="02020603050405020304" pitchFamily="18" charset="0"/>
                        <a:ea typeface="ＭＳ 明朝"/>
                        <a:cs typeface="Times New Roman" panose="02020603050405020304" pitchFamily="18" charset="0"/>
                      </a:endParaRPr>
                    </a:p>
                  </a:txBody>
                  <a:tcPr marL="68580" marR="68580" marT="0" marB="0"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noFill/>
                  </a:tcPr>
                </a:tc>
                <a:tc>
                  <a:txBody>
                    <a:bodyPr/>
                    <a:p>
                      <a:pPr algn="just">
                        <a:lnSpc>
                          <a:spcPct val="114000"/>
                        </a:lnSpc>
                        <a:spcBef>
                          <a:spcPct val="0"/>
                        </a:spcBef>
                        <a:spcAft>
                          <a:spcPct val="0"/>
                        </a:spcAft>
                      </a:pPr>
                      <a:r>
                        <a:rPr sz="1800">
                          <a:latin typeface="Times New Roman" panose="02020603050405020304" pitchFamily="18" charset="0"/>
                          <a:ea typeface="ＭＳ 明朝"/>
                          <a:cs typeface="Times New Roman" panose="02020603050405020304" pitchFamily="18" charset="0"/>
                        </a:rPr>
                        <a:t>Database active, user credentials prepared, ML services live</a:t>
                      </a:r>
                      <a:endParaRPr sz="1800">
                        <a:latin typeface="Times New Roman" panose="02020603050405020304" pitchFamily="18" charset="0"/>
                        <a:ea typeface="ＭＳ 明朝"/>
                        <a:cs typeface="Times New Roman" panose="02020603050405020304" pitchFamily="18" charset="0"/>
                      </a:endParaRPr>
                    </a:p>
                  </a:txBody>
                  <a:tcPr marL="68580" marR="68580" marT="0" marB="0"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noFill/>
                  </a:tcPr>
                </a:tc>
              </a:tr>
              <a:tr h="624840">
                <a:tc>
                  <a:txBody>
                    <a:bodyPr/>
                    <a:p>
                      <a:pPr algn="just">
                        <a:lnSpc>
                          <a:spcPct val="114000"/>
                        </a:lnSpc>
                        <a:spcBef>
                          <a:spcPct val="0"/>
                        </a:spcBef>
                        <a:spcAft>
                          <a:spcPct val="0"/>
                        </a:spcAft>
                      </a:pPr>
                      <a:r>
                        <a:rPr sz="1800">
                          <a:latin typeface="Times New Roman" panose="02020603050405020304" pitchFamily="18" charset="0"/>
                          <a:ea typeface="ＭＳ 明朝"/>
                          <a:cs typeface="Times New Roman" panose="02020603050405020304" pitchFamily="18" charset="0"/>
                        </a:rPr>
                        <a:t>Software Versions:</a:t>
                      </a:r>
                      <a:endParaRPr sz="1800">
                        <a:latin typeface="Times New Roman" panose="02020603050405020304" pitchFamily="18" charset="0"/>
                        <a:ea typeface="ＭＳ 明朝"/>
                        <a:cs typeface="Times New Roman" panose="02020603050405020304" pitchFamily="18" charset="0"/>
                      </a:endParaRPr>
                    </a:p>
                  </a:txBody>
                  <a:tcPr marL="68580" marR="68580" marT="0" marB="0"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noFill/>
                  </a:tcPr>
                </a:tc>
                <a:tc>
                  <a:txBody>
                    <a:bodyPr/>
                    <a:p>
                      <a:pPr algn="just">
                        <a:lnSpc>
                          <a:spcPct val="114000"/>
                        </a:lnSpc>
                        <a:spcBef>
                          <a:spcPct val="0"/>
                        </a:spcBef>
                        <a:spcAft>
                          <a:spcPct val="0"/>
                        </a:spcAft>
                      </a:pPr>
                      <a:r>
                        <a:rPr sz="1800">
                          <a:latin typeface="Times New Roman" panose="02020603050405020304" pitchFamily="18" charset="0"/>
                          <a:ea typeface="ＭＳ 明朝"/>
                          <a:cs typeface="Times New Roman" panose="02020603050405020304" pitchFamily="18" charset="0"/>
                        </a:rPr>
                        <a:t>Frontend: v1.0, Backend: Node.js v18, Flask v2.3, MongoDB v6.0</a:t>
                      </a:r>
                      <a:endParaRPr sz="1800">
                        <a:latin typeface="Times New Roman" panose="02020603050405020304" pitchFamily="18" charset="0"/>
                        <a:ea typeface="ＭＳ 明朝"/>
                        <a:cs typeface="Times New Roman" panose="02020603050405020304" pitchFamily="18" charset="0"/>
                      </a:endParaRPr>
                    </a:p>
                  </a:txBody>
                  <a:tcPr marL="68580" marR="68580" marT="0" marB="0"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noFill/>
                  </a:tcPr>
                </a:tc>
              </a:tr>
              <a:tr h="624840">
                <a:tc>
                  <a:txBody>
                    <a:bodyPr/>
                    <a:p>
                      <a:pPr algn="just">
                        <a:lnSpc>
                          <a:spcPct val="114000"/>
                        </a:lnSpc>
                        <a:spcBef>
                          <a:spcPct val="0"/>
                        </a:spcBef>
                        <a:spcAft>
                          <a:spcPct val="0"/>
                        </a:spcAft>
                      </a:pPr>
                      <a:r>
                        <a:rPr sz="1800">
                          <a:latin typeface="Times New Roman" panose="02020603050405020304" pitchFamily="18" charset="0"/>
                          <a:ea typeface="ＭＳ 明朝"/>
                          <a:cs typeface="Times New Roman" panose="02020603050405020304" pitchFamily="18" charset="0"/>
                        </a:rPr>
                        <a:t>Required Configuration:</a:t>
                      </a:r>
                      <a:endParaRPr sz="1800">
                        <a:latin typeface="Times New Roman" panose="02020603050405020304" pitchFamily="18" charset="0"/>
                        <a:ea typeface="ＭＳ 明朝"/>
                        <a:cs typeface="Times New Roman" panose="02020603050405020304" pitchFamily="18" charset="0"/>
                      </a:endParaRPr>
                    </a:p>
                  </a:txBody>
                  <a:tcPr marL="68580" marR="68580" marT="0" marB="0"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noFill/>
                  </a:tcPr>
                </a:tc>
                <a:tc>
                  <a:txBody>
                    <a:bodyPr/>
                    <a:p>
                      <a:pPr algn="just">
                        <a:lnSpc>
                          <a:spcPct val="114000"/>
                        </a:lnSpc>
                        <a:spcBef>
                          <a:spcPct val="0"/>
                        </a:spcBef>
                        <a:spcAft>
                          <a:spcPct val="0"/>
                        </a:spcAft>
                      </a:pPr>
                      <a:r>
                        <a:rPr sz="1800">
                          <a:latin typeface="Times New Roman" panose="02020603050405020304" pitchFamily="18" charset="0"/>
                          <a:ea typeface="ＭＳ 明朝"/>
                          <a:cs typeface="Times New Roman" panose="02020603050405020304" pitchFamily="18" charset="0"/>
                        </a:rPr>
                        <a:t>All modules deployed with testing roles assigned</a:t>
                      </a:r>
                      <a:endParaRPr sz="1800">
                        <a:latin typeface="Times New Roman" panose="02020603050405020304" pitchFamily="18" charset="0"/>
                        <a:ea typeface="ＭＳ 明朝"/>
                        <a:cs typeface="Times New Roman" panose="02020603050405020304" pitchFamily="18" charset="0"/>
                      </a:endParaRPr>
                    </a:p>
                  </a:txBody>
                  <a:tcPr marL="68580" marR="68580" marT="0" marB="0" anchor="t" anchorCtr="0">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noFill/>
                  </a:tcPr>
                </a:tc>
              </a:tr>
            </a:tbl>
          </a:graphicData>
        </a:graphic>
      </p:graphicFrame>
      <p:sp>
        <p:nvSpPr>
          <p:cNvPr id="5" name="Text Box 4"/>
          <p:cNvSpPr txBox="1"/>
          <p:nvPr/>
        </p:nvSpPr>
        <p:spPr>
          <a:xfrm>
            <a:off x="539115" y="146685"/>
            <a:ext cx="2814320" cy="553085"/>
          </a:xfrm>
          <a:prstGeom prst="rect">
            <a:avLst/>
          </a:prstGeom>
          <a:noFill/>
        </p:spPr>
        <p:txBody>
          <a:bodyPr wrap="square" rtlCol="0">
            <a:spAutoFit/>
          </a:bodyPr>
          <a:p>
            <a:r>
              <a:rPr lang="en-IN" altLang="en-GB" sz="3000" b="1">
                <a:latin typeface="Times New Roman" panose="02020603050405020304" pitchFamily="18" charset="0"/>
                <a:cs typeface="Times New Roman" panose="02020603050405020304" pitchFamily="18" charset="0"/>
              </a:rPr>
              <a:t>Manual Testing</a:t>
            </a:r>
            <a:endParaRPr lang="en-IN" altLang="en-GB" sz="3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p/>
        </p:txBody>
      </p:sp>
      <p:pic>
        <p:nvPicPr>
          <p:cNvPr id="7" name="Picture 6" descr="EduFlex_Test_Cases_HD (1)"/>
          <p:cNvPicPr>
            <a:picLocks noChangeAspect="1"/>
          </p:cNvPicPr>
          <p:nvPr/>
        </p:nvPicPr>
        <p:blipFill>
          <a:blip r:embed="rId2"/>
          <a:srcRect l="5111" t="11536" r="5111" b="11517"/>
          <a:stretch>
            <a:fillRect/>
          </a:stretch>
        </p:blipFill>
        <p:spPr>
          <a:xfrm>
            <a:off x="467360" y="862330"/>
            <a:ext cx="8209280" cy="31400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602639" y="2719593"/>
            <a:ext cx="2372465" cy="601345"/>
          </a:xfrm>
          <a:prstGeom prst="rect">
            <a:avLst/>
          </a:prstGeom>
        </p:spPr>
        <p:txBody>
          <a:bodyPr vert="horz" wrap="square" lIns="0" tIns="0" rIns="0" bIns="0" rtlCol="0">
            <a:spAutoFit/>
          </a:bodyPr>
          <a:lstStyle/>
          <a:p>
            <a:pPr marL="0" marR="0">
              <a:lnSpc>
                <a:spcPts val="4690"/>
              </a:lnSpc>
              <a:spcBef>
                <a:spcPts val="0"/>
              </a:spcBef>
              <a:spcAft>
                <a:spcPts val="0"/>
              </a:spcAft>
            </a:pPr>
            <a:r>
              <a:rPr sz="4200" b="1" dirty="0">
                <a:solidFill>
                  <a:srgbClr val="FFFBF0"/>
                </a:solidFill>
                <a:latin typeface="Times New Roman" panose="02020603050405020304" pitchFamily="18" charset="0"/>
                <a:cs typeface="Times New Roman" panose="02020603050405020304" pitchFamily="18" charset="0"/>
              </a:rPr>
              <a:t>5. Result</a:t>
            </a:r>
            <a:endParaRPr sz="4200" b="1" dirty="0">
              <a:solidFill>
                <a:srgbClr val="FFFBF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p/>
        </p:txBody>
      </p:sp>
      <p:sp>
        <p:nvSpPr>
          <p:cNvPr id="13" name="Rectangle 6"/>
          <p:cNvSpPr>
            <a:spLocks noChangeArrowheads="1"/>
          </p:cNvSpPr>
          <p:nvPr/>
        </p:nvSpPr>
        <p:spPr bwMode="auto">
          <a:xfrm>
            <a:off x="3962254" y="2248650"/>
            <a:ext cx="309880" cy="506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just" defTabSz="914400" rtl="0" eaLnBrk="0" fontAlgn="base" latinLnBrk="0" hangingPunct="0">
              <a:lnSpc>
                <a:spcPct val="150000"/>
              </a:lnSpc>
              <a:spcBef>
                <a:spcPct val="0"/>
              </a:spcBef>
              <a:spcAft>
                <a:spcPct val="0"/>
              </a:spcAft>
              <a:buClrTx/>
              <a:buSzTx/>
              <a:buFontTx/>
              <a:buNone/>
            </a:pPr>
            <a:endPar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602639" y="2079513"/>
            <a:ext cx="6542892" cy="1247140"/>
          </a:xfrm>
          <a:prstGeom prst="rect">
            <a:avLst/>
          </a:prstGeom>
        </p:spPr>
        <p:txBody>
          <a:bodyPr vert="horz" wrap="square" lIns="0" tIns="0" rIns="0" bIns="0" rtlCol="0">
            <a:spAutoFit/>
          </a:bodyPr>
          <a:lstStyle/>
          <a:p>
            <a:pPr marL="0" marR="0">
              <a:lnSpc>
                <a:spcPts val="4690"/>
              </a:lnSpc>
              <a:spcBef>
                <a:spcPts val="0"/>
              </a:spcBef>
              <a:spcAft>
                <a:spcPts val="0"/>
              </a:spcAft>
            </a:pPr>
            <a:r>
              <a:rPr sz="4200" b="1" dirty="0">
                <a:solidFill>
                  <a:srgbClr val="FFFBF0"/>
                </a:solidFill>
                <a:latin typeface="Times New Roman" panose="02020603050405020304" pitchFamily="18" charset="0"/>
                <a:cs typeface="Times New Roman" panose="02020603050405020304" pitchFamily="18" charset="0"/>
              </a:rPr>
              <a:t>6. Conclusion and Future</a:t>
            </a:r>
            <a:endParaRPr sz="4200" b="1" dirty="0">
              <a:solidFill>
                <a:srgbClr val="FFFBF0"/>
              </a:solidFill>
              <a:latin typeface="Times New Roman" panose="02020603050405020304" pitchFamily="18" charset="0"/>
              <a:cs typeface="Times New Roman" panose="02020603050405020304" pitchFamily="18" charset="0"/>
            </a:endParaRPr>
          </a:p>
          <a:p>
            <a:pPr marL="0" marR="0">
              <a:lnSpc>
                <a:spcPts val="4690"/>
              </a:lnSpc>
              <a:spcBef>
                <a:spcPts val="345"/>
              </a:spcBef>
              <a:spcAft>
                <a:spcPts val="0"/>
              </a:spcAft>
            </a:pPr>
            <a:r>
              <a:rPr sz="4200" b="1" dirty="0">
                <a:solidFill>
                  <a:srgbClr val="FFFBF0"/>
                </a:solidFill>
                <a:latin typeface="Times New Roman" panose="02020603050405020304" pitchFamily="18" charset="0"/>
                <a:cs typeface="Times New Roman" panose="02020603050405020304" pitchFamily="18" charset="0"/>
              </a:rPr>
              <a:t>Scope</a:t>
            </a:r>
            <a:endParaRPr sz="4200" b="1" dirty="0">
              <a:solidFill>
                <a:srgbClr val="FFFBF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p/>
        </p:txBody>
      </p:sp>
      <p:sp>
        <p:nvSpPr>
          <p:cNvPr id="3" name="Text Box 2"/>
          <p:cNvSpPr txBox="1"/>
          <p:nvPr/>
        </p:nvSpPr>
        <p:spPr>
          <a:xfrm>
            <a:off x="395605" y="899795"/>
            <a:ext cx="8214360" cy="3672205"/>
          </a:xfrm>
          <a:prstGeom prst="rect">
            <a:avLst/>
          </a:prstGeom>
          <a:noFill/>
        </p:spPr>
        <p:txBody>
          <a:bodyPr wrap="square" rtlCol="0">
            <a:noAutofit/>
          </a:bodyPr>
          <a:p>
            <a:pPr algn="just">
              <a:lnSpc>
                <a:spcPct val="150000"/>
              </a:lnSpc>
            </a:pPr>
            <a:r>
              <a:rPr lang="en-US" altLang="en-GB" dirty="0" smtClean="0">
                <a:ln>
                  <a:noFill/>
                </a:ln>
                <a:effectLst/>
                <a:latin typeface="Times New Roman" panose="02020603050405020304" pitchFamily="18" charset="0"/>
                <a:cs typeface="Times New Roman" panose="02020603050405020304" pitchFamily="18" charset="0"/>
                <a:sym typeface="+mn-ea"/>
              </a:rPr>
              <a:t>This work presents EduFlex, a scalable AI-driven platform for holistic student assessment. The system’s integration of certificate verification, gamification, and </a:t>
            </a:r>
            <a:r>
              <a:rPr lang="en-IN" altLang="en-US" dirty="0" smtClean="0">
                <a:ln>
                  <a:noFill/>
                </a:ln>
                <a:effectLst/>
                <a:latin typeface="Times New Roman" panose="02020603050405020304" pitchFamily="18" charset="0"/>
                <a:cs typeface="Times New Roman" panose="02020603050405020304" pitchFamily="18" charset="0"/>
                <a:sym typeface="+mn-ea"/>
              </a:rPr>
              <a:t>AI-based assessments</a:t>
            </a:r>
            <a:r>
              <a:rPr lang="en-US" altLang="en-GB" dirty="0" smtClean="0">
                <a:ln>
                  <a:noFill/>
                </a:ln>
                <a:effectLst/>
                <a:latin typeface="Times New Roman" panose="02020603050405020304" pitchFamily="18" charset="0"/>
                <a:cs typeface="Times New Roman" panose="02020603050405020304" pitchFamily="18" charset="0"/>
                <a:sym typeface="+mn-ea"/>
              </a:rPr>
              <a:t> establishes a reliable alternative to traditional evaluations. With 92% accuracy in certificate </a:t>
            </a:r>
            <a:r>
              <a:rPr lang="en-IN" altLang="en-US" dirty="0" smtClean="0">
                <a:ln>
                  <a:noFill/>
                </a:ln>
                <a:effectLst/>
                <a:latin typeface="Times New Roman" panose="02020603050405020304" pitchFamily="18" charset="0"/>
                <a:cs typeface="Times New Roman" panose="02020603050405020304" pitchFamily="18" charset="0"/>
                <a:sym typeface="+mn-ea"/>
              </a:rPr>
              <a:t>verification</a:t>
            </a:r>
            <a:r>
              <a:rPr lang="en-US" altLang="en-GB" dirty="0" smtClean="0">
                <a:ln>
                  <a:noFill/>
                </a:ln>
                <a:effectLst/>
                <a:latin typeface="Times New Roman" panose="02020603050405020304" pitchFamily="18" charset="0"/>
                <a:cs typeface="Times New Roman" panose="02020603050405020304" pitchFamily="18" charset="0"/>
                <a:sym typeface="+mn-ea"/>
              </a:rPr>
              <a:t> and real-time </a:t>
            </a:r>
            <a:r>
              <a:rPr lang="en-IN" altLang="en-US" dirty="0" smtClean="0">
                <a:ln>
                  <a:noFill/>
                </a:ln>
                <a:effectLst/>
                <a:latin typeface="Times New Roman" panose="02020603050405020304" pitchFamily="18" charset="0"/>
                <a:cs typeface="Times New Roman" panose="02020603050405020304" pitchFamily="18" charset="0"/>
                <a:sym typeface="+mn-ea"/>
              </a:rPr>
              <a:t>insights</a:t>
            </a:r>
            <a:r>
              <a:rPr lang="en-US" altLang="en-GB" dirty="0" smtClean="0">
                <a:ln>
                  <a:noFill/>
                </a:ln>
                <a:effectLst/>
                <a:latin typeface="Times New Roman" panose="02020603050405020304" pitchFamily="18" charset="0"/>
                <a:cs typeface="Times New Roman" panose="02020603050405020304" pitchFamily="18" charset="0"/>
                <a:sym typeface="+mn-ea"/>
              </a:rPr>
              <a:t>, EduFlex significantly enhances transparency and engagement in education.</a:t>
            </a:r>
            <a:endParaRPr lang="en-GB" altLang="en-US"/>
          </a:p>
        </p:txBody>
      </p:sp>
      <p:sp>
        <p:nvSpPr>
          <p:cNvPr id="4" name="Text Box 3"/>
          <p:cNvSpPr txBox="1"/>
          <p:nvPr/>
        </p:nvSpPr>
        <p:spPr>
          <a:xfrm>
            <a:off x="395605" y="267335"/>
            <a:ext cx="2849880" cy="553085"/>
          </a:xfrm>
          <a:prstGeom prst="rect">
            <a:avLst/>
          </a:prstGeom>
          <a:noFill/>
        </p:spPr>
        <p:txBody>
          <a:bodyPr wrap="square" rtlCol="0">
            <a:spAutoFit/>
          </a:bodyPr>
          <a:p>
            <a:r>
              <a:rPr lang="en-IN" altLang="en-GB" sz="3000" b="1">
                <a:latin typeface="Times New Roman" panose="02020603050405020304" pitchFamily="18" charset="0"/>
                <a:cs typeface="Times New Roman" panose="02020603050405020304" pitchFamily="18" charset="0"/>
              </a:rPr>
              <a:t>Conclusion</a:t>
            </a:r>
            <a:endParaRPr lang="en-IN" altLang="en-GB" sz="3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p/>
        </p:txBody>
      </p:sp>
      <p:sp>
        <p:nvSpPr>
          <p:cNvPr id="3" name="Text Placeholder 2"/>
          <p:cNvSpPr>
            <a:spLocks noGrp="1"/>
          </p:cNvSpPr>
          <p:nvPr>
            <p:ph type="body" idx="1"/>
          </p:nvPr>
        </p:nvSpPr>
        <p:spPr>
          <a:xfrm>
            <a:off x="543560" y="771525"/>
            <a:ext cx="8115935" cy="4160520"/>
          </a:xfrm>
        </p:spPr>
        <p:txBody>
          <a:bodyPr>
            <a:noAutofit/>
          </a:bodyPr>
          <a:lstStyle/>
          <a:p>
            <a:pPr marL="285750" lvl="0" indent="-285750" algn="just" rtl="0" eaLnBrk="0" fontAlgn="base" hangingPunct="0">
              <a:lnSpc>
                <a:spcPct val="135000"/>
              </a:lnSpc>
              <a:spcBef>
                <a:spcPts val="0"/>
              </a:spcBef>
              <a:spcAft>
                <a:spcPts val="0"/>
              </a:spcAft>
              <a:buFont typeface="Arial" panose="020B0604020202020204" pitchFamily="34" charset="0"/>
              <a:buChar char="•"/>
            </a:pPr>
            <a:r>
              <a:rPr lang="en-US" altLang="en-GB" b="1" dirty="0">
                <a:solidFill>
                  <a:schemeClr val="tx1"/>
                </a:solidFill>
                <a:latin typeface="Times New Roman" panose="02020603050405020304" pitchFamily="18" charset="0"/>
                <a:cs typeface="Times New Roman" panose="02020603050405020304" pitchFamily="18" charset="0"/>
              </a:rPr>
              <a:t>Developing ML Models for Gap Identification:</a:t>
            </a:r>
            <a:endParaRPr lang="en-US" altLang="en-GB" b="1" dirty="0">
              <a:solidFill>
                <a:schemeClr val="tx1"/>
              </a:solidFill>
              <a:latin typeface="Times New Roman" panose="02020603050405020304" pitchFamily="18" charset="0"/>
              <a:cs typeface="Times New Roman" panose="02020603050405020304" pitchFamily="18" charset="0"/>
            </a:endParaRPr>
          </a:p>
          <a:p>
            <a:pPr marL="742950" lvl="1" indent="-285750" algn="just" rtl="0" eaLnBrk="0" fontAlgn="base" hangingPunct="0">
              <a:lnSpc>
                <a:spcPct val="135000"/>
              </a:lnSpc>
              <a:spcBef>
                <a:spcPts val="0"/>
              </a:spcBef>
              <a:spcAft>
                <a:spcPts val="0"/>
              </a:spcAft>
              <a:buFont typeface="Wingdings" panose="05000000000000000000" charset="0"/>
              <a:buChar char="Ø"/>
            </a:pPr>
            <a:r>
              <a:rPr lang="en-US" altLang="en-GB" dirty="0">
                <a:solidFill>
                  <a:schemeClr val="tx1"/>
                </a:solidFill>
                <a:latin typeface="Times New Roman" panose="02020603050405020304" pitchFamily="18" charset="0"/>
                <a:cs typeface="Times New Roman" panose="02020603050405020304" pitchFamily="18" charset="0"/>
              </a:rPr>
              <a:t>Advanced machine learning models will be designed to detect users gray areas (skill gaps) and generate personalized learning paths and courses tailored to each student's needs.</a:t>
            </a:r>
            <a:endParaRPr lang="en-US" altLang="en-GB" dirty="0">
              <a:solidFill>
                <a:schemeClr val="tx1"/>
              </a:solidFill>
              <a:latin typeface="Times New Roman" panose="02020603050405020304" pitchFamily="18" charset="0"/>
              <a:cs typeface="Times New Roman" panose="02020603050405020304" pitchFamily="18" charset="0"/>
            </a:endParaRPr>
          </a:p>
          <a:p>
            <a:pPr marL="285750" lvl="0" indent="-285750" algn="just" rtl="0" eaLnBrk="0" fontAlgn="base" hangingPunct="0">
              <a:lnSpc>
                <a:spcPct val="135000"/>
              </a:lnSpc>
              <a:spcBef>
                <a:spcPts val="0"/>
              </a:spcBef>
              <a:spcAft>
                <a:spcPts val="0"/>
              </a:spcAft>
              <a:buFont typeface="Arial" panose="020B0604020202020204" pitchFamily="34" charset="0"/>
              <a:buChar char="•"/>
            </a:pPr>
            <a:r>
              <a:rPr lang="en-US" altLang="en-GB" b="1" dirty="0">
                <a:solidFill>
                  <a:schemeClr val="tx1"/>
                </a:solidFill>
                <a:latin typeface="Times New Roman" panose="02020603050405020304" pitchFamily="18" charset="0"/>
                <a:cs typeface="Times New Roman" panose="02020603050405020304" pitchFamily="18" charset="0"/>
              </a:rPr>
              <a:t>Mobile Application Development: </a:t>
            </a:r>
            <a:endParaRPr lang="en-US" altLang="en-GB" b="1" dirty="0">
              <a:solidFill>
                <a:schemeClr val="tx1"/>
              </a:solidFill>
              <a:latin typeface="Times New Roman" panose="02020603050405020304" pitchFamily="18" charset="0"/>
              <a:cs typeface="Times New Roman" panose="02020603050405020304" pitchFamily="18" charset="0"/>
            </a:endParaRPr>
          </a:p>
          <a:p>
            <a:pPr marL="742950" lvl="1" indent="-285750" algn="just" rtl="0" eaLnBrk="0" fontAlgn="base" hangingPunct="0">
              <a:lnSpc>
                <a:spcPct val="135000"/>
              </a:lnSpc>
              <a:spcBef>
                <a:spcPts val="0"/>
              </a:spcBef>
              <a:spcAft>
                <a:spcPts val="0"/>
              </a:spcAft>
              <a:buFont typeface="Wingdings" panose="05000000000000000000" charset="0"/>
              <a:buChar char="Ø"/>
            </a:pPr>
            <a:r>
              <a:rPr lang="en-US" altLang="en-GB" dirty="0">
                <a:solidFill>
                  <a:schemeClr val="tx1"/>
                </a:solidFill>
                <a:latin typeface="Times New Roman" panose="02020603050405020304" pitchFamily="18" charset="0"/>
                <a:cs typeface="Times New Roman" panose="02020603050405020304" pitchFamily="18" charset="0"/>
              </a:rPr>
              <a:t>To enhance platform accessibility across</a:t>
            </a:r>
            <a:r>
              <a:rPr lang="en-IN" altLang="en-US" dirty="0">
                <a:solidFill>
                  <a:schemeClr val="tx1"/>
                </a:solidFill>
                <a:latin typeface="Times New Roman" panose="02020603050405020304" pitchFamily="18" charset="0"/>
                <a:cs typeface="Times New Roman" panose="02020603050405020304" pitchFamily="18" charset="0"/>
              </a:rPr>
              <a:t> mobile</a:t>
            </a:r>
            <a:r>
              <a:rPr lang="en-US" altLang="en-GB" dirty="0">
                <a:solidFill>
                  <a:schemeClr val="tx1"/>
                </a:solidFill>
                <a:latin typeface="Times New Roman" panose="02020603050405020304" pitchFamily="18" charset="0"/>
                <a:cs typeface="Times New Roman" panose="02020603050405020304" pitchFamily="18" charset="0"/>
              </a:rPr>
              <a:t> devices, allowing </a:t>
            </a:r>
            <a:r>
              <a:rPr lang="en-IN" altLang="en-US" dirty="0">
                <a:solidFill>
                  <a:schemeClr val="tx1"/>
                </a:solidFill>
                <a:latin typeface="Times New Roman" panose="02020603050405020304" pitchFamily="18" charset="0"/>
                <a:cs typeface="Times New Roman" panose="02020603050405020304" pitchFamily="18" charset="0"/>
              </a:rPr>
              <a:t>s</a:t>
            </a:r>
            <a:r>
              <a:rPr lang="en-US" altLang="en-GB" dirty="0">
                <a:solidFill>
                  <a:schemeClr val="tx1"/>
                </a:solidFill>
                <a:latin typeface="Times New Roman" panose="02020603050405020304" pitchFamily="18" charset="0"/>
                <a:cs typeface="Times New Roman" panose="02020603050405020304" pitchFamily="18" charset="0"/>
              </a:rPr>
              <a:t>tudents and </a:t>
            </a:r>
            <a:r>
              <a:rPr lang="en-IN" altLang="en-US" dirty="0">
                <a:solidFill>
                  <a:schemeClr val="tx1"/>
                </a:solidFill>
                <a:latin typeface="Times New Roman" panose="02020603050405020304" pitchFamily="18" charset="0"/>
                <a:cs typeface="Times New Roman" panose="02020603050405020304" pitchFamily="18" charset="0"/>
              </a:rPr>
              <a:t>admin</a:t>
            </a:r>
            <a:r>
              <a:rPr lang="en-US" altLang="en-GB" dirty="0">
                <a:solidFill>
                  <a:schemeClr val="tx1"/>
                </a:solidFill>
                <a:latin typeface="Times New Roman" panose="02020603050405020304" pitchFamily="18" charset="0"/>
                <a:cs typeface="Times New Roman" panose="02020603050405020304" pitchFamily="18" charset="0"/>
              </a:rPr>
              <a:t> to interact on the go.</a:t>
            </a:r>
            <a:endParaRPr lang="en-US" altLang="en-GB" dirty="0">
              <a:solidFill>
                <a:schemeClr val="tx1"/>
              </a:solidFill>
              <a:latin typeface="Times New Roman" panose="02020603050405020304" pitchFamily="18" charset="0"/>
              <a:cs typeface="Times New Roman" panose="02020603050405020304" pitchFamily="18" charset="0"/>
            </a:endParaRPr>
          </a:p>
          <a:p>
            <a:pPr marL="285750" lvl="0" indent="-285750" algn="just" rtl="0" eaLnBrk="0" fontAlgn="base" hangingPunct="0">
              <a:lnSpc>
                <a:spcPct val="135000"/>
              </a:lnSpc>
              <a:spcBef>
                <a:spcPts val="0"/>
              </a:spcBef>
              <a:spcAft>
                <a:spcPts val="0"/>
              </a:spcAft>
              <a:buFont typeface="Arial" panose="020B0604020202020204" pitchFamily="34" charset="0"/>
              <a:buChar char="•"/>
            </a:pPr>
            <a:r>
              <a:rPr lang="en-US" altLang="en-GB" b="1" dirty="0">
                <a:solidFill>
                  <a:schemeClr val="tx1"/>
                </a:solidFill>
                <a:latin typeface="Times New Roman" panose="02020603050405020304" pitchFamily="18" charset="0"/>
                <a:cs typeface="Times New Roman" panose="02020603050405020304" pitchFamily="18" charset="0"/>
              </a:rPr>
              <a:t>Reward Redemption Store: </a:t>
            </a:r>
            <a:endParaRPr lang="en-US" altLang="en-GB" b="1" dirty="0">
              <a:solidFill>
                <a:schemeClr val="tx1"/>
              </a:solidFill>
              <a:latin typeface="Times New Roman" panose="02020603050405020304" pitchFamily="18" charset="0"/>
              <a:cs typeface="Times New Roman" panose="02020603050405020304" pitchFamily="18" charset="0"/>
            </a:endParaRPr>
          </a:p>
          <a:p>
            <a:pPr marL="742950" lvl="1" indent="-285750" algn="just" rtl="0" eaLnBrk="0" fontAlgn="base" hangingPunct="0">
              <a:lnSpc>
                <a:spcPct val="135000"/>
              </a:lnSpc>
              <a:spcBef>
                <a:spcPts val="0"/>
              </a:spcBef>
              <a:spcAft>
                <a:spcPts val="0"/>
              </a:spcAft>
              <a:buFont typeface="Wingdings" panose="05000000000000000000" charset="0"/>
              <a:buChar char="Ø"/>
            </a:pPr>
            <a:r>
              <a:rPr lang="en-US" altLang="en-GB" dirty="0">
                <a:solidFill>
                  <a:schemeClr val="tx1"/>
                </a:solidFill>
                <a:latin typeface="Times New Roman" panose="02020603050405020304" pitchFamily="18" charset="0"/>
                <a:cs typeface="Times New Roman" panose="02020603050405020304" pitchFamily="18" charset="0"/>
              </a:rPr>
              <a:t>A dedicated redeemable shop will be developed where students can exchange points earned through achievements for </a:t>
            </a:r>
            <a:r>
              <a:rPr lang="en-IN" altLang="en-US" dirty="0">
                <a:solidFill>
                  <a:schemeClr val="tx1"/>
                </a:solidFill>
                <a:latin typeface="Times New Roman" panose="02020603050405020304" pitchFamily="18" charset="0"/>
                <a:cs typeface="Times New Roman" panose="02020603050405020304" pitchFamily="18" charset="0"/>
              </a:rPr>
              <a:t>various</a:t>
            </a:r>
            <a:r>
              <a:rPr lang="en-US" altLang="en-GB" dirty="0">
                <a:solidFill>
                  <a:schemeClr val="tx1"/>
                </a:solidFill>
                <a:latin typeface="Times New Roman" panose="02020603050405020304" pitchFamily="18" charset="0"/>
                <a:cs typeface="Times New Roman" panose="02020603050405020304" pitchFamily="18" charset="0"/>
              </a:rPr>
              <a:t> rewards, thereby increasing platform engagement.</a:t>
            </a:r>
            <a:endParaRPr lang="en-US" altLang="en-GB" dirty="0">
              <a:solidFill>
                <a:schemeClr val="tx1"/>
              </a:solidFill>
              <a:latin typeface="Times New Roman" panose="02020603050405020304" pitchFamily="18" charset="0"/>
              <a:cs typeface="Times New Roman" panose="02020603050405020304" pitchFamily="18" charset="0"/>
            </a:endParaRPr>
          </a:p>
          <a:p>
            <a:pPr lvl="0" algn="just" rtl="0" eaLnBrk="0" fontAlgn="base" hangingPunct="0">
              <a:lnSpc>
                <a:spcPct val="135000"/>
              </a:lnSpc>
              <a:spcBef>
                <a:spcPts val="0"/>
              </a:spcBef>
              <a:spcAft>
                <a:spcPts val="0"/>
              </a:spcAft>
              <a:buFontTx/>
              <a:buChar char="•"/>
            </a:pPr>
            <a:endParaRPr lang="en-US" altLang="en-GB" dirty="0">
              <a:solidFill>
                <a:schemeClr val="tx1"/>
              </a:solidFill>
              <a:latin typeface="Times New Roman" panose="02020603050405020304" pitchFamily="18" charset="0"/>
              <a:cs typeface="Times New Roman" panose="02020603050405020304" pitchFamily="18" charset="0"/>
            </a:endParaRPr>
          </a:p>
          <a:p>
            <a:pPr lvl="0" indent="0" algn="just" rtl="0" eaLnBrk="0" fontAlgn="base" hangingPunct="0">
              <a:lnSpc>
                <a:spcPct val="135000"/>
              </a:lnSpc>
              <a:spcBef>
                <a:spcPts val="0"/>
              </a:spcBef>
              <a:spcAft>
                <a:spcPts val="0"/>
              </a:spcAft>
              <a:buFontTx/>
              <a:buNone/>
            </a:pPr>
            <a:endParaRPr lang="en-US" altLang="en-GB" dirty="0">
              <a:solidFill>
                <a:schemeClr val="tx1"/>
              </a:solidFill>
              <a:latin typeface="Times New Roman" panose="02020603050405020304" pitchFamily="18" charset="0"/>
              <a:cs typeface="Times New Roman" panose="02020603050405020304" pitchFamily="18" charset="0"/>
            </a:endParaRPr>
          </a:p>
        </p:txBody>
      </p:sp>
      <p:sp>
        <p:nvSpPr>
          <p:cNvPr id="4" name="Text Box 3"/>
          <p:cNvSpPr txBox="1"/>
          <p:nvPr/>
        </p:nvSpPr>
        <p:spPr>
          <a:xfrm>
            <a:off x="539750" y="195580"/>
            <a:ext cx="2912110" cy="553085"/>
          </a:xfrm>
          <a:prstGeom prst="rect">
            <a:avLst/>
          </a:prstGeom>
          <a:noFill/>
        </p:spPr>
        <p:txBody>
          <a:bodyPr wrap="square" rtlCol="0">
            <a:spAutoFit/>
          </a:bodyPr>
          <a:p>
            <a:r>
              <a:rPr lang="en-IN" altLang="en-GB" sz="3000" b="1">
                <a:latin typeface="Times New Roman" panose="02020603050405020304" pitchFamily="18" charset="0"/>
                <a:cs typeface="Times New Roman" panose="02020603050405020304" pitchFamily="18" charset="0"/>
              </a:rPr>
              <a:t>Future Scopes</a:t>
            </a:r>
            <a:endParaRPr lang="en-IN" altLang="en-GB" sz="3000" b="1">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738289" y="2752123"/>
            <a:ext cx="7819466" cy="567690"/>
          </a:xfrm>
          <a:prstGeom prst="rect">
            <a:avLst/>
          </a:prstGeom>
        </p:spPr>
        <p:txBody>
          <a:bodyPr vert="horz" wrap="square" lIns="0" tIns="0" rIns="0" bIns="0" rtlCol="0">
            <a:spAutoFit/>
          </a:bodyPr>
          <a:lstStyle/>
          <a:p>
            <a:pPr marL="0" marR="0">
              <a:lnSpc>
                <a:spcPts val="4430"/>
              </a:lnSpc>
              <a:spcBef>
                <a:spcPts val="0"/>
              </a:spcBef>
              <a:spcAft>
                <a:spcPts val="0"/>
              </a:spcAft>
            </a:pPr>
            <a:r>
              <a:rPr sz="4000" b="1" dirty="0">
                <a:solidFill>
                  <a:srgbClr val="FFFBF0"/>
                </a:solidFill>
                <a:latin typeface="Times New Roman" panose="02020603050405020304" pitchFamily="18" charset="0"/>
                <a:cs typeface="Times New Roman" panose="02020603050405020304" pitchFamily="18" charset="0"/>
              </a:rPr>
              <a:t>1.Project Conception and Initiation</a:t>
            </a:r>
            <a:endParaRPr sz="4000" b="1" dirty="0">
              <a:solidFill>
                <a:srgbClr val="FFFBF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496882" y="339992"/>
            <a:ext cx="1929221" cy="425450"/>
          </a:xfrm>
          <a:prstGeom prst="rect">
            <a:avLst/>
          </a:prstGeom>
        </p:spPr>
        <p:txBody>
          <a:bodyPr vert="horz" wrap="square" lIns="0" tIns="0" rIns="0" bIns="0" rtlCol="0">
            <a:spAutoFit/>
          </a:bodyPr>
          <a:lstStyle/>
          <a:p>
            <a:pPr marL="0" marR="0">
              <a:lnSpc>
                <a:spcPts val="3320"/>
              </a:lnSpc>
              <a:spcBef>
                <a:spcPts val="0"/>
              </a:spcBef>
              <a:spcAft>
                <a:spcPts val="0"/>
              </a:spcAft>
            </a:pPr>
            <a:r>
              <a:rPr sz="3000" b="1" dirty="0">
                <a:solidFill>
                  <a:srgbClr val="000000"/>
                </a:solidFill>
                <a:latin typeface="Times New Roman" panose="02020603050405020304" pitchFamily="18" charset="0"/>
                <a:cs typeface="Times New Roman" panose="02020603050405020304" pitchFamily="18" charset="0"/>
              </a:rPr>
              <a:t>References</a:t>
            </a:r>
            <a:endParaRPr sz="3000" b="1" dirty="0">
              <a:solidFill>
                <a:srgbClr val="000000"/>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323215" y="915670"/>
            <a:ext cx="8458835" cy="3507105"/>
          </a:xfrm>
          <a:prstGeom prst="rect">
            <a:avLst/>
          </a:prstGeom>
        </p:spPr>
        <p:txBody>
          <a:bodyPr vert="horz" wrap="square" lIns="0" tIns="0" rIns="0" bIns="0" rtlCol="0">
            <a:spAutoFit/>
          </a:bodyPr>
          <a:lstStyle/>
          <a:p>
            <a:pPr marL="342900" lvl="0" indent="-342900" algn="just" defTabSz="914400" fontAlgn="base">
              <a:lnSpc>
                <a:spcPct val="115000"/>
              </a:lnSpc>
              <a:spcBef>
                <a:spcPct val="0"/>
              </a:spcBef>
              <a:spcAft>
                <a:spcPct val="0"/>
              </a:spcAft>
              <a:buFont typeface="+mj-lt"/>
              <a:buAutoNum type="arabicPeriod"/>
              <a:tabLst>
                <a:tab pos="3133725" algn="l"/>
              </a:tabLst>
            </a:pPr>
            <a:r>
              <a:rPr lang="en-US" dirty="0" err="1">
                <a:latin typeface="Times New Roman" panose="02020603050405020304" pitchFamily="18" charset="0"/>
                <a:cs typeface="Times New Roman" panose="02020603050405020304" pitchFamily="18" charset="0"/>
              </a:rPr>
              <a:t>Pesovski</a:t>
            </a:r>
            <a:r>
              <a:rPr lang="en-US" dirty="0">
                <a:latin typeface="Times New Roman" panose="02020603050405020304" pitchFamily="18" charset="0"/>
                <a:cs typeface="Times New Roman" panose="02020603050405020304" pitchFamily="18" charset="0"/>
              </a:rPr>
              <a:t>, I., Santos, R., </a:t>
            </a:r>
            <a:r>
              <a:rPr lang="en-US" dirty="0" err="1">
                <a:latin typeface="Times New Roman" panose="02020603050405020304" pitchFamily="18" charset="0"/>
                <a:cs typeface="Times New Roman" panose="02020603050405020304" pitchFamily="18" charset="0"/>
              </a:rPr>
              <a:t>Henriques</a:t>
            </a:r>
            <a:r>
              <a:rPr lang="en-US" dirty="0">
                <a:latin typeface="Times New Roman" panose="02020603050405020304" pitchFamily="18" charset="0"/>
                <a:cs typeface="Times New Roman" panose="02020603050405020304" pitchFamily="18" charset="0"/>
              </a:rPr>
              <a:t>, R., </a:t>
            </a:r>
            <a:r>
              <a:rPr lang="en-US" dirty="0" err="1">
                <a:latin typeface="Times New Roman" panose="02020603050405020304" pitchFamily="18" charset="0"/>
                <a:cs typeface="Times New Roman" panose="02020603050405020304" pitchFamily="18" charset="0"/>
              </a:rPr>
              <a:t>Trajkovik</a:t>
            </a:r>
            <a:r>
              <a:rPr lang="en-US" dirty="0">
                <a:latin typeface="Times New Roman" panose="02020603050405020304" pitchFamily="18" charset="0"/>
                <a:cs typeface="Times New Roman" panose="02020603050405020304" pitchFamily="18" charset="0"/>
              </a:rPr>
              <a:t>, V.: Generative </a:t>
            </a:r>
            <a:r>
              <a:rPr lang="en-US" dirty="0" err="1">
                <a:latin typeface="Times New Roman" panose="02020603050405020304" pitchFamily="18" charset="0"/>
                <a:cs typeface="Times New Roman" panose="02020603050405020304" pitchFamily="18" charset="0"/>
              </a:rPr>
              <a:t>ai</a:t>
            </a:r>
            <a:r>
              <a:rPr lang="en-US" dirty="0">
                <a:latin typeface="Times New Roman" panose="02020603050405020304" pitchFamily="18" charset="0"/>
                <a:cs typeface="Times New Roman" panose="02020603050405020304" pitchFamily="18" charset="0"/>
              </a:rPr>
              <a:t> for customizable learning experiences. Sustainability 16(7), 3034 (2024). </a:t>
            </a:r>
            <a:endParaRPr lang="en-US" dirty="0" smtClean="0">
              <a:latin typeface="Times New Roman" panose="02020603050405020304" pitchFamily="18" charset="0"/>
              <a:cs typeface="Times New Roman" panose="02020603050405020304" pitchFamily="18" charset="0"/>
            </a:endParaRPr>
          </a:p>
          <a:p>
            <a:pPr marL="342900" lvl="0" indent="-342900" algn="just" defTabSz="914400" fontAlgn="base">
              <a:lnSpc>
                <a:spcPct val="115000"/>
              </a:lnSpc>
              <a:spcBef>
                <a:spcPct val="0"/>
              </a:spcBef>
              <a:spcAft>
                <a:spcPct val="0"/>
              </a:spcAft>
              <a:buFont typeface="+mj-lt"/>
              <a:buAutoNum type="arabicPeriod"/>
              <a:tabLst>
                <a:tab pos="3133725" algn="l"/>
              </a:tabLst>
            </a:pPr>
            <a:endParaRPr lang="en-US" dirty="0">
              <a:latin typeface="Times New Roman" panose="02020603050405020304" pitchFamily="18" charset="0"/>
              <a:cs typeface="Times New Roman" panose="02020603050405020304" pitchFamily="18" charset="0"/>
            </a:endParaRPr>
          </a:p>
          <a:p>
            <a:pPr marL="342900" indent="-342900" algn="just" defTabSz="914400">
              <a:lnSpc>
                <a:spcPct val="115000"/>
              </a:lnSpc>
              <a:spcBef>
                <a:spcPct val="0"/>
              </a:spcBef>
              <a:spcAft>
                <a:spcPct val="0"/>
              </a:spcAft>
              <a:buFont typeface="+mj-lt"/>
              <a:buAutoNum type="arabicPeriod"/>
              <a:tabLst>
                <a:tab pos="3133725" algn="l"/>
              </a:tabLst>
            </a:pPr>
            <a:r>
              <a:rPr lang="en-US" dirty="0">
                <a:latin typeface="Times New Roman" panose="02020603050405020304" pitchFamily="18" charset="0"/>
                <a:cs typeface="Times New Roman" panose="02020603050405020304" pitchFamily="18" charset="0"/>
              </a:rPr>
              <a:t>Yang, M., </a:t>
            </a:r>
            <a:r>
              <a:rPr lang="en-US" dirty="0" err="1">
                <a:latin typeface="Times New Roman" panose="02020603050405020304" pitchFamily="18" charset="0"/>
                <a:cs typeface="Times New Roman" panose="02020603050405020304" pitchFamily="18" charset="0"/>
              </a:rPr>
              <a:t>Weng</a:t>
            </a:r>
            <a:r>
              <a:rPr lang="en-US" dirty="0">
                <a:latin typeface="Times New Roman" panose="02020603050405020304" pitchFamily="18" charset="0"/>
                <a:cs typeface="Times New Roman" panose="02020603050405020304" pitchFamily="18" charset="0"/>
              </a:rPr>
              <a:t>, F.: Ai-powered personalized learning journeys: Revolutionizing information management for college students in online platforms. Journal of Information Systems Engineering and Management 8(1), 23196 (2023</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342900" indent="-342900" algn="just" defTabSz="914400">
              <a:lnSpc>
                <a:spcPct val="115000"/>
              </a:lnSpc>
              <a:spcBef>
                <a:spcPct val="0"/>
              </a:spcBef>
              <a:spcAft>
                <a:spcPct val="0"/>
              </a:spcAft>
              <a:buFont typeface="+mj-lt"/>
              <a:buAutoNum type="arabicPeriod"/>
              <a:tabLst>
                <a:tab pos="3133725" algn="l"/>
              </a:tabLst>
            </a:pPr>
            <a:endParaRPr dirty="0">
              <a:solidFill>
                <a:srgbClr val="000000"/>
              </a:solidFill>
              <a:latin typeface="Times New Roman" panose="02020603050405020304" pitchFamily="18" charset="0"/>
              <a:cs typeface="Times New Roman" panose="02020603050405020304" pitchFamily="18" charset="0"/>
            </a:endParaRPr>
          </a:p>
          <a:p>
            <a:pPr marL="342900" lvl="0" indent="-342900" algn="just" defTabSz="914400" fontAlgn="base">
              <a:lnSpc>
                <a:spcPct val="115000"/>
              </a:lnSpc>
              <a:spcBef>
                <a:spcPct val="0"/>
              </a:spcBef>
              <a:spcAft>
                <a:spcPct val="0"/>
              </a:spcAft>
              <a:buFont typeface="+mj-lt"/>
              <a:buAutoNum type="arabicPeriod"/>
              <a:tabLst>
                <a:tab pos="3133725" algn="l"/>
              </a:tabLst>
            </a:pPr>
            <a:r>
              <a:rPr lang="en-US" dirty="0" err="1">
                <a:latin typeface="Times New Roman" panose="02020603050405020304" pitchFamily="18" charset="0"/>
                <a:cs typeface="Times New Roman" panose="02020603050405020304" pitchFamily="18" charset="0"/>
              </a:rPr>
              <a:t>Owoseni</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Kolade</a:t>
            </a:r>
            <a:r>
              <a:rPr lang="en-US" dirty="0">
                <a:latin typeface="Times New Roman" panose="02020603050405020304" pitchFamily="18" charset="0"/>
                <a:cs typeface="Times New Roman" panose="02020603050405020304" pitchFamily="18" charset="0"/>
              </a:rPr>
              <a:t>, O., </a:t>
            </a:r>
            <a:r>
              <a:rPr lang="en-US" dirty="0" err="1">
                <a:latin typeface="Times New Roman" panose="02020603050405020304" pitchFamily="18" charset="0"/>
                <a:cs typeface="Times New Roman" panose="02020603050405020304" pitchFamily="18" charset="0"/>
              </a:rPr>
              <a:t>Egbetokun</a:t>
            </a:r>
            <a:r>
              <a:rPr lang="en-US" dirty="0">
                <a:latin typeface="Times New Roman" panose="02020603050405020304" pitchFamily="18" charset="0"/>
                <a:cs typeface="Times New Roman" panose="02020603050405020304" pitchFamily="18" charset="0"/>
              </a:rPr>
              <a:t>, A.: Enhancing </a:t>
            </a:r>
            <a:r>
              <a:rPr lang="en-US" dirty="0" err="1">
                <a:latin typeface="Times New Roman" panose="02020603050405020304" pitchFamily="18" charset="0"/>
                <a:cs typeface="Times New Roman" panose="02020603050405020304" pitchFamily="18" charset="0"/>
              </a:rPr>
              <a:t>personalised</a:t>
            </a:r>
            <a:r>
              <a:rPr lang="en-US" dirty="0">
                <a:latin typeface="Times New Roman" panose="02020603050405020304" pitchFamily="18" charset="0"/>
                <a:cs typeface="Times New Roman" panose="02020603050405020304" pitchFamily="18" charset="0"/>
              </a:rPr>
              <a:t> learning and student engagement using generative </a:t>
            </a:r>
            <a:r>
              <a:rPr lang="en-US" dirty="0" err="1">
                <a:latin typeface="Times New Roman" panose="02020603050405020304" pitchFamily="18" charset="0"/>
                <a:cs typeface="Times New Roman" panose="02020603050405020304" pitchFamily="18" charset="0"/>
              </a:rPr>
              <a:t>ai</a:t>
            </a:r>
            <a:r>
              <a:rPr lang="en-US" dirty="0">
                <a:latin typeface="Times New Roman" panose="02020603050405020304" pitchFamily="18" charset="0"/>
                <a:cs typeface="Times New Roman" panose="02020603050405020304" pitchFamily="18" charset="0"/>
              </a:rPr>
              <a:t>. In: Generative AI in Higher Education: Innovation Strategies for Teaching and Learning, pp. 123–150.Springer, (2024). </a:t>
            </a:r>
            <a:endParaRPr lang="en-US" dirty="0">
              <a:latin typeface="Times New Roman" panose="02020603050405020304" pitchFamily="18" charset="0"/>
              <a:cs typeface="Times New Roman" panose="02020603050405020304" pitchFamily="18" charset="0"/>
            </a:endParaRPr>
          </a:p>
          <a:p>
            <a:pPr marL="457200" marR="0" indent="-457200" defTabSz="914400">
              <a:lnSpc>
                <a:spcPct val="115000"/>
              </a:lnSpc>
              <a:spcBef>
                <a:spcPct val="0"/>
              </a:spcBef>
              <a:spcAft>
                <a:spcPct val="0"/>
              </a:spcAft>
              <a:buFont typeface="+mj-lt"/>
              <a:buAutoNum type="arabicPeriod"/>
              <a:tabLst>
                <a:tab pos="3133725" algn="l"/>
              </a:tabLst>
            </a:pPr>
            <a:endParaRPr sz="1850" dirty="0">
              <a:solidFill>
                <a:srgbClr val="000000"/>
              </a:solidFill>
              <a:latin typeface="JLPAIK+ArialMT" panose="02000500000000000000"/>
              <a:cs typeface="JLPAIK+ArialMT" panose="0200050000000000000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401759" y="561966"/>
            <a:ext cx="3134798" cy="429260"/>
          </a:xfrm>
          <a:prstGeom prst="rect">
            <a:avLst/>
          </a:prstGeom>
        </p:spPr>
        <p:txBody>
          <a:bodyPr vert="horz" wrap="square" lIns="0" tIns="0" rIns="0" bIns="0" rtlCol="0">
            <a:spAutoFit/>
          </a:bodyPr>
          <a:lstStyle/>
          <a:p>
            <a:pPr marL="0" marR="0">
              <a:lnSpc>
                <a:spcPts val="3350"/>
              </a:lnSpc>
              <a:spcBef>
                <a:spcPts val="0"/>
              </a:spcBef>
              <a:spcAft>
                <a:spcPts val="0"/>
              </a:spcAft>
            </a:pPr>
            <a:r>
              <a:rPr sz="3000" dirty="0">
                <a:solidFill>
                  <a:srgbClr val="000000"/>
                </a:solidFill>
                <a:latin typeface="Times New Roman" panose="02020603050405020304" pitchFamily="18" charset="0"/>
                <a:cs typeface="Times New Roman" panose="02020603050405020304" pitchFamily="18" charset="0"/>
              </a:rPr>
              <a:t>Paper Publication</a:t>
            </a:r>
            <a:endParaRPr sz="3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3303991" y="2723535"/>
            <a:ext cx="2744856" cy="628798"/>
          </a:xfrm>
          <a:prstGeom prst="rect">
            <a:avLst/>
          </a:prstGeom>
        </p:spPr>
        <p:txBody>
          <a:bodyPr vert="horz" wrap="square" lIns="0" tIns="0" rIns="0" bIns="0" rtlCol="0">
            <a:spAutoFit/>
          </a:bodyPr>
          <a:lstStyle/>
          <a:p>
            <a:pPr marL="0" marR="0">
              <a:lnSpc>
                <a:spcPts val="4650"/>
              </a:lnSpc>
              <a:spcBef>
                <a:spcPts val="0"/>
              </a:spcBef>
              <a:spcAft>
                <a:spcPts val="0"/>
              </a:spcAft>
            </a:pPr>
            <a:r>
              <a:rPr sz="4200" b="1" dirty="0">
                <a:solidFill>
                  <a:srgbClr val="FFFBF0"/>
                </a:solidFill>
                <a:latin typeface="QHJKMV+TimesNewRomanPS-BoldMT" panose="02000500000000000000"/>
                <a:cs typeface="QHJKMV+TimesNewRomanPS-BoldMT" panose="02000500000000000000"/>
              </a:rPr>
              <a:t>Thank You</a:t>
            </a:r>
            <a:endParaRPr sz="4200" b="1" dirty="0">
              <a:solidFill>
                <a:srgbClr val="FFFBF0"/>
              </a:solidFill>
              <a:latin typeface="QHJKMV+TimesNewRomanPS-BoldMT" panose="02000500000000000000"/>
              <a:cs typeface="QHJKMV+TimesNewRomanPS-BoldMT" panose="020005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5" name="object 1"/>
          <p:cNvSpPr/>
          <p:nvPr/>
        </p:nvSpPr>
        <p:spPr>
          <a:xfrm>
            <a:off x="-36830" y="0"/>
            <a:ext cx="9209405" cy="5144135"/>
          </a:xfrm>
          <a:prstGeom prst="rect">
            <a:avLst/>
          </a:prstGeom>
          <a:blipFill>
            <a:blip r:embed="rId2" cstate="print"/>
            <a:stretch>
              <a:fillRect/>
            </a:stretch>
          </a:blipFill>
        </p:spPr>
        <p:txBody>
          <a:bodyPr wrap="square" lIns="0" tIns="0" rIns="0" bIns="0" rtlCol="0">
            <a:noAutofit/>
          </a:bodyPr>
          <a:p/>
        </p:txBody>
      </p:sp>
      <p:sp>
        <p:nvSpPr>
          <p:cNvPr id="7" name="Text Box 6"/>
          <p:cNvSpPr txBox="1"/>
          <p:nvPr/>
        </p:nvSpPr>
        <p:spPr>
          <a:xfrm>
            <a:off x="467995" y="654050"/>
            <a:ext cx="8277225" cy="4318635"/>
          </a:xfrm>
          <a:prstGeom prst="rect">
            <a:avLst/>
          </a:prstGeom>
          <a:noFill/>
        </p:spPr>
        <p:txBody>
          <a:bodyPr wrap="square" rtlCol="0">
            <a:noAutofit/>
          </a:bodyPr>
          <a:p>
            <a:pPr algn="just">
              <a:lnSpc>
                <a:spcPct val="135000"/>
              </a:lnSpc>
              <a:spcBef>
                <a:spcPts val="0"/>
              </a:spcBef>
              <a:spcAft>
                <a:spcPts val="0"/>
              </a:spcAft>
            </a:pPr>
            <a:r>
              <a:rPr lang="en-US" altLang="en-GB" dirty="0">
                <a:solidFill>
                  <a:srgbClr val="000000"/>
                </a:solidFill>
                <a:latin typeface="Times New Roman" panose="02020603050405020304" pitchFamily="18" charset="0"/>
                <a:cs typeface="Times New Roman" panose="02020603050405020304" pitchFamily="18" charset="0"/>
                <a:sym typeface="+mn-ea"/>
              </a:rPr>
              <a:t>In today’s education system, traditional assessments focus heavily on academics, often overlooking co-curricular achievements, soft skills, and personal growth. EduFlex addresses this gap with a machine learning-driven, cross-platform web application that provides a holistic view of student development. By leveraging </a:t>
            </a:r>
            <a:r>
              <a:rPr lang="en-IN" altLang="en-US" dirty="0">
                <a:solidFill>
                  <a:srgbClr val="000000"/>
                </a:solidFill>
                <a:latin typeface="Times New Roman" panose="02020603050405020304" pitchFamily="18" charset="0"/>
                <a:cs typeface="Times New Roman" panose="02020603050405020304" pitchFamily="18" charset="0"/>
                <a:sym typeface="+mn-ea"/>
              </a:rPr>
              <a:t>ML</a:t>
            </a:r>
            <a:r>
              <a:rPr lang="en-US" altLang="en-GB" dirty="0">
                <a:solidFill>
                  <a:srgbClr val="000000"/>
                </a:solidFill>
                <a:latin typeface="Times New Roman" panose="02020603050405020304" pitchFamily="18" charset="0"/>
                <a:cs typeface="Times New Roman" panose="02020603050405020304" pitchFamily="18" charset="0"/>
                <a:sym typeface="+mn-ea"/>
              </a:rPr>
              <a:t> and Generative AI, the platform dynamically builds student profiles, identifies learning gaps, and offers soft skills assessments. Integration with Credly enables secure digital credentialing, while an ML-based certificate verification module ensures authenticity. An intuitive dashboard visualizes performance trends, and gamification elements boost engagement. Developed using scalable technologies like Node.js and Flask, EduFlex redefines student evaluation through inclusive, data-driven, and automated assessment practices.</a:t>
            </a:r>
            <a:endParaRPr lang="en-US" altLang="en-GB" dirty="0">
              <a:solidFill>
                <a:srgbClr val="000000"/>
              </a:solidFill>
              <a:latin typeface="Times New Roman" panose="02020603050405020304" pitchFamily="18" charset="0"/>
              <a:cs typeface="Times New Roman" panose="02020603050405020304" pitchFamily="18" charset="0"/>
            </a:endParaRPr>
          </a:p>
          <a:p>
            <a:pPr algn="just">
              <a:lnSpc>
                <a:spcPct val="135000"/>
              </a:lnSpc>
              <a:spcBef>
                <a:spcPts val="0"/>
              </a:spcBef>
              <a:spcAft>
                <a:spcPts val="0"/>
              </a:spcAft>
            </a:pPr>
            <a:endParaRPr lang="en-GB" altLang="en-US"/>
          </a:p>
        </p:txBody>
      </p:sp>
      <p:sp>
        <p:nvSpPr>
          <p:cNvPr id="8" name="Text Box 7"/>
          <p:cNvSpPr txBox="1"/>
          <p:nvPr/>
        </p:nvSpPr>
        <p:spPr>
          <a:xfrm>
            <a:off x="323850" y="123190"/>
            <a:ext cx="2247900" cy="1014730"/>
          </a:xfrm>
          <a:prstGeom prst="rect">
            <a:avLst/>
          </a:prstGeom>
          <a:noFill/>
        </p:spPr>
        <p:txBody>
          <a:bodyPr wrap="square" rtlCol="0">
            <a:spAutoFit/>
          </a:bodyPr>
          <a:p>
            <a:r>
              <a:rPr sz="3000" b="1" dirty="0">
                <a:solidFill>
                  <a:srgbClr val="000000"/>
                </a:solidFill>
                <a:latin typeface="Times New Roman" panose="02020603050405020304" pitchFamily="18" charset="0"/>
                <a:cs typeface="Times New Roman" panose="02020603050405020304" pitchFamily="18" charset="0"/>
                <a:sym typeface="+mn-ea"/>
              </a:rPr>
              <a:t>1.1 Abstract</a:t>
            </a:r>
            <a:endParaRPr sz="3000" b="1" dirty="0">
              <a:solidFill>
                <a:srgbClr val="000000"/>
              </a:solidFill>
              <a:latin typeface="Times New Roman" panose="02020603050405020304" pitchFamily="18" charset="0"/>
              <a:cs typeface="Times New Roman" panose="02020603050405020304" pitchFamily="18" charset="0"/>
            </a:endParaRPr>
          </a:p>
          <a:p>
            <a:endParaRPr lang="en-GB" altLang="en-US" sz="3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401955" y="195580"/>
            <a:ext cx="2626995" cy="425450"/>
          </a:xfrm>
          <a:prstGeom prst="rect">
            <a:avLst/>
          </a:prstGeom>
        </p:spPr>
        <p:txBody>
          <a:bodyPr vert="horz" wrap="square" lIns="0" tIns="0" rIns="0" bIns="0" rtlCol="0">
            <a:spAutoFit/>
          </a:bodyPr>
          <a:lstStyle/>
          <a:p>
            <a:pPr marL="0" marR="0">
              <a:lnSpc>
                <a:spcPts val="3320"/>
              </a:lnSpc>
              <a:spcBef>
                <a:spcPts val="0"/>
              </a:spcBef>
              <a:spcAft>
                <a:spcPts val="0"/>
              </a:spcAft>
            </a:pPr>
            <a:r>
              <a:rPr sz="3000" b="1" dirty="0">
                <a:solidFill>
                  <a:srgbClr val="000000"/>
                </a:solidFill>
                <a:latin typeface="Times New Roman" panose="02020603050405020304" pitchFamily="18" charset="0"/>
                <a:cs typeface="Times New Roman" panose="02020603050405020304" pitchFamily="18" charset="0"/>
                <a:sym typeface="+mn-ea"/>
              </a:rPr>
              <a:t>1.2 Objectives</a:t>
            </a:r>
            <a:endParaRPr sz="3000" b="1" dirty="0">
              <a:solidFill>
                <a:srgbClr val="000000"/>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467995" y="733425"/>
            <a:ext cx="8352790" cy="4295775"/>
          </a:xfrm>
          <a:prstGeom prst="rect">
            <a:avLst/>
          </a:prstGeom>
        </p:spPr>
        <p:txBody>
          <a:bodyPr vert="horz" wrap="square" lIns="0" tIns="0" rIns="0" bIns="0" rtlCol="0">
            <a:noAutofit/>
          </a:bodyPr>
          <a:lstStyle/>
          <a:p>
            <a:pPr marL="450850" indent="-342900" algn="just" defTabSz="457200">
              <a:lnSpc>
                <a:spcPct val="100000"/>
              </a:lnSpc>
              <a:spcAft>
                <a:spcPts val="1415"/>
              </a:spcAft>
              <a:buFont typeface="Arial" panose="020B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dirty="0">
                <a:solidFill>
                  <a:srgbClr val="000000"/>
                </a:solidFill>
                <a:latin typeface="Times New Roman" panose="02020603050405020304" pitchFamily="18" charset="0"/>
                <a:cs typeface="Times New Roman" panose="02020603050405020304" pitchFamily="18" charset="0"/>
              </a:rPr>
              <a:t>T</a:t>
            </a:r>
            <a:r>
              <a:rPr lang="en-US" altLang="en-GB" dirty="0">
                <a:solidFill>
                  <a:srgbClr val="000000"/>
                </a:solidFill>
                <a:latin typeface="Times New Roman" panose="02020603050405020304" pitchFamily="18" charset="0"/>
                <a:cs typeface="Times New Roman" panose="02020603050405020304" pitchFamily="18" charset="0"/>
              </a:rPr>
              <a:t>o develop a web-based, cross-platform framework that provides a holistic view of student achievements by integrating academic, co-curricular, and extracurricular records.</a:t>
            </a:r>
            <a:endParaRPr lang="en-US" altLang="en-GB" dirty="0">
              <a:solidFill>
                <a:srgbClr val="000000"/>
              </a:solidFill>
              <a:latin typeface="Times New Roman" panose="02020603050405020304" pitchFamily="18" charset="0"/>
              <a:cs typeface="Times New Roman" panose="02020603050405020304" pitchFamily="18" charset="0"/>
            </a:endParaRPr>
          </a:p>
          <a:p>
            <a:pPr marL="450850" indent="-342900" algn="just" defTabSz="457200">
              <a:lnSpc>
                <a:spcPct val="100000"/>
              </a:lnSpc>
              <a:spcAft>
                <a:spcPts val="1415"/>
              </a:spcAft>
              <a:buFont typeface="Arial" panose="020B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GB" dirty="0">
                <a:solidFill>
                  <a:srgbClr val="000000"/>
                </a:solidFill>
                <a:latin typeface="Times New Roman" panose="02020603050405020304" pitchFamily="18" charset="0"/>
                <a:cs typeface="Times New Roman" panose="02020603050405020304" pitchFamily="18" charset="0"/>
              </a:rPr>
              <a:t>To implement AI-powered psychometric assessments using llama 3.1:8b model to identify students learning gaps and evaluate cognitive abilities, personality traits, and career readiness.</a:t>
            </a:r>
            <a:endParaRPr lang="en-US" altLang="en-GB" dirty="0">
              <a:solidFill>
                <a:srgbClr val="000000"/>
              </a:solidFill>
              <a:latin typeface="Times New Roman" panose="02020603050405020304" pitchFamily="18" charset="0"/>
              <a:cs typeface="Times New Roman" panose="02020603050405020304" pitchFamily="18" charset="0"/>
            </a:endParaRPr>
          </a:p>
          <a:p>
            <a:pPr marL="450850" indent="-342900" algn="just" defTabSz="457200">
              <a:lnSpc>
                <a:spcPct val="100000"/>
              </a:lnSpc>
              <a:spcAft>
                <a:spcPts val="1415"/>
              </a:spcAft>
              <a:buFont typeface="Arial" panose="020B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GB" dirty="0">
                <a:solidFill>
                  <a:srgbClr val="000000"/>
                </a:solidFill>
                <a:latin typeface="Times New Roman" panose="02020603050405020304" pitchFamily="18" charset="0"/>
                <a:cs typeface="Times New Roman" panose="02020603050405020304" pitchFamily="18" charset="0"/>
              </a:rPr>
              <a:t>To ensure ML-based certificate verification based on CNN model to detect tampered certificates and maintain the authenticity of student achievements.</a:t>
            </a:r>
            <a:endParaRPr lang="en-US" altLang="en-GB" dirty="0">
              <a:solidFill>
                <a:srgbClr val="000000"/>
              </a:solidFill>
              <a:latin typeface="Times New Roman" panose="02020603050405020304" pitchFamily="18" charset="0"/>
              <a:cs typeface="Times New Roman" panose="02020603050405020304" pitchFamily="18" charset="0"/>
            </a:endParaRPr>
          </a:p>
          <a:p>
            <a:pPr marL="450850" indent="-342900" algn="just" defTabSz="457200">
              <a:lnSpc>
                <a:spcPct val="100000"/>
              </a:lnSpc>
              <a:spcAft>
                <a:spcPts val="1415"/>
              </a:spcAft>
              <a:buFont typeface="Arial" panose="020B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GB" dirty="0">
                <a:solidFill>
                  <a:srgbClr val="000000"/>
                </a:solidFill>
                <a:latin typeface="Times New Roman" panose="02020603050405020304" pitchFamily="18" charset="0"/>
                <a:cs typeface="Times New Roman" panose="02020603050405020304" pitchFamily="18" charset="0"/>
              </a:rPr>
              <a:t>To enable digital credentialing via Credly API to validate and showcase verified student accomplishments.</a:t>
            </a:r>
            <a:endParaRPr lang="en-US" altLang="en-GB" dirty="0">
              <a:solidFill>
                <a:srgbClr val="000000"/>
              </a:solidFill>
              <a:latin typeface="Times New Roman" panose="02020603050405020304" pitchFamily="18" charset="0"/>
              <a:cs typeface="Times New Roman" panose="02020603050405020304" pitchFamily="18" charset="0"/>
            </a:endParaRPr>
          </a:p>
          <a:p>
            <a:pPr marL="450850" indent="-342900" algn="just" defTabSz="457200">
              <a:lnSpc>
                <a:spcPct val="100000"/>
              </a:lnSpc>
              <a:spcAft>
                <a:spcPts val="1415"/>
              </a:spcAft>
              <a:buFont typeface="Arial" panose="020B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GB" dirty="0">
                <a:solidFill>
                  <a:srgbClr val="000000"/>
                </a:solidFill>
                <a:latin typeface="Times New Roman" panose="02020603050405020304" pitchFamily="18" charset="0"/>
                <a:cs typeface="Times New Roman" panose="02020603050405020304" pitchFamily="18" charset="0"/>
              </a:rPr>
              <a:t>To build a data visualization platform using Google-Charts that presents clear, actionable insights through interactive dashboards, helping educators and students make informed decisions.</a:t>
            </a:r>
            <a:endParaRPr lang="en-US" altLang="en-GB" dirty="0">
              <a:solidFill>
                <a:srgbClr val="000000"/>
              </a:solidFill>
              <a:latin typeface="Times New Roman" panose="02020603050405020304" pitchFamily="18" charset="0"/>
              <a:cs typeface="Times New Roman" panose="02020603050405020304" pitchFamily="18" charset="0"/>
            </a:endParaRPr>
          </a:p>
          <a:p>
            <a:pPr marL="450850" indent="-342900" algn="just" defTabSz="457200">
              <a:lnSpc>
                <a:spcPct val="100000"/>
              </a:lnSpc>
              <a:spcAft>
                <a:spcPts val="1415"/>
              </a:spcAft>
              <a:buFont typeface="Arial" panose="020B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US" altLang="en-GB"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1"/>
          <p:cNvSpPr/>
          <p:nvPr/>
        </p:nvSpPr>
        <p:spPr>
          <a:xfrm>
            <a:off x="-36830" y="0"/>
            <a:ext cx="9209405" cy="5144135"/>
          </a:xfrm>
          <a:prstGeom prst="rect">
            <a:avLst/>
          </a:prstGeom>
          <a:blipFill>
            <a:blip r:embed="rId1" cstate="print"/>
            <a:stretch>
              <a:fillRect/>
            </a:stretch>
          </a:blipFill>
        </p:spPr>
        <p:txBody>
          <a:bodyPr wrap="square" lIns="0" tIns="0" rIns="0" bIns="0" rtlCol="0">
            <a:noAutofit/>
          </a:bodyPr>
          <a:p/>
        </p:txBody>
      </p:sp>
      <p:sp>
        <p:nvSpPr>
          <p:cNvPr id="3" name="object 3"/>
          <p:cNvSpPr txBox="1"/>
          <p:nvPr/>
        </p:nvSpPr>
        <p:spPr>
          <a:xfrm>
            <a:off x="323528" y="123984"/>
            <a:ext cx="3690938" cy="425450"/>
          </a:xfrm>
          <a:prstGeom prst="rect">
            <a:avLst/>
          </a:prstGeom>
        </p:spPr>
        <p:txBody>
          <a:bodyPr vert="horz" wrap="square" lIns="0" tIns="0" rIns="0" bIns="0" rtlCol="0">
            <a:spAutoFit/>
          </a:bodyPr>
          <a:lstStyle/>
          <a:p>
            <a:pPr marL="0" marR="0">
              <a:lnSpc>
                <a:spcPts val="3320"/>
              </a:lnSpc>
              <a:spcBef>
                <a:spcPts val="0"/>
              </a:spcBef>
              <a:spcAft>
                <a:spcPts val="0"/>
              </a:spcAft>
            </a:pPr>
            <a:r>
              <a:rPr sz="3000" b="1" dirty="0">
                <a:solidFill>
                  <a:schemeClr val="tx1"/>
                </a:solidFill>
                <a:latin typeface="Times New Roman" panose="02020603050405020304" pitchFamily="18" charset="0"/>
                <a:cs typeface="Times New Roman" panose="02020603050405020304" pitchFamily="18" charset="0"/>
              </a:rPr>
              <a:t>1.3 </a:t>
            </a:r>
            <a:r>
              <a:rPr sz="3000" b="1" dirty="0">
                <a:solidFill>
                  <a:schemeClr val="tx1"/>
                </a:solidFill>
                <a:effectLst/>
                <a:latin typeface="Times New Roman" panose="02020603050405020304" pitchFamily="18" charset="0"/>
                <a:cs typeface="Times New Roman" panose="02020603050405020304" pitchFamily="18" charset="0"/>
              </a:rPr>
              <a:t>Literature </a:t>
            </a:r>
            <a:r>
              <a:rPr sz="3000" b="1" dirty="0">
                <a:solidFill>
                  <a:schemeClr val="tx1"/>
                </a:solidFill>
                <a:latin typeface="Times New Roman" panose="02020603050405020304" pitchFamily="18" charset="0"/>
                <a:cs typeface="Times New Roman" panose="02020603050405020304" pitchFamily="18" charset="0"/>
              </a:rPr>
              <a:t>Review</a:t>
            </a:r>
            <a:endParaRPr sz="3000" b="1"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nvGraphicFramePr>
        <p:xfrm>
          <a:off x="231453" y="627464"/>
          <a:ext cx="8681752" cy="4389120"/>
        </p:xfrm>
        <a:graphic>
          <a:graphicData uri="http://schemas.openxmlformats.org/drawingml/2006/table">
            <a:tbl>
              <a:tblPr firstRow="1" bandRow="1">
                <a:tableStyleId>{5C22544A-7EE6-4342-B048-85BDC9FD1C3A}</a:tableStyleId>
              </a:tblPr>
              <a:tblGrid>
                <a:gridCol w="497833"/>
                <a:gridCol w="2676525"/>
                <a:gridCol w="1006946"/>
                <a:gridCol w="671830"/>
                <a:gridCol w="1981403"/>
                <a:gridCol w="1847215"/>
              </a:tblGrid>
              <a:tr h="546061">
                <a:tc>
                  <a:txBody>
                    <a:bodyPr/>
                    <a:lstStyle/>
                    <a:p>
                      <a:pPr algn="ctr"/>
                      <a:r>
                        <a:rPr lang="en-US" dirty="0" err="1" smtClean="0">
                          <a:solidFill>
                            <a:schemeClr val="tx1"/>
                          </a:solidFill>
                          <a:latin typeface="Times New Roman" panose="02020603050405020304" pitchFamily="18" charset="0"/>
                          <a:cs typeface="Times New Roman" panose="02020603050405020304" pitchFamily="18" charset="0"/>
                        </a:rPr>
                        <a:t>Sr</a:t>
                      </a:r>
                      <a:r>
                        <a:rPr lang="en-US" dirty="0" smtClean="0">
                          <a:solidFill>
                            <a:schemeClr val="tx1"/>
                          </a:solidFill>
                          <a:latin typeface="Times New Roman" panose="02020603050405020304" pitchFamily="18" charset="0"/>
                          <a:cs typeface="Times New Roman" panose="02020603050405020304" pitchFamily="18" charset="0"/>
                        </a:rPr>
                        <a:t> No</a:t>
                      </a:r>
                      <a:endParaRPr lang="en-US" dirty="0" smtClean="0">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lnSpc>
                          <a:spcPct val="150000"/>
                        </a:lnSpc>
                      </a:pPr>
                      <a:r>
                        <a:rPr lang="en-US" dirty="0" smtClean="0">
                          <a:solidFill>
                            <a:schemeClr val="tx1"/>
                          </a:solidFill>
                          <a:latin typeface="Times New Roman" panose="02020603050405020304" pitchFamily="18" charset="0"/>
                          <a:cs typeface="Times New Roman" panose="02020603050405020304" pitchFamily="18" charset="0"/>
                        </a:rPr>
                        <a:t>Paper Title</a:t>
                      </a:r>
                      <a:endParaRPr lang="en-US" dirty="0" smtClean="0">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lnSpc>
                          <a:spcPct val="140000"/>
                        </a:lnSpc>
                      </a:pPr>
                      <a:r>
                        <a:rPr lang="en-US" dirty="0" smtClean="0">
                          <a:solidFill>
                            <a:schemeClr val="tx1"/>
                          </a:solidFill>
                          <a:latin typeface="Times New Roman" panose="02020603050405020304" pitchFamily="18" charset="0"/>
                          <a:cs typeface="Times New Roman" panose="02020603050405020304" pitchFamily="18" charset="0"/>
                        </a:rPr>
                        <a:t>Author</a:t>
                      </a:r>
                      <a:endParaRPr lang="en-US" dirty="0" smtClean="0">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lnSpc>
                          <a:spcPct val="140000"/>
                        </a:lnSpc>
                      </a:pPr>
                      <a:r>
                        <a:rPr lang="en-US" dirty="0" smtClean="0">
                          <a:solidFill>
                            <a:schemeClr val="tx1"/>
                          </a:solidFill>
                          <a:latin typeface="Times New Roman" panose="02020603050405020304" pitchFamily="18" charset="0"/>
                          <a:cs typeface="Times New Roman" panose="02020603050405020304" pitchFamily="18" charset="0"/>
                        </a:rPr>
                        <a:t>Year</a:t>
                      </a:r>
                      <a:endParaRPr lang="en-US" dirty="0" smtClean="0">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lnSpc>
                          <a:spcPct val="140000"/>
                        </a:lnSpc>
                      </a:pPr>
                      <a:r>
                        <a:rPr lang="en-US" dirty="0" smtClean="0">
                          <a:solidFill>
                            <a:schemeClr val="tx1"/>
                          </a:solidFill>
                          <a:latin typeface="Times New Roman" panose="02020603050405020304" pitchFamily="18" charset="0"/>
                          <a:cs typeface="Times New Roman" panose="02020603050405020304" pitchFamily="18" charset="0"/>
                        </a:rPr>
                        <a:t>Key Findings </a:t>
                      </a:r>
                      <a:endParaRPr lang="en-US" dirty="0" smtClean="0">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lnSpc>
                          <a:spcPct val="140000"/>
                        </a:lnSpc>
                      </a:pPr>
                      <a:r>
                        <a:rPr lang="en-US" dirty="0" smtClean="0">
                          <a:solidFill>
                            <a:schemeClr val="tx1"/>
                          </a:solidFill>
                          <a:latin typeface="Times New Roman" panose="02020603050405020304" pitchFamily="18" charset="0"/>
                          <a:cs typeface="Times New Roman" panose="02020603050405020304" pitchFamily="18" charset="0"/>
                        </a:rPr>
                        <a:t>Key Innovations</a:t>
                      </a:r>
                      <a:endParaRPr lang="en-US" dirty="0" smtClean="0">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248139">
                <a:tc>
                  <a:txBody>
                    <a:bodyPr/>
                    <a:lstStyle/>
                    <a:p>
                      <a:pPr algn="ctr"/>
                      <a:endParaRPr lang="en-US" dirty="0" smtClean="0">
                        <a:solidFill>
                          <a:schemeClr val="tx1"/>
                        </a:solidFill>
                        <a:latin typeface="Times New Roman" panose="02020603050405020304" pitchFamily="18" charset="0"/>
                        <a:cs typeface="Times New Roman" panose="02020603050405020304" pitchFamily="18" charset="0"/>
                      </a:endParaRPr>
                    </a:p>
                    <a:p>
                      <a:pPr algn="ct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latin typeface="Times New Roman" panose="02020603050405020304" pitchFamily="18" charset="0"/>
                          <a:cs typeface="Times New Roman" panose="02020603050405020304" pitchFamily="18" charset="0"/>
                        </a:rPr>
                        <a:t>1.</a:t>
                      </a:r>
                      <a:endParaRPr lang="en-US" dirty="0" smtClean="0">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latin typeface="Times New Roman" panose="02020603050405020304" pitchFamily="18" charset="0"/>
                          <a:cs typeface="Times New Roman" panose="02020603050405020304" pitchFamily="18" charset="0"/>
                        </a:rPr>
                        <a:t>Generative AI for Customizable Learning Experiences</a:t>
                      </a:r>
                      <a:endParaRPr lang="en-US" dirty="0" smtClean="0">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latin typeface="Times New Roman" panose="02020603050405020304" pitchFamily="18" charset="0"/>
                          <a:cs typeface="Times New Roman" panose="02020603050405020304" pitchFamily="18" charset="0"/>
                        </a:rPr>
                        <a:t>Ivica </a:t>
                      </a:r>
                      <a:r>
                        <a:rPr lang="en-US" dirty="0" err="1" smtClean="0">
                          <a:solidFill>
                            <a:schemeClr val="tx1"/>
                          </a:solidFill>
                          <a:latin typeface="Times New Roman" panose="02020603050405020304" pitchFamily="18" charset="0"/>
                          <a:cs typeface="Times New Roman" panose="02020603050405020304" pitchFamily="18" charset="0"/>
                        </a:rPr>
                        <a:t>Pesovski</a:t>
                      </a:r>
                      <a:r>
                        <a:rPr lang="en-US" dirty="0" smtClean="0">
                          <a:solidFill>
                            <a:schemeClr val="tx1"/>
                          </a:solidFill>
                          <a:latin typeface="Times New Roman" panose="02020603050405020304" pitchFamily="18" charset="0"/>
                          <a:cs typeface="Times New Roman" panose="02020603050405020304" pitchFamily="18" charset="0"/>
                        </a:rPr>
                        <a:t> et al.</a:t>
                      </a:r>
                      <a:endParaRPr lang="en-US" dirty="0" smtClean="0">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endParaRPr lang="en-US" dirty="0" smtClean="0">
                        <a:solidFill>
                          <a:schemeClr val="tx1"/>
                        </a:solidFill>
                        <a:latin typeface="Times New Roman" panose="02020603050405020304" pitchFamily="18" charset="0"/>
                        <a:cs typeface="Times New Roman" panose="02020603050405020304" pitchFamily="18" charset="0"/>
                      </a:endParaRPr>
                    </a:p>
                    <a:p>
                      <a:pPr algn="ct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latin typeface="Times New Roman" panose="02020603050405020304" pitchFamily="18" charset="0"/>
                          <a:cs typeface="Times New Roman" panose="02020603050405020304" pitchFamily="18" charset="0"/>
                        </a:rPr>
                        <a:t>2024</a:t>
                      </a:r>
                      <a:endParaRPr lang="en-US" dirty="0" smtClean="0">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Generative AI enables adaptive learning environments by assessing progress and generating quizzes.</a:t>
                      </a:r>
                      <a:endParaRPr lang="en-US" dirty="0" smtClean="0">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Generative Adversarial Networks(GANs), Adaptive Algorithms</a:t>
                      </a:r>
                      <a:endParaRPr lang="en-US" dirty="0" smtClean="0">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1641296">
                <a:tc>
                  <a:txBody>
                    <a:bodyPr/>
                    <a:lstStyle/>
                    <a:p>
                      <a:pPr algn="ctr"/>
                      <a:endParaRPr lang="en-US" dirty="0" smtClean="0">
                        <a:solidFill>
                          <a:schemeClr val="tx1"/>
                        </a:solidFill>
                        <a:latin typeface="Times New Roman" panose="02020603050405020304" pitchFamily="18" charset="0"/>
                        <a:cs typeface="Times New Roman" panose="02020603050405020304" pitchFamily="18" charset="0"/>
                      </a:endParaRPr>
                    </a:p>
                    <a:p>
                      <a:pPr algn="ct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latin typeface="Times New Roman" panose="02020603050405020304" pitchFamily="18" charset="0"/>
                          <a:cs typeface="Times New Roman" panose="02020603050405020304" pitchFamily="18" charset="0"/>
                        </a:rPr>
                        <a:t>2.</a:t>
                      </a:r>
                      <a:endParaRPr lang="en-US" dirty="0" smtClean="0">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AI-Powered Personalized Learning Journeys: Revolutionizing Information Management for College Students</a:t>
                      </a:r>
                      <a:endParaRPr lang="en-US" dirty="0" smtClean="0">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endParaRPr lang="en-US" dirty="0" smtClean="0">
                        <a:solidFill>
                          <a:schemeClr val="tx1"/>
                        </a:solidFill>
                        <a:latin typeface="Times New Roman" panose="02020603050405020304" pitchFamily="18" charset="0"/>
                        <a:cs typeface="Times New Roman" panose="02020603050405020304" pitchFamily="18" charset="0"/>
                      </a:endParaRPr>
                    </a:p>
                    <a:p>
                      <a:pPr algn="ct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latin typeface="Times New Roman" panose="02020603050405020304" pitchFamily="18" charset="0"/>
                          <a:cs typeface="Times New Roman" panose="02020603050405020304" pitchFamily="18" charset="0"/>
                        </a:rPr>
                        <a:t>Yang M. et al.</a:t>
                      </a:r>
                      <a:endParaRPr lang="en-US" dirty="0" smtClean="0">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endParaRPr lang="en-US" dirty="0" smtClean="0">
                        <a:solidFill>
                          <a:schemeClr val="tx1"/>
                        </a:solidFill>
                        <a:latin typeface="Times New Roman" panose="02020603050405020304" pitchFamily="18" charset="0"/>
                        <a:cs typeface="Times New Roman" panose="02020603050405020304" pitchFamily="18" charset="0"/>
                      </a:endParaRPr>
                    </a:p>
                    <a:p>
                      <a:pPr algn="ct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latin typeface="Times New Roman" panose="02020603050405020304" pitchFamily="18" charset="0"/>
                          <a:cs typeface="Times New Roman" panose="02020603050405020304" pitchFamily="18" charset="0"/>
                        </a:rPr>
                        <a:t>2023</a:t>
                      </a:r>
                      <a:endParaRPr lang="en-US" dirty="0" smtClean="0">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r>
                        <a:rPr lang="en-US" dirty="0" smtClean="0">
                          <a:solidFill>
                            <a:schemeClr val="tx1"/>
                          </a:solidFill>
                          <a:latin typeface="Times New Roman" panose="02020603050405020304" pitchFamily="18" charset="0"/>
                          <a:cs typeface="Times New Roman" panose="02020603050405020304" pitchFamily="18" charset="0"/>
                        </a:rPr>
                        <a:t>AI-powered platforms create detailed student profiles, enabling tailored recommendations</a:t>
                      </a:r>
                      <a:endParaRPr lang="en-US" dirty="0" smtClean="0">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endParaRPr lang="en-US" dirty="0" smtClean="0">
                        <a:solidFill>
                          <a:schemeClr val="tx1"/>
                        </a:solidFill>
                        <a:latin typeface="Times New Roman" panose="02020603050405020304" pitchFamily="18" charset="0"/>
                        <a:cs typeface="Times New Roman" panose="02020603050405020304" pitchFamily="18" charset="0"/>
                      </a:endParaRPr>
                    </a:p>
                    <a:p>
                      <a:pPr algn="ct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latin typeface="Times New Roman" panose="02020603050405020304" pitchFamily="18" charset="0"/>
                          <a:cs typeface="Times New Roman" panose="02020603050405020304" pitchFamily="18" charset="0"/>
                        </a:rPr>
                        <a:t>NLP, ML Algorithms</a:t>
                      </a:r>
                      <a:endParaRPr lang="en-US" dirty="0" smtClean="0">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401759" y="267602"/>
            <a:ext cx="3840156" cy="425450"/>
          </a:xfrm>
          <a:prstGeom prst="rect">
            <a:avLst/>
          </a:prstGeom>
        </p:spPr>
        <p:txBody>
          <a:bodyPr vert="horz" wrap="square" lIns="0" tIns="0" rIns="0" bIns="0" rtlCol="0">
            <a:spAutoFit/>
          </a:bodyPr>
          <a:lstStyle/>
          <a:p>
            <a:pPr marL="0" marR="0">
              <a:lnSpc>
                <a:spcPts val="3320"/>
              </a:lnSpc>
              <a:spcBef>
                <a:spcPts val="0"/>
              </a:spcBef>
              <a:spcAft>
                <a:spcPts val="0"/>
              </a:spcAft>
            </a:pPr>
            <a:r>
              <a:rPr sz="3000" b="1" dirty="0">
                <a:solidFill>
                  <a:srgbClr val="000000"/>
                </a:solidFill>
                <a:latin typeface="Times New Roman" panose="02020603050405020304" pitchFamily="18" charset="0"/>
                <a:cs typeface="Times New Roman" panose="02020603050405020304" pitchFamily="18" charset="0"/>
              </a:rPr>
              <a:t>1.4 Problem Definition</a:t>
            </a:r>
            <a:endParaRPr sz="3000" b="1" dirty="0">
              <a:solidFill>
                <a:srgbClr val="000000"/>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317500" y="771525"/>
            <a:ext cx="8619490" cy="4089400"/>
          </a:xfrm>
          <a:prstGeom prst="rect">
            <a:avLst/>
          </a:prstGeom>
        </p:spPr>
        <p:txBody>
          <a:bodyPr vert="horz" wrap="square" lIns="0" tIns="0" rIns="0" bIns="0" rtlCol="0">
            <a:noAutofit/>
          </a:bodyPr>
          <a:lstStyle/>
          <a:p>
            <a:pPr marL="450850" indent="-342900" algn="just" defTabSz="457200">
              <a:lnSpc>
                <a:spcPct val="150000"/>
              </a:lnSpc>
              <a:spcBef>
                <a:spcPct val="0"/>
              </a:spcBef>
              <a:spcAft>
                <a:spcPct val="0"/>
              </a:spcAft>
              <a:buFont typeface="Arial" panose="020B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b="1" dirty="0">
                <a:solidFill>
                  <a:srgbClr val="000000"/>
                </a:solidFill>
                <a:latin typeface="Times New Roman" panose="02020603050405020304" pitchFamily="18" charset="0"/>
                <a:cs typeface="Times New Roman" panose="02020603050405020304" pitchFamily="18" charset="0"/>
              </a:rPr>
              <a:t>Problem Identified:</a:t>
            </a:r>
            <a:endParaRPr lang="en-IN" altLang="en-US" dirty="0">
              <a:solidFill>
                <a:srgbClr val="000000"/>
              </a:solidFill>
              <a:latin typeface="Times New Roman" panose="02020603050405020304" pitchFamily="18" charset="0"/>
              <a:cs typeface="Times New Roman" panose="02020603050405020304" pitchFamily="18" charset="0"/>
            </a:endParaRPr>
          </a:p>
          <a:p>
            <a:pPr marL="908050" lvl="1" indent="-342900" algn="just" defTabSz="457200">
              <a:lnSpc>
                <a:spcPct val="150000"/>
              </a:lnSpc>
              <a:spcBef>
                <a:spcPct val="0"/>
              </a:spcBef>
              <a:spcAft>
                <a:spcPct val="0"/>
              </a:spcAft>
              <a:buFont typeface="Wingdings" panose="05000000000000000000" charset="0"/>
              <a:buChar char="Ø"/>
              <a:tabLst>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GB" dirty="0">
                <a:solidFill>
                  <a:srgbClr val="000000"/>
                </a:solidFill>
                <a:latin typeface="Times New Roman" panose="02020603050405020304" pitchFamily="18" charset="0"/>
                <a:cs typeface="Times New Roman" panose="02020603050405020304" pitchFamily="18" charset="0"/>
              </a:rPr>
              <a:t>Traditional assessments focus primarily on grades, overlooking soft skills, co-curricular achievements, and personal growth.</a:t>
            </a:r>
            <a:endParaRPr lang="en-US" altLang="en-GB" dirty="0">
              <a:solidFill>
                <a:srgbClr val="000000"/>
              </a:solidFill>
              <a:latin typeface="Times New Roman" panose="02020603050405020304" pitchFamily="18" charset="0"/>
              <a:cs typeface="Times New Roman" panose="02020603050405020304" pitchFamily="18" charset="0"/>
            </a:endParaRPr>
          </a:p>
          <a:p>
            <a:pPr marL="908050" lvl="1" indent="-342900" algn="just" defTabSz="457200">
              <a:lnSpc>
                <a:spcPct val="150000"/>
              </a:lnSpc>
              <a:spcBef>
                <a:spcPct val="0"/>
              </a:spcBef>
              <a:spcAft>
                <a:spcPct val="0"/>
              </a:spcAft>
              <a:buFont typeface="Wingdings" panose="05000000000000000000" charset="0"/>
              <a:buChar char="Ø"/>
              <a:tabLst>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GB" dirty="0">
                <a:solidFill>
                  <a:srgbClr val="000000"/>
                </a:solidFill>
                <a:latin typeface="Times New Roman" panose="02020603050405020304" pitchFamily="18" charset="0"/>
                <a:cs typeface="Times New Roman" panose="02020603050405020304" pitchFamily="18" charset="0"/>
              </a:rPr>
              <a:t>Students miss out on recognition for a broader range of talents, limiting academic and career opportunities.</a:t>
            </a:r>
            <a:endParaRPr lang="en-US" altLang="en-GB" dirty="0">
              <a:solidFill>
                <a:srgbClr val="000000"/>
              </a:solidFill>
              <a:latin typeface="Times New Roman" panose="02020603050405020304" pitchFamily="18" charset="0"/>
              <a:cs typeface="Times New Roman" panose="02020603050405020304" pitchFamily="18" charset="0"/>
            </a:endParaRPr>
          </a:p>
          <a:p>
            <a:pPr marL="450850" lvl="0" indent="-342900" algn="just" defTabSz="457200">
              <a:lnSpc>
                <a:spcPct val="150000"/>
              </a:lnSpc>
              <a:spcBef>
                <a:spcPct val="0"/>
              </a:spcBef>
              <a:spcAft>
                <a:spcPct val="0"/>
              </a:spcAft>
              <a:buFont typeface="Arial" panose="020B0604020202020204" pitchFamily="34" charset="0"/>
              <a:buChar char="•"/>
              <a:tabLst>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b="1" dirty="0">
                <a:solidFill>
                  <a:srgbClr val="000000"/>
                </a:solidFill>
                <a:latin typeface="Times New Roman" panose="02020603050405020304" pitchFamily="18" charset="0"/>
                <a:cs typeface="Times New Roman" panose="02020603050405020304" pitchFamily="18" charset="0"/>
              </a:rPr>
              <a:t>Solution Proposed:</a:t>
            </a:r>
            <a:endParaRPr lang="en-IN" altLang="en-US" b="1" dirty="0">
              <a:solidFill>
                <a:srgbClr val="000000"/>
              </a:solidFill>
              <a:latin typeface="Times New Roman" panose="02020603050405020304" pitchFamily="18" charset="0"/>
              <a:cs typeface="Times New Roman" panose="02020603050405020304" pitchFamily="18" charset="0"/>
            </a:endParaRPr>
          </a:p>
          <a:p>
            <a:pPr marL="905510" lvl="2" indent="-342900" algn="just" defTabSz="457200">
              <a:lnSpc>
                <a:spcPct val="150000"/>
              </a:lnSpc>
              <a:spcBef>
                <a:spcPct val="0"/>
              </a:spcBef>
              <a:spcAft>
                <a:spcPct val="0"/>
              </a:spcAft>
              <a:buFont typeface="Wingdings" panose="05000000000000000000" charset="0"/>
              <a:buChar char="Ø"/>
              <a:tabLst>
                <a:tab pos="179070"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GB" dirty="0" smtClean="0">
                <a:solidFill>
                  <a:srgbClr val="000000"/>
                </a:solidFill>
                <a:latin typeface="Times New Roman" panose="02020603050405020304" pitchFamily="18" charset="0"/>
                <a:cs typeface="Times New Roman" panose="02020603050405020304" pitchFamily="18" charset="0"/>
              </a:rPr>
              <a:t>A unified, cross-platform application that displays verified academic, co-curricular, and skill-based achievements.</a:t>
            </a:r>
            <a:endParaRPr lang="en-US" altLang="en-GB" dirty="0" smtClean="0">
              <a:solidFill>
                <a:srgbClr val="000000"/>
              </a:solidFill>
              <a:latin typeface="Times New Roman" panose="02020603050405020304" pitchFamily="18" charset="0"/>
              <a:cs typeface="Times New Roman" panose="02020603050405020304" pitchFamily="18" charset="0"/>
            </a:endParaRPr>
          </a:p>
          <a:p>
            <a:pPr marL="905510" lvl="2" indent="-342900" algn="just" defTabSz="457200">
              <a:lnSpc>
                <a:spcPct val="150000"/>
              </a:lnSpc>
              <a:spcBef>
                <a:spcPct val="0"/>
              </a:spcBef>
              <a:spcAft>
                <a:spcPct val="0"/>
              </a:spcAft>
              <a:buFont typeface="Wingdings" panose="05000000000000000000" charset="0"/>
              <a:buChar char="Ø"/>
              <a:tabLst>
                <a:tab pos="179070"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GB" dirty="0" smtClean="0">
                <a:solidFill>
                  <a:srgbClr val="000000"/>
                </a:solidFill>
                <a:latin typeface="Times New Roman" panose="02020603050405020304" pitchFamily="18" charset="0"/>
                <a:cs typeface="Times New Roman" panose="02020603050405020304" pitchFamily="18" charset="0"/>
              </a:rPr>
              <a:t>AI-</a:t>
            </a:r>
            <a:r>
              <a:rPr lang="en-IN" altLang="en-US" dirty="0" smtClean="0">
                <a:solidFill>
                  <a:srgbClr val="000000"/>
                </a:solidFill>
                <a:latin typeface="Times New Roman" panose="02020603050405020304" pitchFamily="18" charset="0"/>
                <a:cs typeface="Times New Roman" panose="02020603050405020304" pitchFamily="18" charset="0"/>
              </a:rPr>
              <a:t>based</a:t>
            </a:r>
            <a:r>
              <a:rPr lang="en-US" altLang="en-GB" dirty="0" smtClean="0">
                <a:solidFill>
                  <a:srgbClr val="000000"/>
                </a:solidFill>
                <a:latin typeface="Times New Roman" panose="02020603050405020304" pitchFamily="18" charset="0"/>
                <a:cs typeface="Times New Roman" panose="02020603050405020304" pitchFamily="18" charset="0"/>
              </a:rPr>
              <a:t> tests provide deep insights into student capabilities, including soft skills assessments.</a:t>
            </a:r>
            <a:endParaRPr lang="en-US" altLang="en-GB" dirty="0" smtClean="0">
              <a:solidFill>
                <a:srgbClr val="000000"/>
              </a:solidFill>
              <a:latin typeface="Times New Roman" panose="02020603050405020304" pitchFamily="18" charset="0"/>
              <a:cs typeface="Times New Roman" panose="02020603050405020304" pitchFamily="18" charset="0"/>
            </a:endParaRPr>
          </a:p>
          <a:p>
            <a:pPr marL="0" marR="0">
              <a:lnSpc>
                <a:spcPct val="150000"/>
              </a:lnSpc>
              <a:spcBef>
                <a:spcPct val="0"/>
              </a:spcBef>
              <a:spcAft>
                <a:spcPct val="0"/>
              </a:spcAft>
            </a:pPr>
            <a:endParaRPr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0" y="0"/>
            <a:ext cx="9144000" cy="5143500"/>
          </a:xfrm>
          <a:prstGeom prst="rect">
            <a:avLst/>
          </a:prstGeom>
          <a:blipFill>
            <a:blip r:embed="rId1" cstate="print"/>
            <a:stretch>
              <a:fillRect/>
            </a:stretch>
          </a:blipFill>
        </p:spPr>
        <p:txBody>
          <a:bodyPr wrap="square" lIns="0" tIns="0" rIns="0" bIns="0" rtlCol="0">
            <a:spAutoFit/>
          </a:bodyPr>
          <a:lstStyle/>
          <a:p/>
        </p:txBody>
      </p:sp>
      <p:sp>
        <p:nvSpPr>
          <p:cNvPr id="3" name="object 3"/>
          <p:cNvSpPr txBox="1"/>
          <p:nvPr/>
        </p:nvSpPr>
        <p:spPr>
          <a:xfrm>
            <a:off x="401759" y="195847"/>
            <a:ext cx="1674944" cy="425450"/>
          </a:xfrm>
          <a:prstGeom prst="rect">
            <a:avLst/>
          </a:prstGeom>
        </p:spPr>
        <p:txBody>
          <a:bodyPr vert="horz" wrap="square" lIns="0" tIns="0" rIns="0" bIns="0" rtlCol="0">
            <a:spAutoFit/>
          </a:bodyPr>
          <a:lstStyle/>
          <a:p>
            <a:pPr marL="0" marR="0">
              <a:lnSpc>
                <a:spcPts val="3320"/>
              </a:lnSpc>
              <a:spcBef>
                <a:spcPts val="0"/>
              </a:spcBef>
              <a:spcAft>
                <a:spcPts val="0"/>
              </a:spcAft>
            </a:pPr>
            <a:r>
              <a:rPr sz="3000" b="1" dirty="0">
                <a:solidFill>
                  <a:srgbClr val="000000"/>
                </a:solidFill>
                <a:latin typeface="Times New Roman" panose="02020603050405020304" pitchFamily="18" charset="0"/>
                <a:cs typeface="Times New Roman" panose="02020603050405020304" pitchFamily="18" charset="0"/>
              </a:rPr>
              <a:t>1.5 Scope</a:t>
            </a:r>
            <a:endParaRPr sz="3000" b="1" dirty="0">
              <a:solidFill>
                <a:srgbClr val="000000"/>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516890" y="727075"/>
            <a:ext cx="8303895" cy="4302125"/>
          </a:xfrm>
          <a:prstGeom prst="rect">
            <a:avLst/>
          </a:prstGeom>
        </p:spPr>
        <p:txBody>
          <a:bodyPr vert="horz" wrap="square" lIns="0" tIns="0" rIns="0" bIns="0" rtlCol="0">
            <a:noAutofit/>
          </a:bodyPr>
          <a:lstStyle/>
          <a:p>
            <a:pPr marL="450850" indent="-342900" algn="just" defTabSz="457200">
              <a:lnSpc>
                <a:spcPct val="115000"/>
              </a:lnSpc>
              <a:spcAft>
                <a:spcPts val="1415"/>
              </a:spcAft>
              <a:buFont typeface="Arial" panose="020B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GB" dirty="0">
                <a:solidFill>
                  <a:srgbClr val="000000"/>
                </a:solidFill>
                <a:latin typeface="Times New Roman" panose="02020603050405020304" pitchFamily="18" charset="0"/>
                <a:cs typeface="Times New Roman" panose="02020603050405020304" pitchFamily="18" charset="0"/>
              </a:rPr>
              <a:t>Can provide holistic student assessment by collecting and analyzing academic records, co-curricular participation, and extracurricular achievements for a well-rounded evaluation.</a:t>
            </a:r>
            <a:endParaRPr lang="en-US" altLang="en-GB" dirty="0">
              <a:solidFill>
                <a:srgbClr val="000000"/>
              </a:solidFill>
              <a:latin typeface="Times New Roman" panose="02020603050405020304" pitchFamily="18" charset="0"/>
              <a:cs typeface="Times New Roman" panose="02020603050405020304" pitchFamily="18" charset="0"/>
            </a:endParaRPr>
          </a:p>
          <a:p>
            <a:pPr marL="450850" indent="-342900" algn="just" defTabSz="457200">
              <a:lnSpc>
                <a:spcPct val="115000"/>
              </a:lnSpc>
              <a:spcAft>
                <a:spcPts val="1415"/>
              </a:spcAft>
              <a:buFont typeface="Arial" panose="020B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GB" dirty="0">
                <a:solidFill>
                  <a:srgbClr val="000000"/>
                </a:solidFill>
                <a:latin typeface="Times New Roman" panose="02020603050405020304" pitchFamily="18" charset="0"/>
                <a:cs typeface="Times New Roman" panose="02020603050405020304" pitchFamily="18" charset="0"/>
                <a:sym typeface="+mn-ea"/>
              </a:rPr>
              <a:t>Can conduct psychometric assessments to evaluate cognitive abilities, personality traits, and career readiness, offering personalized insights.</a:t>
            </a:r>
            <a:endParaRPr lang="en-US" altLang="en-GB" dirty="0">
              <a:solidFill>
                <a:srgbClr val="000000"/>
              </a:solidFill>
              <a:latin typeface="Times New Roman" panose="02020603050405020304" pitchFamily="18" charset="0"/>
              <a:cs typeface="Times New Roman" panose="02020603050405020304" pitchFamily="18" charset="0"/>
            </a:endParaRPr>
          </a:p>
          <a:p>
            <a:pPr marL="450850" indent="-342900" algn="just" defTabSz="457200">
              <a:lnSpc>
                <a:spcPct val="115000"/>
              </a:lnSpc>
              <a:spcAft>
                <a:spcPts val="1415"/>
              </a:spcAft>
              <a:buFont typeface="Arial" panose="020B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GB" dirty="0">
                <a:solidFill>
                  <a:srgbClr val="000000"/>
                </a:solidFill>
                <a:latin typeface="Times New Roman" panose="02020603050405020304" pitchFamily="18" charset="0"/>
                <a:cs typeface="Times New Roman" panose="02020603050405020304" pitchFamily="18" charset="0"/>
              </a:rPr>
              <a:t>Can v</a:t>
            </a:r>
            <a:r>
              <a:rPr lang="en-IN" altLang="en-US" dirty="0">
                <a:solidFill>
                  <a:srgbClr val="000000"/>
                </a:solidFill>
                <a:latin typeface="Times New Roman" panose="02020603050405020304" pitchFamily="18" charset="0"/>
                <a:cs typeface="Times New Roman" panose="02020603050405020304" pitchFamily="18" charset="0"/>
              </a:rPr>
              <a:t>erify</a:t>
            </a:r>
            <a:r>
              <a:rPr lang="en-US" altLang="en-GB" dirty="0">
                <a:solidFill>
                  <a:srgbClr val="000000"/>
                </a:solidFill>
                <a:latin typeface="Times New Roman" panose="02020603050405020304" pitchFamily="18" charset="0"/>
                <a:cs typeface="Times New Roman" panose="02020603050405020304" pitchFamily="18" charset="0"/>
              </a:rPr>
              <a:t> certificates using machine learning to detect tampered or forged documents, ensuring authenticity.</a:t>
            </a:r>
            <a:endParaRPr lang="en-US" altLang="en-GB" dirty="0">
              <a:solidFill>
                <a:srgbClr val="000000"/>
              </a:solidFill>
              <a:latin typeface="Times New Roman" panose="02020603050405020304" pitchFamily="18" charset="0"/>
              <a:cs typeface="Times New Roman" panose="02020603050405020304" pitchFamily="18" charset="0"/>
            </a:endParaRPr>
          </a:p>
          <a:p>
            <a:pPr marL="450850" indent="-342900" algn="just" defTabSz="457200">
              <a:lnSpc>
                <a:spcPct val="115000"/>
              </a:lnSpc>
              <a:spcAft>
                <a:spcPts val="1415"/>
              </a:spcAft>
              <a:buFont typeface="Arial" panose="020B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GB" dirty="0">
                <a:solidFill>
                  <a:srgbClr val="000000"/>
                </a:solidFill>
                <a:latin typeface="Times New Roman" panose="02020603050405020304" pitchFamily="18" charset="0"/>
                <a:cs typeface="Times New Roman" panose="02020603050405020304" pitchFamily="18" charset="0"/>
              </a:rPr>
              <a:t>Can enable digital credentialing through Credly API integration, allowing students to receive standardized, verifiable digital credentials for their achievements.</a:t>
            </a:r>
            <a:endParaRPr lang="en-US" altLang="en-GB" dirty="0">
              <a:solidFill>
                <a:srgbClr val="000000"/>
              </a:solidFill>
              <a:latin typeface="Times New Roman" panose="02020603050405020304" pitchFamily="18" charset="0"/>
              <a:cs typeface="Times New Roman" panose="02020603050405020304" pitchFamily="18" charset="0"/>
            </a:endParaRPr>
          </a:p>
          <a:p>
            <a:pPr marL="450850" indent="-342900" algn="just" defTabSz="457200">
              <a:lnSpc>
                <a:spcPct val="115000"/>
              </a:lnSpc>
              <a:spcAft>
                <a:spcPts val="1415"/>
              </a:spcAft>
              <a:buFont typeface="Arial" panose="020B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GB" dirty="0">
                <a:solidFill>
                  <a:srgbClr val="000000"/>
                </a:solidFill>
                <a:latin typeface="Times New Roman" panose="02020603050405020304" pitchFamily="18" charset="0"/>
                <a:cs typeface="Times New Roman" panose="02020603050405020304" pitchFamily="18" charset="0"/>
              </a:rPr>
              <a:t>Can offer interactive data visualization with real-time dashboards, graphs, and reports for better progress tracking and decision-making.</a:t>
            </a:r>
            <a:endParaRPr lang="en-US" altLang="en-GB" dirty="0">
              <a:solidFill>
                <a:srgbClr val="000000"/>
              </a:solidFill>
              <a:latin typeface="Times New Roman" panose="02020603050405020304" pitchFamily="18" charset="0"/>
              <a:cs typeface="Times New Roman" panose="02020603050405020304" pitchFamily="18" charset="0"/>
            </a:endParaRPr>
          </a:p>
          <a:p>
            <a:pPr marL="450850" indent="-342900" algn="just" defTabSz="457200">
              <a:lnSpc>
                <a:spcPct val="115000"/>
              </a:lnSpc>
              <a:spcAft>
                <a:spcPts val="1415"/>
              </a:spcAft>
              <a:buFont typeface="Arial" panose="020B0604020202020204" pitchFamily="34" charset="0"/>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US" altLang="en-GB"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23495"/>
            <a:ext cx="9144000" cy="5166360"/>
          </a:xfrm>
          <a:prstGeom prst="rect">
            <a:avLst/>
          </a:prstGeom>
          <a:blipFill>
            <a:blip r:embed="rId1" cstate="print"/>
            <a:stretch>
              <a:fillRect/>
            </a:stretch>
          </a:blipFill>
        </p:spPr>
        <p:txBody>
          <a:bodyPr wrap="square" lIns="0" tIns="0" rIns="0" bIns="0" rtlCol="0">
            <a:noAutofit/>
          </a:bodyPr>
          <a:lstStyle/>
          <a:p/>
        </p:txBody>
      </p:sp>
      <p:sp>
        <p:nvSpPr>
          <p:cNvPr id="3" name="object 3"/>
          <p:cNvSpPr txBox="1"/>
          <p:nvPr/>
        </p:nvSpPr>
        <p:spPr>
          <a:xfrm>
            <a:off x="395536" y="240896"/>
            <a:ext cx="3545517" cy="425450"/>
          </a:xfrm>
          <a:prstGeom prst="rect">
            <a:avLst/>
          </a:prstGeom>
        </p:spPr>
        <p:txBody>
          <a:bodyPr vert="horz" wrap="square" lIns="0" tIns="0" rIns="0" bIns="0" rtlCol="0">
            <a:spAutoFit/>
          </a:bodyPr>
          <a:lstStyle/>
          <a:p>
            <a:pPr marL="0" marR="0">
              <a:lnSpc>
                <a:spcPts val="3320"/>
              </a:lnSpc>
              <a:spcBef>
                <a:spcPts val="0"/>
              </a:spcBef>
              <a:spcAft>
                <a:spcPts val="0"/>
              </a:spcAft>
            </a:pPr>
            <a:r>
              <a:rPr sz="3000" b="1" dirty="0">
                <a:solidFill>
                  <a:srgbClr val="000000"/>
                </a:solidFill>
                <a:latin typeface="Times New Roman" panose="02020603050405020304" pitchFamily="18" charset="0"/>
                <a:cs typeface="Times New Roman" panose="02020603050405020304" pitchFamily="18" charset="0"/>
              </a:rPr>
              <a:t>1.6 Technology stack</a:t>
            </a:r>
            <a:endParaRPr sz="3000" b="1" dirty="0">
              <a:solidFill>
                <a:srgbClr val="000000"/>
              </a:solidFill>
              <a:latin typeface="Times New Roman" panose="02020603050405020304" pitchFamily="18" charset="0"/>
              <a:cs typeface="Times New Roman" panose="02020603050405020304" pitchFamily="18" charset="0"/>
            </a:endParaRPr>
          </a:p>
        </p:txBody>
      </p:sp>
      <p:sp>
        <p:nvSpPr>
          <p:cNvPr id="4" name="object 4"/>
          <p:cNvSpPr txBox="1"/>
          <p:nvPr/>
        </p:nvSpPr>
        <p:spPr>
          <a:xfrm>
            <a:off x="467360" y="844550"/>
            <a:ext cx="7727950" cy="4091305"/>
          </a:xfrm>
          <a:prstGeom prst="rect">
            <a:avLst/>
          </a:prstGeom>
        </p:spPr>
        <p:txBody>
          <a:bodyPr vert="horz" wrap="square" lIns="0" tIns="0" rIns="0" bIns="0" rtlCol="0">
            <a:noAutofit/>
          </a:bodyPr>
          <a:lstStyle/>
          <a:p>
            <a:pPr marL="109220" lvl="0" algn="just" defTabSz="457200">
              <a:lnSpc>
                <a:spcPct val="150000"/>
              </a:lnSpc>
              <a:spcAft>
                <a:spcPts val="1415"/>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US" altLang="en-GB" dirty="0">
                <a:solidFill>
                  <a:srgbClr val="000000"/>
                </a:solidFill>
                <a:latin typeface="Times New Roman" panose="02020603050405020304" pitchFamily="18" charset="0"/>
                <a:cs typeface="Times New Roman" panose="02020603050405020304" pitchFamily="18" charset="0"/>
              </a:rPr>
              <a:t>Frontend (G</a:t>
            </a:r>
            <a:r>
              <a:rPr lang="en-IN" altLang="en-US" dirty="0">
                <a:solidFill>
                  <a:srgbClr val="000000"/>
                </a:solidFill>
                <a:latin typeface="Times New Roman" panose="02020603050405020304" pitchFamily="18" charset="0"/>
                <a:cs typeface="Times New Roman" panose="02020603050405020304" pitchFamily="18" charset="0"/>
              </a:rPr>
              <a:t>UI</a:t>
            </a:r>
            <a:r>
              <a:rPr lang="en-US" altLang="en-GB" dirty="0">
                <a:solidFill>
                  <a:srgbClr val="000000"/>
                </a:solidFill>
                <a:latin typeface="Times New Roman" panose="02020603050405020304" pitchFamily="18" charset="0"/>
                <a:cs typeface="Times New Roman" panose="02020603050405020304" pitchFamily="18" charset="0"/>
              </a:rPr>
              <a:t>)</a:t>
            </a:r>
            <a:r>
              <a:rPr lang="en-IN" altLang="en-US" dirty="0">
                <a:solidFill>
                  <a:srgbClr val="000000"/>
                </a:solidFill>
                <a:latin typeface="Times New Roman" panose="02020603050405020304" pitchFamily="18" charset="0"/>
                <a:cs typeface="Times New Roman" panose="02020603050405020304" pitchFamily="18" charset="0"/>
              </a:rPr>
              <a:t>: HTML, CSS, JS</a:t>
            </a:r>
            <a:endParaRPr lang="en-IN" altLang="en-US" dirty="0">
              <a:solidFill>
                <a:srgbClr val="000000"/>
              </a:solidFill>
              <a:latin typeface="Times New Roman" panose="02020603050405020304" pitchFamily="18" charset="0"/>
              <a:cs typeface="Times New Roman" panose="02020603050405020304" pitchFamily="18" charset="0"/>
            </a:endParaRPr>
          </a:p>
          <a:p>
            <a:pPr marL="109220" lvl="0" algn="just" defTabSz="457200">
              <a:lnSpc>
                <a:spcPct val="150000"/>
              </a:lnSpc>
              <a:spcAft>
                <a:spcPts val="1415"/>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dirty="0">
                <a:solidFill>
                  <a:srgbClr val="000000"/>
                </a:solidFill>
                <a:latin typeface="Times New Roman" panose="02020603050405020304" pitchFamily="18" charset="0"/>
                <a:cs typeface="Times New Roman" panose="02020603050405020304" pitchFamily="18" charset="0"/>
              </a:rPr>
              <a:t>Machine Learning Models: Random Forest and Convolutional Neural Network</a:t>
            </a:r>
            <a:endParaRPr lang="en-IN" altLang="en-US" dirty="0">
              <a:solidFill>
                <a:srgbClr val="000000"/>
              </a:solidFill>
              <a:latin typeface="Times New Roman" panose="02020603050405020304" pitchFamily="18" charset="0"/>
              <a:cs typeface="Times New Roman" panose="02020603050405020304" pitchFamily="18" charset="0"/>
            </a:endParaRPr>
          </a:p>
          <a:p>
            <a:pPr marL="109220" lvl="0" algn="just" defTabSz="457200">
              <a:lnSpc>
                <a:spcPct val="150000"/>
              </a:lnSpc>
              <a:spcAft>
                <a:spcPts val="1415"/>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dirty="0">
                <a:solidFill>
                  <a:srgbClr val="000000"/>
                </a:solidFill>
                <a:latin typeface="Times New Roman" panose="02020603050405020304" pitchFamily="18" charset="0"/>
                <a:cs typeface="Times New Roman" panose="02020603050405020304" pitchFamily="18" charset="0"/>
              </a:rPr>
              <a:t>Python and ML Libraries: Flask, Playwright, BeautifulSoup, pdfminer</a:t>
            </a:r>
            <a:endParaRPr lang="en-IN" altLang="en-US" dirty="0">
              <a:solidFill>
                <a:srgbClr val="000000"/>
              </a:solidFill>
              <a:latin typeface="Times New Roman" panose="02020603050405020304" pitchFamily="18" charset="0"/>
              <a:cs typeface="Times New Roman" panose="02020603050405020304" pitchFamily="18" charset="0"/>
            </a:endParaRPr>
          </a:p>
          <a:p>
            <a:pPr marL="109220" lvl="0" algn="just" defTabSz="457200">
              <a:lnSpc>
                <a:spcPct val="150000"/>
              </a:lnSpc>
              <a:spcAft>
                <a:spcPts val="1415"/>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dirty="0">
                <a:solidFill>
                  <a:srgbClr val="000000"/>
                </a:solidFill>
                <a:latin typeface="Times New Roman" panose="02020603050405020304" pitchFamily="18" charset="0"/>
                <a:cs typeface="Times New Roman" panose="02020603050405020304" pitchFamily="18" charset="0"/>
              </a:rPr>
              <a:t>Large Language Model: Llama</a:t>
            </a:r>
            <a:r>
              <a:rPr lang="en-US" altLang="en-GB" dirty="0">
                <a:solidFill>
                  <a:srgbClr val="000000"/>
                </a:solidFill>
                <a:latin typeface="Times New Roman" panose="02020603050405020304" pitchFamily="18" charset="0"/>
                <a:cs typeface="Times New Roman" panose="02020603050405020304" pitchFamily="18" charset="0"/>
              </a:rPr>
              <a:t> 3.1:8b</a:t>
            </a:r>
            <a:endParaRPr lang="en-US" altLang="en-GB" dirty="0">
              <a:solidFill>
                <a:srgbClr val="000000"/>
              </a:solidFill>
              <a:latin typeface="Times New Roman" panose="02020603050405020304" pitchFamily="18" charset="0"/>
              <a:cs typeface="Times New Roman" panose="02020603050405020304" pitchFamily="18" charset="0"/>
            </a:endParaRPr>
          </a:p>
          <a:p>
            <a:pPr marL="109220" lvl="0" algn="just" defTabSz="457200">
              <a:lnSpc>
                <a:spcPct val="150000"/>
              </a:lnSpc>
              <a:spcAft>
                <a:spcPts val="1415"/>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dirty="0">
                <a:solidFill>
                  <a:srgbClr val="000000"/>
                </a:solidFill>
                <a:latin typeface="Times New Roman" panose="02020603050405020304" pitchFamily="18" charset="0"/>
                <a:cs typeface="Times New Roman" panose="02020603050405020304" pitchFamily="18" charset="0"/>
              </a:rPr>
              <a:t>External API: Credly</a:t>
            </a:r>
            <a:endParaRPr lang="en-US" altLang="en-GB" dirty="0">
              <a:solidFill>
                <a:srgbClr val="000000"/>
              </a:solidFill>
              <a:latin typeface="Times New Roman" panose="02020603050405020304" pitchFamily="18" charset="0"/>
              <a:cs typeface="Times New Roman" panose="02020603050405020304" pitchFamily="18" charset="0"/>
            </a:endParaRPr>
          </a:p>
          <a:p>
            <a:pPr marL="109220" lvl="0" algn="just" defTabSz="457200">
              <a:lnSpc>
                <a:spcPct val="150000"/>
              </a:lnSpc>
              <a:spcAft>
                <a:spcPts val="1415"/>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dirty="0">
                <a:solidFill>
                  <a:srgbClr val="000000"/>
                </a:solidFill>
                <a:latin typeface="Times New Roman" panose="02020603050405020304" pitchFamily="18" charset="0"/>
                <a:cs typeface="Times New Roman" panose="02020603050405020304" pitchFamily="18" charset="0"/>
              </a:rPr>
              <a:t>Backend: Node.js, Express.js</a:t>
            </a:r>
            <a:endParaRPr lang="en-IN" altLang="en-US" dirty="0">
              <a:solidFill>
                <a:srgbClr val="000000"/>
              </a:solidFill>
              <a:latin typeface="Times New Roman" panose="02020603050405020304" pitchFamily="18" charset="0"/>
              <a:cs typeface="Times New Roman" panose="02020603050405020304" pitchFamily="18" charset="0"/>
            </a:endParaRPr>
          </a:p>
          <a:p>
            <a:pPr marL="109220" lvl="0" algn="just" defTabSz="457200">
              <a:lnSpc>
                <a:spcPct val="150000"/>
              </a:lnSpc>
              <a:spcAft>
                <a:spcPts val="1415"/>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IN" altLang="en-US" dirty="0">
                <a:solidFill>
                  <a:srgbClr val="000000"/>
                </a:solidFill>
                <a:latin typeface="Times New Roman" panose="02020603050405020304" pitchFamily="18" charset="0"/>
                <a:cs typeface="Times New Roman" panose="02020603050405020304" pitchFamily="18" charset="0"/>
              </a:rPr>
              <a:t>Database: MongoDB</a:t>
            </a:r>
            <a:endParaRPr lang="en-IN" altLang="en-US" dirty="0">
              <a:solidFill>
                <a:srgbClr val="000000"/>
              </a:solidFill>
              <a:latin typeface="Times New Roman" panose="02020603050405020304" pitchFamily="18" charset="0"/>
              <a:cs typeface="Times New Roman" panose="02020603050405020304" pitchFamily="18" charset="0"/>
            </a:endParaRPr>
          </a:p>
          <a:p>
            <a:pPr marL="109220" lvl="0" algn="just" defTabSz="457200">
              <a:lnSpc>
                <a:spcPct val="150000"/>
              </a:lnSpc>
              <a:spcAft>
                <a:spcPts val="1415"/>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lang="en-IN" altLang="en-US"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TABLE_ENDDRAG_ORIGIN_RECT" val="528*185"/>
  <p:tag name="TABLE_ENDDRAG_RECT" val="65*174*528*185"/>
</p:tagLst>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8651</Words>
  <Application>WPS Presentation</Application>
  <PresentationFormat>On-screen Show (16:9)</PresentationFormat>
  <Paragraphs>243</Paragraphs>
  <Slides>32</Slides>
  <Notes>0</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32</vt:i4>
      </vt:variant>
    </vt:vector>
  </HeadingPairs>
  <TitlesOfParts>
    <vt:vector size="51" baseType="lpstr">
      <vt:lpstr>Arial</vt:lpstr>
      <vt:lpstr>SimSun</vt:lpstr>
      <vt:lpstr>Wingdings</vt:lpstr>
      <vt:lpstr>Times New Roman</vt:lpstr>
      <vt:lpstr>Wingdings</vt:lpstr>
      <vt:lpstr>Calibri</vt:lpstr>
      <vt:lpstr>Microsoft YaHei</vt:lpstr>
      <vt:lpstr>Arial Unicode MS</vt:lpstr>
      <vt:lpstr>CRAJMG+Arial-BoldMT</vt:lpstr>
      <vt:lpstr>JLPAIK+ArialMT</vt:lpstr>
      <vt:lpstr>QHJKMV+TimesNewRomanPS-BoldMT</vt:lpstr>
      <vt:lpstr>Segoe UI Symbol</vt:lpstr>
      <vt:lpstr>Cambria</vt:lpstr>
      <vt:lpstr>ＭＳ 明朝</vt:lpstr>
      <vt:lpstr>AMGDT</vt:lpstr>
      <vt:lpstr>Bodoni MT Poster Compressed</vt:lpstr>
      <vt:lpstr>Bookman Old Style</vt:lpstr>
      <vt:lpstr>Theme Office</vt:lpstr>
      <vt:lpstr>1_Theme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
  <cp:lastModifiedBy>Sumit Mesta</cp:lastModifiedBy>
  <cp:revision>27</cp:revision>
  <dcterms:created xsi:type="dcterms:W3CDTF">2025-04-01T06:34:00Z</dcterms:created>
  <dcterms:modified xsi:type="dcterms:W3CDTF">2025-04-01T12:33:58Z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2F433456570D47AB89A99F0094F970F8_13</vt:lpwstr>
  </property>
  <property fmtid="{D5CDD505-2E9C-101B-9397-08002B2CF9AE}" pid="3" name="KSOProductBuildVer">
    <vt:lpwstr>2057-12.2.0.20348</vt:lpwstr>
  </property>
</Properties>
</file>