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69" r:id="rId5"/>
    <p:sldId id="258" r:id="rId6"/>
    <p:sldId id="261" r:id="rId7"/>
    <p:sldId id="272" r:id="rId8"/>
    <p:sldId id="267" r:id="rId9"/>
    <p:sldId id="270" r:id="rId10"/>
    <p:sldId id="264" r:id="rId11"/>
    <p:sldId id="263" r:id="rId12"/>
    <p:sldId id="273" r:id="rId13"/>
    <p:sldId id="286" r:id="rId14"/>
    <p:sldId id="274" r:id="rId15"/>
    <p:sldId id="287" r:id="rId16"/>
    <p:sldId id="276" r:id="rId17"/>
    <p:sldId id="275" r:id="rId18"/>
    <p:sldId id="277" r:id="rId19"/>
    <p:sldId id="260" r:id="rId20"/>
  </p:sldIdLst>
  <p:sldSz cx="10080625" cy="7559675"/>
  <p:notesSz cx="6858000" cy="9144000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31"/>
  </p:normalViewPr>
  <p:slideViewPr>
    <p:cSldViewPr showGuides="1">
      <p:cViewPr varScale="1">
        <p:scale>
          <a:sx n="71" d="100"/>
          <a:sy n="71" d="100"/>
        </p:scale>
        <p:origin x="1579" y="53"/>
      </p:cViewPr>
      <p:guideLst>
        <p:guide orient="horz" pos="2160"/>
        <p:guide pos="2888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68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/>
          <a:p>
            <a:pPr lvl="0" algn="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‹#›</a:t>
            </a:fld>
            <a:endParaRPr lang="en-IN" altLang="en-US" sz="14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921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2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10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765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11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969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70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12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174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14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379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16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584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584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17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78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18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9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994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19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4198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8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2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126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3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33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4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536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5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741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6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945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6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7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150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8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35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9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560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7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4" name="Straight Connector 2"/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29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3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31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3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3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3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3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7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066163-D733-45CD-B58C-42639984BF3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939980-9A71-4B9C-AF29-CE6288DD4DB1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BD99BD-92A7-464D-956A-3325B0F5CB1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1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7745" indent="0">
              <a:buNone/>
              <a:defRPr sz="176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marL="0" marR="0" lvl="0" indent="0" algn="ctr" defTabSz="503555" rtl="0" eaLnBrk="0" fontAlgn="base" latinLnBrk="0" hangingPunct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None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5"/>
            </a:lvl1pPr>
            <a:lvl2pPr marL="504190" indent="0">
              <a:buNone/>
              <a:defRPr sz="1325"/>
            </a:lvl2pPr>
            <a:lvl3pPr marL="1007745" indent="0">
              <a:buNone/>
              <a:defRPr sz="1100"/>
            </a:lvl3pPr>
            <a:lvl4pPr marL="1511935" indent="0">
              <a:buNone/>
              <a:defRPr sz="990"/>
            </a:lvl4pPr>
            <a:lvl5pPr marL="2016125" indent="0">
              <a:buNone/>
              <a:defRPr sz="990"/>
            </a:lvl5pPr>
            <a:lvl6pPr marL="2519680" indent="0">
              <a:buNone/>
              <a:defRPr sz="990"/>
            </a:lvl6pPr>
            <a:lvl7pPr marL="3023870" indent="0">
              <a:buNone/>
              <a:defRPr sz="990"/>
            </a:lvl7pPr>
            <a:lvl8pPr marL="3528060" indent="0">
              <a:buNone/>
              <a:defRPr sz="990"/>
            </a:lvl8pPr>
            <a:lvl9pPr marL="4031615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10/7/2024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503555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880" indent="-3143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9205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403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77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/>
        </p:nvGraphicFramePr>
        <p:xfrm>
          <a:off x="2592070" y="3851910"/>
          <a:ext cx="4897120" cy="253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Moodle 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Sumit Mesta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21104069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Soham Dalvi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21104010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Sankalp Gunjal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21104087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Siddharth Devare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21104136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EduFlex: An AI -ML driven cross-platform application for displaying and acknowledging students achievement</a:t>
            </a:r>
            <a:r>
              <a:rPr kumimoji="0" lang="en-I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. </a:t>
            </a:r>
          </a:p>
          <a:p>
            <a:pPr marL="0" marR="0" lvl="0" indent="0" algn="ctr" defTabSz="457200" rtl="0" eaLnBrk="1" fontAlgn="auto" latinLnBrk="0" hangingPunct="1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Group No. 7</a:t>
            </a: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Project Guide:- Ms. Sonal Jain</a:t>
            </a: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9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84138"/>
            <a:ext cx="8578850" cy="1633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555" y="301625"/>
            <a:ext cx="9070975" cy="102806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8. Technology Stack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555" y="1365250"/>
            <a:ext cx="9070975" cy="5702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marR="0" lvl="0" indent="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1. FRONTEND (GUI):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HTML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CSS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JAVASCRIPT</a:t>
            </a:r>
          </a:p>
          <a:p>
            <a:pPr marL="109220" marR="0" lvl="0" indent="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9220" marR="0" lvl="0" indent="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2. BACKEND: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Node.js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Express.js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MongoDB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Python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External API (Credly)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9. Proposed System Architecture</a:t>
            </a: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28675" name="Rectangle 2"/>
          <p:cNvSpPr/>
          <p:nvPr/>
        </p:nvSpPr>
        <p:spPr>
          <a:xfrm>
            <a:off x="431800" y="1563688"/>
            <a:ext cx="9070975" cy="4989512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040" y="1230630"/>
            <a:ext cx="8731250" cy="558927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360420" y="7020560"/>
            <a:ext cx="336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>
                <a:latin typeface="Times New Roman" panose="02020603050405020304" pitchFamily="16" charset="0"/>
                <a:cs typeface="Times New Roman" panose="02020603050405020304" pitchFamily="16" charset="0"/>
              </a:rPr>
              <a:t>Fig 9.1: System Architecture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9. UML Diagrams</a:t>
            </a: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23" name="Rectangle 2"/>
          <p:cNvSpPr/>
          <p:nvPr/>
        </p:nvSpPr>
        <p:spPr>
          <a:xfrm>
            <a:off x="431800" y="1563688"/>
            <a:ext cx="9070975" cy="4989512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7470" y="1619885"/>
            <a:ext cx="7239000" cy="44881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312160" y="6746240"/>
            <a:ext cx="336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>
                <a:latin typeface="Times New Roman" panose="02020603050405020304" pitchFamily="16" charset="0"/>
                <a:cs typeface="Times New Roman" panose="02020603050405020304" pitchFamily="16" charset="0"/>
              </a:rPr>
              <a:t>Fig 9.2: Usecase Diagram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quence Diagra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945" y="395605"/>
            <a:ext cx="8973185" cy="59563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359785" y="6876415"/>
            <a:ext cx="336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>
                <a:latin typeface="Times New Roman" panose="02020603050405020304" pitchFamily="16" charset="0"/>
                <a:cs typeface="Times New Roman" panose="02020603050405020304" pitchFamily="16" charset="0"/>
              </a:rPr>
              <a:t>Fig 9.3: Sequence Diagram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10. Implementation Results</a:t>
            </a: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2771" name="Rectangle 2"/>
          <p:cNvSpPr/>
          <p:nvPr/>
        </p:nvSpPr>
        <p:spPr>
          <a:xfrm>
            <a:off x="431800" y="1563688"/>
            <a:ext cx="9070975" cy="4989512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783840" y="6732270"/>
            <a:ext cx="436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>
                <a:latin typeface="Times New Roman" panose="02020603050405020304" pitchFamily="16" charset="0"/>
                <a:cs typeface="Times New Roman" panose="02020603050405020304" pitchFamily="16" charset="0"/>
              </a:rPr>
              <a:t>Fig 10.1: Automation using Credly API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9EA64E-B61D-22A1-2165-EDA13CC18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8121" y="1188941"/>
            <a:ext cx="8041207" cy="5362442"/>
          </a:xfr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359785" y="6876415"/>
            <a:ext cx="336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>
                <a:latin typeface="Times New Roman" panose="02020603050405020304" pitchFamily="16" charset="0"/>
                <a:cs typeface="Times New Roman" panose="02020603050405020304" pitchFamily="16" charset="0"/>
              </a:rPr>
              <a:t>Fig 10.2: Certificate Validation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12D4EC-46A3-07D9-5B9C-B8C3E086F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343" y="683493"/>
            <a:ext cx="8905303" cy="568863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11. </a:t>
            </a: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Noto Sans CJK SC Regular" charset="0"/>
              </a:rPr>
              <a:t>Gantt Chart of Sem VII</a:t>
            </a: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pic>
        <p:nvPicPr>
          <p:cNvPr id="2" name="Content Placeholder 1" descr="Pic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945" y="1424305"/>
            <a:ext cx="9086850" cy="54908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12. Summary</a:t>
            </a: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6867" name="Rectangle 2"/>
          <p:cNvSpPr/>
          <p:nvPr/>
        </p:nvSpPr>
        <p:spPr>
          <a:xfrm>
            <a:off x="431800" y="1329690"/>
            <a:ext cx="9070975" cy="522351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50850" indent="-342900" algn="just" defTabSz="457200" eaLnBrk="1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Data Collection Process:</a:t>
            </a:r>
          </a:p>
          <a:p>
            <a:pPr marL="908050" lvl="1" indent="-342900" algn="just" defTabSz="457200" eaLnBrk="1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Font typeface="Wingdings" panose="05000000000000000000" charset="0"/>
              <a:buChar char="Ø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The platform's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user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data collection system is fully implemented.</a:t>
            </a:r>
          </a:p>
          <a:p>
            <a:pPr marL="450850" indent="-342900" algn="just" defTabSz="457200" eaLnBrk="1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Credly Link Integration:</a:t>
            </a:r>
          </a:p>
          <a:p>
            <a:pPr marL="908050" lvl="1" indent="-342900" algn="just" defTabSz="457200" eaLnBrk="1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Font typeface="Wingdings" panose="05000000000000000000" charset="0"/>
              <a:buChar char="Ø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Users can provide their Credly links to automatically fetch their badges.</a:t>
            </a:r>
          </a:p>
          <a:p>
            <a:pPr marL="1022350" lvl="1" indent="-457200" algn="just" defTabSz="457200" eaLnBrk="1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Font typeface="Wingdings" panose="05000000000000000000" charset="0"/>
              <a:buChar char="Ø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This simplifies the achievement data collection process.</a:t>
            </a:r>
          </a:p>
          <a:p>
            <a:pPr marL="450850" indent="-342900" algn="just" defTabSz="457200" eaLnBrk="1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Certificate Uploading Feature:</a:t>
            </a:r>
          </a:p>
          <a:p>
            <a:pPr marL="908050" lvl="1" indent="-342900" algn="just" defTabSz="457200" eaLnBrk="1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Font typeface="Wingdings" panose="05000000000000000000" charset="0"/>
              <a:buChar char="Ø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Users can upload their certificates easily.</a:t>
            </a:r>
          </a:p>
          <a:p>
            <a:pPr marL="908050" lvl="1" indent="-342900" algn="just" defTabSz="457200" eaLnBrk="1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Font typeface="Wingdings" panose="05000000000000000000" charset="0"/>
              <a:buChar char="Ø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 robust authentication mechanism verifies the validity of uploaded certificates.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13. References</a:t>
            </a: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8915" name="Rectangle 2"/>
          <p:cNvSpPr/>
          <p:nvPr/>
        </p:nvSpPr>
        <p:spPr>
          <a:xfrm>
            <a:off x="431800" y="1296035"/>
            <a:ext cx="9149715" cy="5690235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+mj-lt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[1]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A. Verma and P. Gupta, "Automated Student Achievement Recognition and Tracking Using Blockchain and AI," IEEE Access, vol. 10, pp. 25567-25575, 2022.</a:t>
            </a:r>
          </a:p>
          <a:p>
            <a:pPr marL="10795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+mj-lt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[2]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M. Yang and X. Zhou, "AI-Driven Student Profiling for Personalized Recommendations and Achievement Analysis in Education," IEEE Transactions on Learning Technologies, vol. 16, no. 2, pp. 78-86, 2023.</a:t>
            </a:r>
          </a:p>
          <a:p>
            <a:pPr marL="10795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+mj-lt"/>
              <a:tabLst>
                <a:tab pos="7162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[3]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L. Brown and H. Adams, "Enhancing Student Engagement and Achievement Tracking Through Gamified Learning Systems," Proceedings of the IEEE International Conference on Learning Technologies, 2021, pp. 45-50.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Thank You...!!</a:t>
            </a:r>
            <a:endParaRPr lang="en-IN" altLang="en-US" sz="36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/>
          <p:nvPr/>
        </p:nvSpPr>
        <p:spPr>
          <a:xfrm>
            <a:off x="504825" y="144463"/>
            <a:ext cx="9070975" cy="322262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2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Contents</a:t>
            </a:r>
            <a:endParaRPr lang="en-IN" altLang="en-US" sz="3600" b="1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77825" y="776288"/>
            <a:ext cx="9323388" cy="66960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430530" marR="0" lvl="0" indent="-32258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Suggestions given during Review-1</a:t>
            </a: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  <a:p>
            <a:pPr marL="430530" marR="0" lvl="0" indent="-32258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Abstract</a:t>
            </a:r>
          </a:p>
          <a:p>
            <a:pPr marL="430530" marR="0" lvl="0" indent="-32258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Introduction</a:t>
            </a:r>
          </a:p>
          <a:p>
            <a:pPr marL="430530" marR="0" lvl="0" indent="-32258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Objectives</a:t>
            </a:r>
          </a:p>
          <a:p>
            <a:pPr marL="430530" marR="0" lvl="0" indent="-32258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Project Scope</a:t>
            </a:r>
          </a:p>
          <a:p>
            <a:pPr marL="430530" marR="0" lvl="0" indent="-32258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Literature Survey</a:t>
            </a:r>
          </a:p>
          <a:p>
            <a:pPr marL="428625" marR="0" lvl="0" indent="-32258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Problem Statement</a:t>
            </a:r>
          </a:p>
          <a:p>
            <a:pPr marL="428625" marR="0" lvl="0" indent="-32258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Technological Stack</a:t>
            </a:r>
          </a:p>
          <a:p>
            <a:pPr marL="428625" marR="0" lvl="0" indent="-32258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Proposed System Architecture</a:t>
            </a:r>
          </a:p>
          <a:p>
            <a:pPr marL="428625" marR="0" lvl="0" indent="-32258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UML Diagrams</a:t>
            </a:r>
          </a:p>
          <a:p>
            <a:pPr marL="428625" marR="0" lvl="0" indent="-32258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Implementation Results </a:t>
            </a:r>
          </a:p>
          <a:p>
            <a:pPr marL="428625" marR="0" lvl="0" indent="-32258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Gantt Chart of Sem VII</a:t>
            </a:r>
          </a:p>
          <a:p>
            <a:pPr marL="428625" marR="0" lvl="0" indent="-32258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Summary</a:t>
            </a:r>
          </a:p>
          <a:p>
            <a:pPr marL="428625" marR="0" lvl="0" indent="-32258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References </a:t>
            </a:r>
          </a:p>
          <a:p>
            <a:pPr marL="10795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  <a:p>
            <a:pPr marL="430530" marR="0" lvl="0" indent="-322580" algn="l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1. </a:t>
            </a: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Noto Sans CJK SC Regular" charset="0"/>
              </a:rPr>
              <a:t>Suggestions given during Review-1</a:t>
            </a: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12291" name="Rectangle 2"/>
          <p:cNvSpPr/>
          <p:nvPr/>
        </p:nvSpPr>
        <p:spPr>
          <a:xfrm>
            <a:off x="431800" y="1563688"/>
            <a:ext cx="9070975" cy="4989512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1. Refer to IEEE papers instead of general research papers for a more comprehensive understanding of implemented systems.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2. Abstract</a:t>
            </a:r>
          </a:p>
        </p:txBody>
      </p:sp>
      <p:sp>
        <p:nvSpPr>
          <p:cNvPr id="14339" name="Rectangle 2"/>
          <p:cNvSpPr/>
          <p:nvPr/>
        </p:nvSpPr>
        <p:spPr>
          <a:xfrm>
            <a:off x="503555" y="1564640"/>
            <a:ext cx="8757920" cy="5193665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Eduflex is a web-based platform that evaluates academic, co-curricular, and personal achievements using AI and ML.</a:t>
            </a:r>
          </a:p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Built with Python, Flask, and MongoDB for scalability and automation.</a:t>
            </a:r>
          </a:p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Integrates Credly for automated certification verification.</a:t>
            </a:r>
          </a:p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Uses Generative AI to let students create personalized courses.</a:t>
            </a:r>
          </a:p>
          <a:p>
            <a:pPr marL="10795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555" y="301625"/>
            <a:ext cx="9070975" cy="8572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3. Introduction</a:t>
            </a:r>
          </a:p>
        </p:txBody>
      </p:sp>
      <p:sp>
        <p:nvSpPr>
          <p:cNvPr id="16387" name="Rectangle 2"/>
          <p:cNvSpPr/>
          <p:nvPr/>
        </p:nvSpPr>
        <p:spPr>
          <a:xfrm>
            <a:off x="503555" y="1282700"/>
            <a:ext cx="9070975" cy="6119495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50850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Problem Identified: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908050" lvl="1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Traditional systems focus on grades, overlooking co-curricular activities, soft skills, and personal achievements, limiting a well-rounded evaluation.</a:t>
            </a:r>
          </a:p>
          <a:p>
            <a:pPr marL="908050" lvl="1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Current education systems lack personalized learning, offering no tailored resources based on individual strengths and areas for improvement.</a:t>
            </a:r>
          </a:p>
          <a:p>
            <a:pPr marL="450850" lvl="0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Solution Proposed:</a:t>
            </a:r>
          </a:p>
          <a:p>
            <a:pPr marL="905510" lvl="2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179070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EduFlex provides a comprehensive assessment by recognizing academic, co-curricular, and soft skills achievements through advanced technology.</a:t>
            </a:r>
          </a:p>
          <a:p>
            <a:pPr marL="905510" lvl="2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179070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EduFlex enables students to create personalized courses tailored to their goals and needs using Generative AI.</a:t>
            </a:r>
          </a:p>
          <a:p>
            <a:pPr marL="908050" lvl="1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908050" lvl="1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4. Objectives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555" y="1468120"/>
            <a:ext cx="9070975" cy="558419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To design and develop a web framework/cross-platform app offering a holistic view of student achievements.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To help students generate personalized courses, using ML to identify gaps and AI to create content.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To create a data visualization platform providing clear, actionable insights through interactive displays.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To build a scalable cloud infrastructure for real-time data processing and reliable app availability.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5. Project Scope</a:t>
            </a:r>
          </a:p>
        </p:txBody>
      </p:sp>
      <p:sp>
        <p:nvSpPr>
          <p:cNvPr id="20483" name="Rectangle 2"/>
          <p:cNvSpPr/>
          <p:nvPr/>
        </p:nvSpPr>
        <p:spPr>
          <a:xfrm>
            <a:off x="503555" y="1496060"/>
            <a:ext cx="9070975" cy="5481955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Can create student profiles by  collecting academic and extracurricular achievements.</a:t>
            </a:r>
          </a:p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Can use AI for personalized course creation based on areas for improvement.</a:t>
            </a:r>
          </a:p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Can offer real-time analytics for educators to track student progress and enable timely support.</a:t>
            </a:r>
          </a:p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Can incorporate gamification to motivate students with points or badges for completing tasks.</a:t>
            </a:r>
          </a:p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6. Literature Survey</a:t>
            </a:r>
          </a:p>
        </p:txBody>
      </p:sp>
      <p:sp>
        <p:nvSpPr>
          <p:cNvPr id="22531" name="Rectangle 2"/>
          <p:cNvSpPr/>
          <p:nvPr/>
        </p:nvSpPr>
        <p:spPr>
          <a:xfrm>
            <a:off x="503555" y="1613535"/>
            <a:ext cx="9070975" cy="514477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50850" indent="-342900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369570" y="1331595"/>
          <a:ext cx="9380855" cy="597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8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78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Paper Title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Author(s)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Year 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Technology Stack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22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Automated Student Achievement Recognition and Tracking Using Blockchain and AI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A. Verma, P. Gupta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202</a:t>
                      </a:r>
                      <a:r>
                        <a:rPr lang="en-IN" alt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 b="1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Problem Identified:</a:t>
                      </a:r>
                    </a:p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Inefficient and insecure tracking of student achievements.</a:t>
                      </a:r>
                    </a:p>
                    <a:p>
                      <a:pPr algn="ctr">
                        <a:buNone/>
                      </a:pPr>
                      <a:endParaRPr lang="en-IN" altLang="en-US" sz="1800">
                        <a:solidFill>
                          <a:schemeClr val="tx1"/>
                        </a:solidFill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altLang="en-US" sz="1800" b="1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Solution Proposed:</a:t>
                      </a:r>
                    </a:p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Automated tracking with blockchain for security and AI for personalized recommendations.</a:t>
                      </a:r>
                    </a:p>
                    <a:p>
                      <a:pPr algn="ctr">
                        <a:buNone/>
                      </a:pPr>
                      <a:endParaRPr lang="en-IN" altLang="en-US" sz="1800">
                        <a:solidFill>
                          <a:schemeClr val="tx1"/>
                        </a:solidFill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Blockchain (Hyperledger), Python, Flask, AI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AI-Driven Student Profiling for Personalized Recommendations and Achievement Analysis in Education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M. Yang, X. Zhou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202</a:t>
                      </a:r>
                      <a:r>
                        <a:rPr lang="en-IN" alt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 b="1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Problem Identified:</a:t>
                      </a:r>
                      <a:endParaRPr lang="en-US" sz="1800">
                        <a:solidFill>
                          <a:schemeClr val="tx1"/>
                        </a:solidFill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No personalized guidance for students' growth based on their achievements.</a:t>
                      </a:r>
                    </a:p>
                    <a:p>
                      <a:pPr algn="ctr">
                        <a:buNone/>
                      </a:pPr>
                      <a:endParaRPr lang="en-US" sz="1800">
                        <a:solidFill>
                          <a:schemeClr val="tx1"/>
                        </a:solidFill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altLang="en-US" sz="1800" b="1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Solution Proposed:</a:t>
                      </a:r>
                    </a:p>
                    <a:p>
                      <a:pPr algn="ctr">
                        <a:buNone/>
                      </a:pPr>
                      <a:r>
                        <a:rPr lang="en-IN" altLang="en-US" sz="1800" b="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AI-driven profiles with personalized recommendations and improvement insights.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AI, React, Django, PostgreSQL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7. Problem Statement</a:t>
            </a:r>
          </a:p>
        </p:txBody>
      </p:sp>
      <p:sp>
        <p:nvSpPr>
          <p:cNvPr id="24579" name="Rectangle 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360680" y="1477010"/>
            <a:ext cx="8448675" cy="5182870"/>
          </a:xfrm>
        </p:spPr>
        <p:txBody>
          <a:bodyPr vert="horz" wrap="square" lIns="91440" tIns="45720" rIns="91440" bIns="45720" anchor="t" anchorCtr="0"/>
          <a:lstStyle/>
          <a:p>
            <a:pPr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Narrow Focus on Academics: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Current systems overlook extracurriculars and personal development.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No Personalized Learning Paths: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Students lack tailored course recommendations based on strengths.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Non-Academic Achievements Undervalued: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Contributions outside academics aren’t recognized properly.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Outdated Ranking Systems: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Traditional rankings promote competition, not growth.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Manual Data Collection: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Achievement tracking is inefficient and time-consuming.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832</Words>
  <Application>Microsoft Office PowerPoint</Application>
  <PresentationFormat>Custom</PresentationFormat>
  <Paragraphs>146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DejaVu Sans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craft king</cp:lastModifiedBy>
  <cp:revision>42</cp:revision>
  <dcterms:created xsi:type="dcterms:W3CDTF">2017-10-25T08:22:00Z</dcterms:created>
  <dcterms:modified xsi:type="dcterms:W3CDTF">2024-10-07T08:37:16Z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ICV">
    <vt:lpwstr>844CE4F597B24DA5AC95517086D2399B_13</vt:lpwstr>
  </property>
  <property fmtid="{D5CDD505-2E9C-101B-9397-08002B2CF9AE}" pid="13" name="KSOProductBuildVer">
    <vt:lpwstr>1033-12.2.0.13472</vt:lpwstr>
  </property>
</Properties>
</file>