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9" r:id="rId18"/>
    <p:sldId id="280" r:id="rId19"/>
    <p:sldId id="281" r:id="rId20"/>
    <p:sldId id="274" r:id="rId21"/>
    <p:sldId id="283" r:id="rId22"/>
    <p:sldId id="275" r:id="rId23"/>
    <p:sldId id="282" r:id="rId24"/>
    <p:sldId id="276" r:id="rId25"/>
    <p:sldId id="277" r:id="rId26"/>
    <p:sldId id="278" r:id="rId27"/>
  </p:sldIdLst>
  <p:sldSz cx="9144000" cy="5143500" type="screen16x9"/>
  <p:notesSz cx="9144000" cy="5143500"/>
  <p:embeddedFontLst>
    <p:embeddedFont>
      <p:font typeface="KOLMNO+TimesNewRomanPSMT" panose="020B0604020202020204"/>
      <p:regular r:id="rId28"/>
    </p:embeddedFont>
    <p:embeddedFont>
      <p:font typeface="JLPAIK+ArialMT" panose="020B0604020202020204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RAJMG+Arial-BoldMT" panose="020B0604020202020204"/>
      <p:regular r:id="rId34"/>
    </p:embeddedFont>
    <p:embeddedFont>
      <p:font typeface="QHJKMV+TimesNewRomanPS-BoldMT" panose="020B060402020202020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23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4175" y="2270986"/>
            <a:ext cx="6589140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BF0"/>
                </a:solidFill>
                <a:latin typeface="QHJKMV+TimesNewRomanPS-BoldMT"/>
                <a:cs typeface="QHJKMV+TimesNewRomanPS-BoldMT"/>
              </a:rPr>
              <a:t>Department of Information 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1087" y="2728186"/>
            <a:ext cx="6803566" cy="155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1213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BF0"/>
                </a:solidFill>
                <a:latin typeface="QHJKMV+TimesNewRomanPS-BoldMT"/>
                <a:cs typeface="QHJKMV+TimesNewRomanPS-BoldMT"/>
              </a:rPr>
              <a:t>NBA Accredited</a:t>
            </a:r>
          </a:p>
          <a:p>
            <a:pPr marL="1274355" marR="0">
              <a:lnSpc>
                <a:spcPts val="2657"/>
              </a:lnSpc>
              <a:spcBef>
                <a:spcPts val="233"/>
              </a:spcBef>
              <a:spcAft>
                <a:spcPts val="0"/>
              </a:spcAft>
            </a:pPr>
            <a:r>
              <a:rPr sz="2400" dirty="0">
                <a:solidFill>
                  <a:srgbClr val="FFFBF0"/>
                </a:solidFill>
                <a:latin typeface="KOLMNO+TimesNewRomanPSMT"/>
                <a:cs typeface="KOLMNO+TimesNewRomanPSMT"/>
              </a:rPr>
              <a:t>A.P. Shah Institute of Technology</a:t>
            </a:r>
          </a:p>
          <a:p>
            <a:pPr marL="0" marR="0">
              <a:lnSpc>
                <a:spcPts val="2657"/>
              </a:lnSpc>
              <a:spcBef>
                <a:spcPts val="222"/>
              </a:spcBef>
              <a:spcAft>
                <a:spcPts val="0"/>
              </a:spcAft>
            </a:pPr>
            <a:r>
              <a:rPr sz="2400" dirty="0">
                <a:solidFill>
                  <a:srgbClr val="FFFBF0"/>
                </a:solidFill>
                <a:latin typeface="KOLMNO+TimesNewRomanPSMT"/>
                <a:cs typeface="KOLMNO+TimesNewRomanPSMT"/>
              </a:rPr>
              <a:t>G.B.Road, Kasarvadavli, Thane (W), Mumbai-400615</a:t>
            </a:r>
          </a:p>
          <a:p>
            <a:pPr marL="1496028" marR="0">
              <a:lnSpc>
                <a:spcPts val="2657"/>
              </a:lnSpc>
              <a:spcBef>
                <a:spcPts val="222"/>
              </a:spcBef>
              <a:spcAft>
                <a:spcPts val="0"/>
              </a:spcAft>
            </a:pPr>
            <a:r>
              <a:rPr sz="2400" dirty="0">
                <a:solidFill>
                  <a:srgbClr val="FFFBF0"/>
                </a:solidFill>
                <a:latin typeface="KOLMNO+TimesNewRomanPSMT"/>
                <a:cs typeface="KOLMNO+TimesNewRomanPSMT"/>
              </a:rPr>
              <a:t>UNIVERSITY OF MUMBAI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4329" y="4276990"/>
            <a:ext cx="3448151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BF0"/>
                </a:solidFill>
                <a:latin typeface="KOLMNO+TimesNewRomanPSMT"/>
                <a:cs typeface="KOLMNO+TimesNewRomanPSMT"/>
              </a:rPr>
              <a:t>Academic Year 202</a:t>
            </a:r>
            <a:r>
              <a:rPr lang="en-US" sz="2400" dirty="0">
                <a:solidFill>
                  <a:srgbClr val="FFFBF0"/>
                </a:solidFill>
                <a:latin typeface="KOLMNO+TimesNewRomanPSMT"/>
                <a:cs typeface="KOLMNO+TimesNewRomanPSMT"/>
              </a:rPr>
              <a:t>4</a:t>
            </a:r>
            <a:r>
              <a:rPr sz="2400" dirty="0">
                <a:solidFill>
                  <a:srgbClr val="FFFBF0"/>
                </a:solidFill>
                <a:latin typeface="KOLMNO+TimesNewRomanPSMT"/>
                <a:cs typeface="KOLMNO+TimesNewRomanPSMT"/>
              </a:rPr>
              <a:t>-202</a:t>
            </a:r>
            <a:r>
              <a:rPr lang="en-US" sz="2400" dirty="0">
                <a:solidFill>
                  <a:srgbClr val="FFFBF0"/>
                </a:solidFill>
                <a:latin typeface="KOLMNO+TimesNewRomanPSMT"/>
                <a:cs typeface="KOLMNO+TimesNewRomanPSMT"/>
              </a:rPr>
              <a:t>5</a:t>
            </a:r>
            <a:endParaRPr sz="2400" dirty="0">
              <a:solidFill>
                <a:srgbClr val="FFFBF0"/>
              </a:solidFill>
              <a:latin typeface="KOLMNO+TimesNewRomanPSMT"/>
              <a:cs typeface="KOLMNO+TimesNewRomanPS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436" y="2723535"/>
            <a:ext cx="4013332" cy="628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51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QHJKMV+TimesNewRomanPS-BoldMT"/>
                <a:cs typeface="QHJKMV+TimesNewRomanPS-BoldMT"/>
              </a:rPr>
              <a:t>2. Project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50329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2.1 Proposed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7574"/>
            <a:ext cx="7865547" cy="3969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7208" y="247193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7544" y="227359"/>
            <a:ext cx="488721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2.2 Design(Flow Of Modules)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598" y="1292380"/>
            <a:ext cx="7943833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 smtClean="0">
                <a:solidFill>
                  <a:srgbClr val="000000"/>
                </a:solidFill>
                <a:latin typeface="JLPAIK+ArialMT"/>
                <a:cs typeface="JLPAIK+ArialMT"/>
              </a:rPr>
              <a:t> j</a:t>
            </a:r>
            <a:endParaRPr sz="1850" dirty="0">
              <a:solidFill>
                <a:srgbClr val="000000"/>
              </a:solidFill>
              <a:latin typeface="JLPAIK+ArialMT"/>
              <a:cs typeface="JLPAIK+ArialMT"/>
            </a:endParaRPr>
          </a:p>
          <a:p>
            <a:pPr marL="0" marR="0">
              <a:lnSpc>
                <a:spcPts val="2066"/>
              </a:lnSpc>
              <a:spcBef>
                <a:spcPts val="417"/>
              </a:spcBef>
              <a:spcAft>
                <a:spcPts val="0"/>
              </a:spcAft>
            </a:pPr>
            <a:endParaRPr sz="1850" dirty="0">
              <a:solidFill>
                <a:srgbClr val="000000"/>
              </a:solidFill>
              <a:latin typeface="JLPAIK+ArialMT"/>
              <a:cs typeface="JLPAIK+ArialMT"/>
            </a:endParaRPr>
          </a:p>
          <a:p>
            <a:pPr marL="0" marR="0">
              <a:lnSpc>
                <a:spcPts val="2066"/>
              </a:lnSpc>
              <a:spcBef>
                <a:spcPts val="367"/>
              </a:spcBef>
              <a:spcAft>
                <a:spcPts val="0"/>
              </a:spcAft>
            </a:pPr>
            <a:endParaRPr sz="1850" dirty="0">
              <a:solidFill>
                <a:srgbClr val="000000"/>
              </a:solidFill>
              <a:latin typeface="JLPAIK+ArialMT"/>
              <a:cs typeface="JLPAIK+ArialM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3528" y="742295"/>
            <a:ext cx="72665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&amp; Data Input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log 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Authenticate using credentials.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certification documents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System receives and stores uploaded files.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&amp; Validation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Verification System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Analyzes uploaded certificates for authenticity and detects tampering.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Evaluates student profiles and recommends personalized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&amp; Updates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EduFlex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Stores verified certificates, test results, and engagement metrics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&amp; Recognition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Leaderboards &amp; Badges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Updated in real-time based on student activity.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Performance-based rewards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Assigned dynamically as students engage with the platform.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&amp; Insights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receive reports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AI-driven insights help track student progress.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learning gaps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Data highlights areas where students need additional support.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468598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2.3 </a:t>
            </a:r>
            <a:r>
              <a:rPr sz="3000" b="1" smtClean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Use </a:t>
            </a: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Case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E801DE-5CB6-AFF5-324E-3784CEE83DF0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03598"/>
            <a:ext cx="5328592" cy="353304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48145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2.4 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03598"/>
            <a:ext cx="5292105" cy="34885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12293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2.5 Class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614"/>
            <a:ext cx="7093550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9360" y="2798433"/>
            <a:ext cx="4680982" cy="634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2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CRAJMG+Arial-BoldMT"/>
                <a:cs typeface="CRAJMG+Arial-BoldMT"/>
              </a:rPr>
              <a:t>3. Implementation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9"/>
            <a:ext cx="8568952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46599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3.1: User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5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7494"/>
            <a:ext cx="7776864" cy="4257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3848" y="4556046"/>
            <a:ext cx="193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3.2: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1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3478"/>
            <a:ext cx="7920880" cy="4336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2592" y="4587974"/>
            <a:ext cx="178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3.1: </a:t>
            </a:r>
            <a:r>
              <a:rPr lang="en-US" dirty="0" smtClean="0"/>
              <a:t>Test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8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1651" y="108469"/>
            <a:ext cx="247988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/>
                <a:cs typeface="KOLMNO+TimesNewRomanPSMT"/>
              </a:rPr>
              <a:t>A Project</a:t>
            </a:r>
            <a:r>
              <a:rPr sz="1800" spc="-93" dirty="0">
                <a:solidFill>
                  <a:srgbClr val="000000"/>
                </a:solidFill>
                <a:latin typeface="KOLMNO+TimesNewRomanPSMT"/>
                <a:cs typeface="KOLMNO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OLMNO+TimesNewRomanPSMT"/>
                <a:cs typeface="KOLMNO+TimesNewRomanPSMT"/>
              </a:rPr>
              <a:t>Presentation</a:t>
            </a:r>
            <a:r>
              <a:rPr sz="1800" spc="10" dirty="0">
                <a:solidFill>
                  <a:srgbClr val="000000"/>
                </a:solidFill>
                <a:latin typeface="KOLMNO+TimesNewRomanPSMT"/>
                <a:cs typeface="KOLMNO+TimesNewRomanPSMT"/>
              </a:rPr>
              <a:t> </a:t>
            </a:r>
            <a:r>
              <a:rPr sz="1800" dirty="0">
                <a:solidFill>
                  <a:srgbClr val="000000"/>
                </a:solidFill>
                <a:latin typeface="KOLMNO+TimesNewRomanPSMT"/>
                <a:cs typeface="KOLMNO+TimesNewRomanPSMT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560" y="388466"/>
            <a:ext cx="7128792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359" marR="0" algn="ctr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EduFlex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ML driven cross-platform application for displaying and acknowledging students achievement.</a:t>
            </a:r>
            <a:endParaRPr sz="1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ts val="1993"/>
              </a:lnSpc>
              <a:spcBef>
                <a:spcPts val="127"/>
              </a:spcBef>
              <a:spcAft>
                <a:spcPts val="0"/>
              </a:spcAft>
            </a:pPr>
            <a:r>
              <a:rPr sz="1800" dirty="0" smtClean="0">
                <a:solidFill>
                  <a:srgbClr val="000000"/>
                </a:solidFill>
                <a:latin typeface="KOLMNO+TimesNewRomanPSMT"/>
                <a:cs typeface="KOLMNO+TimesNewRomanPSMT"/>
              </a:rPr>
              <a:t>Submitted in partial fulfillment of the degree of</a:t>
            </a:r>
          </a:p>
          <a:p>
            <a:pPr marL="675068" marR="0" algn="ctr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 smtClean="0">
                <a:solidFill>
                  <a:srgbClr val="000000"/>
                </a:solidFill>
                <a:latin typeface="KOLMNO+TimesNewRomanPSMT"/>
                <a:cs typeface="KOLMNO+TimesNewRomanPSMT"/>
              </a:rPr>
              <a:t>Bachelor </a:t>
            </a:r>
            <a:r>
              <a:rPr sz="1800" dirty="0">
                <a:solidFill>
                  <a:srgbClr val="000000"/>
                </a:solidFill>
                <a:latin typeface="KOLMNO+TimesNewRomanPSMT"/>
                <a:cs typeface="KOLMNO+TimesNewRomanPSMT"/>
              </a:rPr>
              <a:t>of </a:t>
            </a:r>
            <a:r>
              <a:rPr sz="1800" dirty="0" smtClean="0">
                <a:solidFill>
                  <a:srgbClr val="000000"/>
                </a:solidFill>
                <a:latin typeface="KOLMNO+TimesNewRomanPSMT"/>
                <a:cs typeface="KOLMNO+TimesNewRomanPSMT"/>
              </a:rPr>
              <a:t>Engineering(Sem-8)</a:t>
            </a:r>
            <a:endParaRPr lang="en-US" dirty="0">
              <a:solidFill>
                <a:srgbClr val="000000"/>
              </a:solidFill>
              <a:latin typeface="KOLMNO+TimesNewRomanPSMT"/>
              <a:cs typeface="KOLMNO+TimesNewRomanPSMT"/>
            </a:endParaRPr>
          </a:p>
          <a:p>
            <a:pPr marL="675068" marR="0" algn="ctr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 smtClean="0">
                <a:solidFill>
                  <a:srgbClr val="000000"/>
                </a:solidFill>
                <a:latin typeface="KOLMNO+TimesNewRomanPSMT"/>
                <a:cs typeface="KOLMNO+TimesNewRomanPSMT"/>
              </a:rPr>
              <a:t>in</a:t>
            </a:r>
            <a:endParaRPr sz="1800" dirty="0">
              <a:solidFill>
                <a:srgbClr val="000000"/>
              </a:solidFill>
              <a:latin typeface="KOLMNO+TimesNewRomanPSMT"/>
              <a:cs typeface="KOLMNO+TimesNewRomanPS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2228" y="2120149"/>
            <a:ext cx="2908758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93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Sankalp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Gunjal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(21104087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Mesta</a:t>
            </a:r>
            <a:r>
              <a:rPr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21104069</a:t>
            </a:r>
            <a:r>
              <a:rPr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Dalvi</a:t>
            </a:r>
            <a:r>
              <a:rPr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21104010</a:t>
            </a:r>
            <a:r>
              <a:rPr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Siddharth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Devare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(21104136)</a:t>
            </a:r>
            <a:endParaRPr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8397" y="3217429"/>
            <a:ext cx="2236751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/>
                <a:cs typeface="KOLMNO+TimesNewRomanPSMT"/>
              </a:rPr>
              <a:t>Under the Guidance of</a:t>
            </a:r>
          </a:p>
          <a:p>
            <a:pPr marL="339216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Jain</a:t>
            </a:r>
            <a:endParaRPr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0194" y="1804812"/>
            <a:ext cx="37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639" y="2719593"/>
            <a:ext cx="2372465" cy="63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2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CRAJMG+Arial-BoldMT"/>
                <a:cs typeface="CRAJMG+Arial-BoldMT"/>
              </a:rPr>
              <a:t>5. Result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23528" y="195486"/>
            <a:ext cx="7587333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Certificate Verification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92% accuracy achieved using Random Forest &amp; CNN models.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 detects tampered certificates by analyzing various parameters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false positives and negatives due to optimized dropout layers in CNN.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Mentor-Student Collaboration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group creation and progress tracking.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large datasets efficiently, ensuring smooth user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Dashboards &amp; Automation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validation process with real-time updates.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fetching of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Credly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badges enhances student profile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7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639" y="2079513"/>
            <a:ext cx="6542892" cy="1274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2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CRAJMG+Arial-BoldMT"/>
                <a:cs typeface="CRAJMG+Arial-BoldMT"/>
              </a:rPr>
              <a:t>6. Conclusion and Future</a:t>
            </a:r>
          </a:p>
          <a:p>
            <a:pPr marL="0" marR="0">
              <a:lnSpc>
                <a:spcPts val="4692"/>
              </a:lnSpc>
              <a:spcBef>
                <a:spcPts val="347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CRAJMG+Arial-BoldMT"/>
                <a:cs typeface="CRAJMG+Arial-BoldMT"/>
              </a:rPr>
              <a:t>Scope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-259043"/>
            <a:ext cx="828092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Unified Evaluation System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academic, co-curricular, and extracurricular achievements for holistic assessment.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ML &amp; Automation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certificate validation, personalized psychometric testing, and real-time feedback.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a comprehensive and accurate assessment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Overcoming Traditional Limitations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Addresses biases and inefficiencies in conventional assessment methods.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Delivers a scalable and reliable solution for educational evaluation.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 &amp; Impact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Personalized Assessment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Well-Being Assessment Integration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Redeemable Rewards(Shop).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01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882" y="564782"/>
            <a:ext cx="1929221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528" y="1131590"/>
            <a:ext cx="8748464" cy="309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Pesovski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Santos, R.,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Henriques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Trajkovik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V.: Generative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customizable learning experiences. Sustainability 16(7), 3034 (2024).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Yang, M.,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F.: Ai-powered personalized learning journeys: Revolutionizing information management for college students in online platforms. Journal of Information Systems Engineering and Management 8(1), 23196 (2023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Owoseni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Egbetokun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A.: Enhancing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and student engagement using generative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In: Generative AI in Higher Education: Innovation Strategies for Teaching and Learning, pp. 123–150.Springer, (2024). </a:t>
            </a:r>
          </a:p>
          <a:p>
            <a:pPr marL="0" marR="0">
              <a:lnSpc>
                <a:spcPts val="2066"/>
              </a:lnSpc>
              <a:spcBef>
                <a:spcPts val="417"/>
              </a:spcBef>
              <a:spcAft>
                <a:spcPts val="0"/>
              </a:spcAft>
            </a:pPr>
            <a:endParaRPr sz="1850" dirty="0">
              <a:solidFill>
                <a:srgbClr val="000000"/>
              </a:solidFill>
              <a:latin typeface="JLPAIK+ArialMT"/>
              <a:cs typeface="JLPAIK+Arial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759" y="561966"/>
            <a:ext cx="3134798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JLPAIK+ArialMT"/>
                <a:cs typeface="JLPAIK+ArialMT"/>
              </a:rPr>
              <a:t>Paper Publication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3991" y="2723535"/>
            <a:ext cx="2744856" cy="628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51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QHJKMV+TimesNewRomanPS-BoldMT"/>
                <a:cs typeface="QHJKMV+TimesNewRomanPS-BoldMT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289" y="2752123"/>
            <a:ext cx="7819466" cy="60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FFFBF0"/>
                </a:solidFill>
                <a:latin typeface="QHJKMV+TimesNewRomanPS-BoldMT"/>
                <a:cs typeface="QHJKMV+TimesNewRomanPS-BoldMT"/>
              </a:rPr>
              <a:t>1.Project Conception and Initiation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213944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1.1 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598" y="1610527"/>
            <a:ext cx="815985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just">
              <a:lnSpc>
                <a:spcPts val="2066"/>
              </a:lnSpc>
              <a:buFont typeface="Arial" panose="020B0604020202020204" pitchFamily="34" charset="0"/>
              <a:buChar char="•"/>
            </a:pPr>
            <a:r>
              <a:rPr lang="en-IN" alt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Eduflex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web-based platform that evaluates academic, co-curricular, and personal achievements using AI and ML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066"/>
              </a:lnSpc>
              <a:spcBef>
                <a:spcPts val="417"/>
              </a:spcBef>
              <a:buFont typeface="Arial" panose="020B0604020202020204" pitchFamily="34" charset="0"/>
              <a:buChar char="•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Python, Flask, and MongoDB for scalability and automation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066"/>
              </a:lnSpc>
              <a:spcBef>
                <a:spcPts val="367"/>
              </a:spcBef>
              <a:buFont typeface="Arial" panose="020B0604020202020204" pitchFamily="34" charset="0"/>
              <a:buChar char="•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</a:t>
            </a:r>
            <a:r>
              <a:rPr lang="en-IN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Credly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automated certification verification.</a:t>
            </a:r>
          </a:p>
          <a:p>
            <a:pPr marL="285750" indent="-285750" algn="just">
              <a:lnSpc>
                <a:spcPts val="2066"/>
              </a:lnSpc>
              <a:spcBef>
                <a:spcPts val="367"/>
              </a:spcBef>
              <a:buFont typeface="Arial" panose="020B0604020202020204" pitchFamily="34" charset="0"/>
              <a:buChar char="•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to let students create personalized courses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5152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243452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1.2 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598" y="1292380"/>
            <a:ext cx="794383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just">
              <a:lnSpc>
                <a:spcPts val="2066"/>
              </a:lnSpc>
              <a:buFont typeface="Arial" panose="020B0604020202020204" pitchFamily="34" charset="0"/>
              <a:buChar char="•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web framework/cross-platform app offering a holistic view of student achievements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066"/>
              </a:lnSpc>
              <a:spcBef>
                <a:spcPts val="367"/>
              </a:spcBef>
              <a:buFont typeface="Arial" panose="020B0604020202020204" pitchFamily="34" charset="0"/>
              <a:buChar char="•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students generate personalized courses, using ML to identify gaps and AI to create content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066"/>
              </a:lnSpc>
              <a:spcBef>
                <a:spcPts val="367"/>
              </a:spcBef>
              <a:buFont typeface="Arial" panose="020B0604020202020204" pitchFamily="34" charset="0"/>
              <a:buChar char="•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visualization platform providing clear, actionable insights through interactive displays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066"/>
              </a:lnSpc>
              <a:spcBef>
                <a:spcPts val="367"/>
              </a:spcBef>
              <a:buFont typeface="Arial" panose="020B0604020202020204" pitchFamily="34" charset="0"/>
              <a:buChar char="•"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scalable cloud infrastructure for real-time data processing and reliable app availability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3528" y="267494"/>
            <a:ext cx="3690938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434343"/>
                </a:solidFill>
                <a:latin typeface="QHJKMV+TimesNewRomanPS-BoldMT"/>
                <a:cs typeface="QHJKMV+TimesNewRomanPS-BoldMT"/>
              </a:rPr>
              <a:t>1.3 Literature Review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9280"/>
              </p:ext>
            </p:extLst>
          </p:nvPr>
        </p:nvGraphicFramePr>
        <p:xfrm>
          <a:off x="323528" y="734779"/>
          <a:ext cx="8346705" cy="40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33"/>
                <a:gridCol w="2664296"/>
                <a:gridCol w="720080"/>
                <a:gridCol w="720080"/>
                <a:gridCol w="2232248"/>
                <a:gridCol w="1512168"/>
              </a:tblGrid>
              <a:tr h="546061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Innovations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4813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 AI for Customizable Learning Experiences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Ivica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Pesovski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 AI enables adaptive learning environments by assessing progress and generating quizzes.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 Adversarial Networks(GANs), Adaptive Algorithms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4129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Personalized Learning Journeys: Revolutionizing Information Management for College Students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M. et al.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platforms create detailed student profiles, enabling tailored recommendations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NLP, ML Algorithms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84015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1.4 Problem 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759" y="1024809"/>
            <a:ext cx="8447890" cy="4437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0" indent="-342900" algn="just" defTabSz="457200"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Problem Identified: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908050" lvl="1" indent="-342900" algn="just" defTabSz="457200"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Traditional systems focus on grades, overlooking co-curricular activities, soft skills, and personal achievements, limiting a well-rounded evaluation.</a:t>
            </a:r>
          </a:p>
          <a:p>
            <a:pPr marL="908050" lvl="1" indent="-342900" algn="just" defTabSz="457200"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Current education systems lack personalized learning, offering no tailored resources based on individual strengths and areas for improvement.</a:t>
            </a:r>
          </a:p>
          <a:p>
            <a:pPr marL="450850" lvl="0" indent="-342900" algn="just" defTabSz="457200"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Solution Proposed:</a:t>
            </a:r>
          </a:p>
          <a:p>
            <a:pPr marL="905510" lvl="2" indent="-342900" algn="just" defTabSz="457200">
              <a:spcAft>
                <a:spcPts val="1415"/>
              </a:spcAft>
              <a:buFont typeface="Wingdings" panose="05000000000000000000" charset="0"/>
              <a:buChar char="Ø"/>
              <a:tabLst>
                <a:tab pos="179070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dirty="0" err="1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EduFlex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provides a comprehensive assessment by recognizing academic, co-curricular, and soft skills achievements through advanced technology.</a:t>
            </a:r>
          </a:p>
          <a:p>
            <a:pPr marL="905510" lvl="2" indent="-342900" algn="just" defTabSz="457200">
              <a:spcAft>
                <a:spcPts val="1415"/>
              </a:spcAft>
              <a:buFont typeface="Wingdings" panose="05000000000000000000" charset="0"/>
              <a:buChar char="Ø"/>
              <a:tabLst>
                <a:tab pos="179070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dirty="0" err="1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EduFlex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enables students to create personalized courses tailored to their goals and needs using Generative AI.</a:t>
            </a:r>
          </a:p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endParaRPr sz="1850" dirty="0" smtClean="0">
              <a:solidFill>
                <a:srgbClr val="000000"/>
              </a:solidFill>
              <a:latin typeface="JLPAIK+ArialMT"/>
              <a:cs typeface="JLPAIK+ArialMT"/>
            </a:endParaRPr>
          </a:p>
          <a:p>
            <a:pPr marL="0" marR="0">
              <a:lnSpc>
                <a:spcPts val="2066"/>
              </a:lnSpc>
              <a:spcBef>
                <a:spcPts val="367"/>
              </a:spcBef>
              <a:spcAft>
                <a:spcPts val="0"/>
              </a:spcAft>
            </a:pPr>
            <a:r>
              <a:rPr lang="en-US" sz="1850" dirty="0" smtClean="0">
                <a:solidFill>
                  <a:srgbClr val="000000"/>
                </a:solidFill>
                <a:latin typeface="JLPAIK+ArialMT"/>
                <a:cs typeface="JLPAIK+ArialMT"/>
              </a:rPr>
              <a:t>\</a:t>
            </a:r>
            <a:endParaRPr sz="1850" dirty="0">
              <a:solidFill>
                <a:srgbClr val="000000"/>
              </a:solidFill>
              <a:latin typeface="JLPAIK+ArialMT"/>
              <a:cs typeface="JLPAIK+Arial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167494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1.5 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598" y="1292380"/>
            <a:ext cx="8303873" cy="2424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0" indent="-342900" algn="just" defTabSz="457200">
              <a:lnSpc>
                <a:spcPct val="115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create student profiles by  collecting academic and extracurricular achievements.</a:t>
            </a:r>
          </a:p>
          <a:p>
            <a:pPr marL="450850" indent="-342900" algn="just" defTabSz="457200">
              <a:lnSpc>
                <a:spcPct val="115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use AI for personalized course creation based on areas for improvement.</a:t>
            </a:r>
          </a:p>
          <a:p>
            <a:pPr marL="450850" indent="-342900" algn="just" defTabSz="457200">
              <a:lnSpc>
                <a:spcPct val="115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offer real-time analytics for educators to track student progress and enable timely support.</a:t>
            </a:r>
          </a:p>
          <a:p>
            <a:pPr marL="450850" indent="-342900" algn="just" defTabSz="457200">
              <a:lnSpc>
                <a:spcPct val="115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incorporate gamification to motivate students with points or badges for completing tasks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.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361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5536" y="240896"/>
            <a:ext cx="354551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2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/>
                <a:cs typeface="QHJKMV+TimesNewRomanPS-BoldMT"/>
              </a:rPr>
              <a:t>1.6 Technology 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544" y="844634"/>
            <a:ext cx="7727809" cy="419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 lvl="0" algn="just" defTabSz="457200">
              <a:lnSpc>
                <a:spcPct val="93000"/>
              </a:lnSpc>
              <a:spcAft>
                <a:spcPts val="1415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1. FRONTEND (GUI):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452120" lvl="0" indent="-342900" algn="just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HTML</a:t>
            </a:r>
          </a:p>
          <a:p>
            <a:pPr marL="452120" lvl="0" indent="-342900" algn="just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CSS</a:t>
            </a:r>
          </a:p>
          <a:p>
            <a:pPr marL="452120" lvl="0" indent="-342900" algn="just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JAVASCRIPT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109220" lvl="0" algn="just" defTabSz="457200">
              <a:lnSpc>
                <a:spcPct val="93000"/>
              </a:lnSpc>
              <a:spcAft>
                <a:spcPts val="1415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2. BACKEND:</a:t>
            </a:r>
          </a:p>
          <a:p>
            <a:pPr marL="452120" lvl="0" indent="-342900" algn="just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Node.js</a:t>
            </a:r>
          </a:p>
          <a:p>
            <a:pPr marL="452120" lvl="0" indent="-342900" algn="just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Express.js</a:t>
            </a:r>
          </a:p>
          <a:p>
            <a:pPr marL="452120" lvl="0" indent="-342900" algn="just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MongoDB</a:t>
            </a:r>
          </a:p>
          <a:p>
            <a:pPr marL="452120" lvl="0" indent="-342900" algn="just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Python</a:t>
            </a:r>
          </a:p>
          <a:p>
            <a:pPr marL="452120" lvl="0" indent="-342900" algn="just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External </a:t>
            </a:r>
            <a:r>
              <a:rPr lang="en-IN" altLang="en-US" dirty="0">
                <a:latin typeface="Times New Roman" panose="02020603050405020304" pitchFamily="16" charset="0"/>
                <a:cs typeface="Times New Roman" panose="02020603050405020304" pitchFamily="16" charset="0"/>
              </a:rPr>
              <a:t>Source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(</a:t>
            </a:r>
            <a:r>
              <a:rPr lang="en-IN" altLang="en-US" dirty="0" err="1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Credly</a:t>
            </a:r>
            <a:r>
              <a:rPr lang="en-IN" altLang="en-US" dirty="0" smtClean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)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885</Words>
  <Application>Microsoft Office PowerPoint</Application>
  <PresentationFormat>On-screen Show (16:9)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KOLMNO+TimesNewRomanPSMT</vt:lpstr>
      <vt:lpstr>JLPAIK+ArialMT</vt:lpstr>
      <vt:lpstr>Wingdings</vt:lpstr>
      <vt:lpstr>Calibri</vt:lpstr>
      <vt:lpstr>Times New Roman</vt:lpstr>
      <vt:lpstr>CRAJMG+Arial-BoldMT</vt:lpstr>
      <vt:lpstr>QHJKMV+TimesNewRomanPS-BoldMT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USER</cp:lastModifiedBy>
  <cp:revision>12</cp:revision>
  <dcterms:modified xsi:type="dcterms:W3CDTF">2025-02-11T05:07:14Z</dcterms:modified>
</cp:coreProperties>
</file>