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_rels/slide2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_rels/presentation.xml.rels" ContentType="application/vnd.openxmlformats-package.relationships+xml"/>
  <Override PartName="/ppt/media/image1.jpeg" ContentType="image/jpeg"/>
  <Override PartName="/ppt/media/image6.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7.png" ContentType="image/png"/>
  <Override PartName="/ppt/media/image12.jpeg" ContentType="image/jpeg"/>
  <Override PartName="/ppt/media/image8.png" ContentType="image/png"/>
  <Override PartName="/ppt/media/image9.png" ContentType="image/png"/>
  <Override PartName="/ppt/media/image11.jpeg" ContentType="image/jpe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377640" y="427680"/>
            <a:ext cx="6797520" cy="171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p:nvPr>
        </p:nvSpPr>
        <p:spPr>
          <a:xfrm>
            <a:off x="377640" y="2459520"/>
            <a:ext cx="6797520" cy="70574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617D18B-3971-4FC1-8A7B-CE8C3366227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377640" y="427680"/>
            <a:ext cx="6797520" cy="171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3" name="PlaceHolder 2"/>
          <p:cNvSpPr>
            <a:spLocks noGrp="1"/>
          </p:cNvSpPr>
          <p:nvPr>
            <p:ph/>
          </p:nvPr>
        </p:nvSpPr>
        <p:spPr>
          <a:xfrm>
            <a:off x="377640" y="2459520"/>
            <a:ext cx="6797520" cy="70574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88B9E3F-7BE2-43B7-ABAB-D226B0D80B04}" type="slidenum">
              <a:t>&lt;#&gt;</a:t>
            </a:fld>
          </a:p>
        </p:txBody>
      </p:sp>
      <p:sp>
        <p:nvSpPr>
          <p:cNvPr id="6" name="PlaceHolder 5"/>
          <p:cNvSpPr>
            <a:spLocks noGrp="1"/>
          </p:cNvSpPr>
          <p:nvPr>
            <p:ph type="dt" idx="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77640" y="427680"/>
            <a:ext cx="6797520" cy="1710720"/>
          </a:xfrm>
          <a:prstGeom prst="rect">
            <a:avLst/>
          </a:prstGeom>
          <a:noFill/>
          <a:ln w="0">
            <a:noFill/>
          </a:ln>
        </p:spPr>
        <p:txBody>
          <a:bodyPr lIns="0" rIns="0" tIns="0" bIns="0" anchor="t">
            <a:noAutofit/>
          </a:bodyPr>
          <a:p>
            <a:pPr indent="0">
              <a:lnSpc>
                <a:spcPct val="100000"/>
              </a:lnSpc>
              <a:buNone/>
            </a:pPr>
            <a:r>
              <a:rPr b="0" lang="en-US" sz="1800" spc="-1" strike="noStrike">
                <a:solidFill>
                  <a:srgbClr val="000000"/>
                </a:solidFill>
                <a:latin typeface="Calibri"/>
              </a:rPr>
              <a:t>Title</a:t>
            </a:r>
            <a:endParaRPr b="0" lang="en-US" sz="1800" spc="-1" strike="noStrike">
              <a:solidFill>
                <a:schemeClr val="dk1"/>
              </a:solidFill>
              <a:latin typeface="Calibri"/>
            </a:endParaRPr>
          </a:p>
        </p:txBody>
      </p:sp>
      <p:sp>
        <p:nvSpPr>
          <p:cNvPr id="1" name="PlaceHolder 2"/>
          <p:cNvSpPr>
            <a:spLocks noGrp="1"/>
          </p:cNvSpPr>
          <p:nvPr>
            <p:ph type="body"/>
          </p:nvPr>
        </p:nvSpPr>
        <p:spPr>
          <a:xfrm>
            <a:off x="377640" y="2459520"/>
            <a:ext cx="6797520" cy="7057440"/>
          </a:xfrm>
          <a:prstGeom prst="rect">
            <a:avLst/>
          </a:prstGeom>
          <a:noFill/>
          <a:ln w="0">
            <a:noFill/>
          </a:ln>
        </p:spPr>
        <p:txBody>
          <a:bodyPr lIns="0" rIns="0" tIns="0" bIns="0" anchor="t">
            <a:noAutofit/>
          </a:bodyPr>
          <a:p>
            <a:pPr indent="0">
              <a:lnSpc>
                <a:spcPct val="100000"/>
              </a:lnSpc>
              <a:buNone/>
            </a:pPr>
            <a:r>
              <a:rPr b="0" lang="en-US" sz="1800" spc="-1" strike="noStrike">
                <a:solidFill>
                  <a:srgbClr val="000000"/>
                </a:solidFill>
                <a:latin typeface="Calibri"/>
              </a:rPr>
              <a:t>Text</a:t>
            </a:r>
            <a:endParaRPr b="0" lang="en-US" sz="1800" spc="-1" strike="noStrike">
              <a:solidFill>
                <a:schemeClr val="dk1"/>
              </a:solidFill>
              <a:latin typeface="Calibri"/>
            </a:endParaRPr>
          </a:p>
          <a:p>
            <a:pPr marL="457200" indent="0">
              <a:lnSpc>
                <a:spcPct val="100000"/>
              </a:lnSpc>
              <a:buNone/>
            </a:pPr>
            <a:r>
              <a:rPr b="0" lang="en-US" sz="1800" spc="-1" strike="noStrike">
                <a:solidFill>
                  <a:srgbClr val="000000"/>
                </a:solidFill>
                <a:latin typeface="Calibri"/>
              </a:rPr>
              <a:t>Second level</a:t>
            </a:r>
            <a:endParaRPr b="0" lang="en-US" sz="1800" spc="-1" strike="noStrike">
              <a:solidFill>
                <a:schemeClr val="dk1"/>
              </a:solidFill>
              <a:latin typeface="Calibri"/>
            </a:endParaRPr>
          </a:p>
          <a:p>
            <a:pPr marL="914400" indent="0">
              <a:lnSpc>
                <a:spcPct val="100000"/>
              </a:lnSpc>
              <a:buNone/>
            </a:pPr>
            <a:r>
              <a:rPr b="0" lang="en-US" sz="1800" spc="-1" strike="noStrike">
                <a:solidFill>
                  <a:srgbClr val="000000"/>
                </a:solidFill>
                <a:latin typeface="Calibri"/>
              </a:rPr>
              <a:t>Third level</a:t>
            </a:r>
            <a:endParaRPr b="0" lang="en-US" sz="1800" spc="-1" strike="noStrike">
              <a:solidFill>
                <a:schemeClr val="dk1"/>
              </a:solidFill>
              <a:latin typeface="Calibri"/>
            </a:endParaRPr>
          </a:p>
          <a:p>
            <a:pPr marL="1371600" indent="0">
              <a:lnSpc>
                <a:spcPct val="100000"/>
              </a:lnSpc>
              <a:buNone/>
            </a:pPr>
            <a:r>
              <a:rPr b="0" lang="en-US" sz="1800" spc="-1" strike="noStrike">
                <a:solidFill>
                  <a:srgbClr val="000000"/>
                </a:solidFill>
                <a:latin typeface="Calibri"/>
              </a:rPr>
              <a:t>Fourth level</a:t>
            </a:r>
            <a:endParaRPr b="0" lang="en-US" sz="1800" spc="-1" strike="noStrike">
              <a:solidFill>
                <a:schemeClr val="dk1"/>
              </a:solidFill>
              <a:latin typeface="Calibri"/>
            </a:endParaRPr>
          </a:p>
          <a:p>
            <a:pPr marL="1828800" indent="0">
              <a:lnSpc>
                <a:spcPct val="100000"/>
              </a:lnSpc>
              <a:buNone/>
            </a:pPr>
            <a:r>
              <a:rPr b="0" lang="en-US" sz="1800" spc="-1" strike="noStrike">
                <a:solidFill>
                  <a:srgbClr val="000000"/>
                </a:solidFill>
                <a:latin typeface="Calibri"/>
              </a:rPr>
              <a:t>Fifth level</a:t>
            </a:r>
            <a:endParaRPr b="0" lang="en-US" sz="1800" spc="-1" strike="noStrike">
              <a:solidFill>
                <a:schemeClr val="dk1"/>
              </a:solidFill>
              <a:latin typeface="Calibri"/>
            </a:endParaRPr>
          </a:p>
        </p:txBody>
      </p:sp>
      <p:sp>
        <p:nvSpPr>
          <p:cNvPr id="2" name="PlaceHolder 3"/>
          <p:cNvSpPr>
            <a:spLocks noGrp="1"/>
          </p:cNvSpPr>
          <p:nvPr>
            <p:ph type="dt" idx="1"/>
          </p:nvPr>
        </p:nvSpPr>
        <p:spPr>
          <a:xfrm>
            <a:off x="377640" y="9945000"/>
            <a:ext cx="1737000" cy="53424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 </a:t>
            </a:r>
            <a:endParaRPr b="0" lang="en-US" sz="1800" spc="-1" strike="noStrike">
              <a:solidFill>
                <a:srgbClr val="000000"/>
              </a:solidFill>
              <a:latin typeface="Times New Roman"/>
            </a:endParaRPr>
          </a:p>
        </p:txBody>
      </p:sp>
      <p:sp>
        <p:nvSpPr>
          <p:cNvPr id="3" name="PlaceHolder 4"/>
          <p:cNvSpPr>
            <a:spLocks noGrp="1"/>
          </p:cNvSpPr>
          <p:nvPr>
            <p:ph type="ftr" idx="2"/>
          </p:nvPr>
        </p:nvSpPr>
        <p:spPr>
          <a:xfrm>
            <a:off x="2568240" y="9945000"/>
            <a:ext cx="2416680" cy="53424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5438520" y="9945000"/>
            <a:ext cx="1737000" cy="534240"/>
          </a:xfrm>
          <a:prstGeom prst="rect">
            <a:avLst/>
          </a:prstGeom>
          <a:noFill/>
          <a:ln w="0">
            <a:noFill/>
          </a:ln>
        </p:spPr>
        <p:txBody>
          <a:bodyPr lIns="0" rIns="0" tIns="0" bIns="0" anchor="t">
            <a:noAutofit/>
          </a:bodyPr>
          <a:lstStyle>
            <a:lvl1pPr indent="0" algn="r" defTabSz="914400">
              <a:lnSpc>
                <a:spcPct val="100000"/>
              </a:lnSpc>
              <a:buNone/>
              <a:defRPr b="0" lang="en-US" sz="1800" spc="-1" strike="noStrike">
                <a:solidFill>
                  <a:schemeClr val="dk1">
                    <a:tint val="75000"/>
                  </a:schemeClr>
                </a:solidFill>
                <a:latin typeface="Calibri"/>
              </a:defRPr>
            </a:lvl1pPr>
          </a:lstStyle>
          <a:p>
            <a:pPr indent="0" algn="r" defTabSz="914400">
              <a:lnSpc>
                <a:spcPct val="100000"/>
              </a:lnSpc>
              <a:buNone/>
            </a:pPr>
            <a:fld id="{8BE63910-446E-4431-9E27-A7483A1FC0F4}" type="slidenum">
              <a:rPr b="0" lang="en-US" sz="1800" spc="-1" strike="noStrike">
                <a:solidFill>
                  <a:schemeClr val="dk1">
                    <a:tint val="75000"/>
                  </a:schemeClr>
                </a:solidFill>
                <a:latin typeface="Calibri"/>
              </a:rPr>
              <a:t>9</a:t>
            </a:fld>
            <a:endParaRPr b="0" lang="en-U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377640" y="427680"/>
            <a:ext cx="6797520" cy="1710720"/>
          </a:xfrm>
          <a:prstGeom prst="rect">
            <a:avLst/>
          </a:prstGeom>
          <a:noFill/>
          <a:ln w="0">
            <a:noFill/>
          </a:ln>
        </p:spPr>
        <p:txBody>
          <a:bodyPr lIns="0" rIns="0" tIns="0" bIns="0" anchor="t">
            <a:noAutofit/>
          </a:bodyPr>
          <a:p>
            <a:pPr indent="0">
              <a:lnSpc>
                <a:spcPct val="100000"/>
              </a:lnSpc>
              <a:buNone/>
            </a:pPr>
            <a:r>
              <a:rPr b="0" lang="en-US" sz="1800" spc="-1" strike="noStrike">
                <a:solidFill>
                  <a:srgbClr val="000000"/>
                </a:solidFill>
                <a:latin typeface="Calibri"/>
              </a:rPr>
              <a:t>Title</a:t>
            </a:r>
            <a:endParaRPr b="0" lang="en-US" sz="1800" spc="-1" strike="noStrike">
              <a:solidFill>
                <a:schemeClr val="dk1"/>
              </a:solidFill>
              <a:latin typeface="Calibri"/>
            </a:endParaRPr>
          </a:p>
        </p:txBody>
      </p:sp>
      <p:sp>
        <p:nvSpPr>
          <p:cNvPr id="8" name="PlaceHolder 2"/>
          <p:cNvSpPr>
            <a:spLocks noGrp="1"/>
          </p:cNvSpPr>
          <p:nvPr>
            <p:ph type="body"/>
          </p:nvPr>
        </p:nvSpPr>
        <p:spPr>
          <a:xfrm>
            <a:off x="377640" y="2459520"/>
            <a:ext cx="6797520" cy="7057440"/>
          </a:xfrm>
          <a:prstGeom prst="rect">
            <a:avLst/>
          </a:prstGeom>
          <a:noFill/>
          <a:ln w="0">
            <a:noFill/>
          </a:ln>
        </p:spPr>
        <p:txBody>
          <a:bodyPr lIns="0" rIns="0" tIns="0" bIns="0" anchor="t">
            <a:noAutofit/>
          </a:bodyPr>
          <a:p>
            <a:pPr indent="0">
              <a:lnSpc>
                <a:spcPct val="100000"/>
              </a:lnSpc>
              <a:buNone/>
            </a:pPr>
            <a:r>
              <a:rPr b="0" lang="en-US" sz="1800" spc="-1" strike="noStrike">
                <a:solidFill>
                  <a:srgbClr val="000000"/>
                </a:solidFill>
                <a:latin typeface="Calibri"/>
              </a:rPr>
              <a:t>Text</a:t>
            </a:r>
            <a:endParaRPr b="0" lang="en-US" sz="1800" spc="-1" strike="noStrike">
              <a:solidFill>
                <a:schemeClr val="dk1"/>
              </a:solidFill>
              <a:latin typeface="Calibri"/>
            </a:endParaRPr>
          </a:p>
          <a:p>
            <a:pPr marL="457200" indent="0">
              <a:lnSpc>
                <a:spcPct val="100000"/>
              </a:lnSpc>
              <a:buNone/>
            </a:pPr>
            <a:r>
              <a:rPr b="0" lang="en-US" sz="1800" spc="-1" strike="noStrike">
                <a:solidFill>
                  <a:srgbClr val="000000"/>
                </a:solidFill>
                <a:latin typeface="Calibri"/>
              </a:rPr>
              <a:t>Second level</a:t>
            </a:r>
            <a:endParaRPr b="0" lang="en-US" sz="1800" spc="-1" strike="noStrike">
              <a:solidFill>
                <a:schemeClr val="dk1"/>
              </a:solidFill>
              <a:latin typeface="Calibri"/>
            </a:endParaRPr>
          </a:p>
          <a:p>
            <a:pPr marL="914400" indent="0">
              <a:lnSpc>
                <a:spcPct val="100000"/>
              </a:lnSpc>
              <a:buNone/>
            </a:pPr>
            <a:r>
              <a:rPr b="0" lang="en-US" sz="1800" spc="-1" strike="noStrike">
                <a:solidFill>
                  <a:srgbClr val="000000"/>
                </a:solidFill>
                <a:latin typeface="Calibri"/>
              </a:rPr>
              <a:t>Third level</a:t>
            </a:r>
            <a:endParaRPr b="0" lang="en-US" sz="1800" spc="-1" strike="noStrike">
              <a:solidFill>
                <a:schemeClr val="dk1"/>
              </a:solidFill>
              <a:latin typeface="Calibri"/>
            </a:endParaRPr>
          </a:p>
          <a:p>
            <a:pPr marL="1371600" indent="0">
              <a:lnSpc>
                <a:spcPct val="100000"/>
              </a:lnSpc>
              <a:buNone/>
            </a:pPr>
            <a:r>
              <a:rPr b="0" lang="en-US" sz="1800" spc="-1" strike="noStrike">
                <a:solidFill>
                  <a:srgbClr val="000000"/>
                </a:solidFill>
                <a:latin typeface="Calibri"/>
              </a:rPr>
              <a:t>Fourth level</a:t>
            </a:r>
            <a:endParaRPr b="0" lang="en-US" sz="1800" spc="-1" strike="noStrike">
              <a:solidFill>
                <a:schemeClr val="dk1"/>
              </a:solidFill>
              <a:latin typeface="Calibri"/>
            </a:endParaRPr>
          </a:p>
          <a:p>
            <a:pPr marL="1828800" indent="0">
              <a:lnSpc>
                <a:spcPct val="100000"/>
              </a:lnSpc>
              <a:buNone/>
            </a:pPr>
            <a:r>
              <a:rPr b="0" lang="en-US" sz="1800" spc="-1" strike="noStrike">
                <a:solidFill>
                  <a:srgbClr val="000000"/>
                </a:solidFill>
                <a:latin typeface="Calibri"/>
              </a:rPr>
              <a:t>Fifth level</a:t>
            </a:r>
            <a:endParaRPr b="0" lang="en-US" sz="1800" spc="-1" strike="noStrike">
              <a:solidFill>
                <a:schemeClr val="dk1"/>
              </a:solidFill>
              <a:latin typeface="Calibri"/>
            </a:endParaRPr>
          </a:p>
        </p:txBody>
      </p:sp>
      <p:sp>
        <p:nvSpPr>
          <p:cNvPr id="9" name="PlaceHolder 3"/>
          <p:cNvSpPr>
            <a:spLocks noGrp="1"/>
          </p:cNvSpPr>
          <p:nvPr>
            <p:ph type="dt" idx="4"/>
          </p:nvPr>
        </p:nvSpPr>
        <p:spPr>
          <a:xfrm>
            <a:off x="377640" y="9945000"/>
            <a:ext cx="1737000" cy="53424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US" sz="1800" spc="-1" strike="noStrike">
              <a:solidFill>
                <a:srgbClr val="000000"/>
              </a:solidFill>
              <a:latin typeface="Times New Roman"/>
            </a:endParaRPr>
          </a:p>
        </p:txBody>
      </p:sp>
      <p:sp>
        <p:nvSpPr>
          <p:cNvPr id="10" name="PlaceHolder 4"/>
          <p:cNvSpPr>
            <a:spLocks noGrp="1"/>
          </p:cNvSpPr>
          <p:nvPr>
            <p:ph type="ftr" idx="5"/>
          </p:nvPr>
        </p:nvSpPr>
        <p:spPr>
          <a:xfrm>
            <a:off x="2568240" y="9945000"/>
            <a:ext cx="2416680" cy="53424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5438520" y="9945000"/>
            <a:ext cx="1737000" cy="534240"/>
          </a:xfrm>
          <a:prstGeom prst="rect">
            <a:avLst/>
          </a:prstGeom>
          <a:noFill/>
          <a:ln w="0">
            <a:noFill/>
          </a:ln>
        </p:spPr>
        <p:txBody>
          <a:bodyPr lIns="0" rIns="0" tIns="0" bIns="0" anchor="t">
            <a:noAutofit/>
          </a:bodyPr>
          <a:lstStyle>
            <a:lvl1pPr indent="0" algn="r" defTabSz="914400">
              <a:lnSpc>
                <a:spcPct val="100000"/>
              </a:lnSpc>
              <a:buNone/>
              <a:defRPr b="0" lang="en-US" sz="1800" spc="-1" strike="noStrike">
                <a:solidFill>
                  <a:schemeClr val="dk1">
                    <a:tint val="75000"/>
                  </a:schemeClr>
                </a:solidFill>
                <a:latin typeface="Calibri"/>
              </a:defRPr>
            </a:lvl1pPr>
          </a:lstStyle>
          <a:p>
            <a:pPr indent="0" algn="r" defTabSz="914400">
              <a:lnSpc>
                <a:spcPct val="100000"/>
              </a:lnSpc>
              <a:buNone/>
            </a:pPr>
            <a:fld id="{20CB008F-88D9-48FE-84C6-02E0BC72BB41}" type="slidenum">
              <a:rPr b="0" lang="en-US" sz="1800" spc="-1" strike="noStrike">
                <a:solidFill>
                  <a:schemeClr val="dk1">
                    <a:tint val="75000"/>
                  </a:schemeClr>
                </a:solidFill>
                <a:latin typeface="Calibri"/>
              </a:rPr>
              <a:t>&lt;number&gt;</a:t>
            </a:fld>
            <a:endParaRPr b="0" lang="en-U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jpeg"/><Relationship Id="rId3" Type="http://schemas.openxmlformats.org/officeDocument/2006/relationships/image" Target="../media/image7.png"/><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1.jpe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2.jpe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4"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15" name="object 3"/>
          <p:cNvSpPr/>
          <p:nvPr/>
        </p:nvSpPr>
        <p:spPr>
          <a:xfrm>
            <a:off x="1634040" y="2270880"/>
            <a:ext cx="658872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fffbf0"/>
                </a:solidFill>
                <a:latin typeface="Times New Roman"/>
              </a:rPr>
              <a:t>Department of Information Technology</a:t>
            </a:r>
            <a:endParaRPr b="0" lang="en-US" sz="3000" spc="-1" strike="noStrike">
              <a:solidFill>
                <a:srgbClr val="000000"/>
              </a:solidFill>
              <a:latin typeface="Arial"/>
            </a:endParaRPr>
          </a:p>
        </p:txBody>
      </p:sp>
      <p:sp>
        <p:nvSpPr>
          <p:cNvPr id="16" name="object 4"/>
          <p:cNvSpPr/>
          <p:nvPr/>
        </p:nvSpPr>
        <p:spPr>
          <a:xfrm>
            <a:off x="1510920" y="2728080"/>
            <a:ext cx="6803280" cy="1519920"/>
          </a:xfrm>
          <a:prstGeom prst="rect">
            <a:avLst/>
          </a:prstGeom>
          <a:noFill/>
          <a:ln w="0">
            <a:noFill/>
          </a:ln>
        </p:spPr>
        <p:style>
          <a:lnRef idx="0"/>
          <a:fillRef idx="0"/>
          <a:effectRef idx="0"/>
          <a:fontRef idx="minor"/>
        </p:style>
        <p:txBody>
          <a:bodyPr lIns="0" rIns="0" tIns="0" bIns="0" anchor="t">
            <a:spAutoFit/>
          </a:bodyPr>
          <a:p>
            <a:pPr marL="1991520" defTabSz="914400">
              <a:lnSpc>
                <a:spcPts val="3319"/>
              </a:lnSpc>
            </a:pPr>
            <a:r>
              <a:rPr b="1" lang="en-US" sz="3000" spc="-1" strike="noStrike">
                <a:solidFill>
                  <a:srgbClr val="fffbf0"/>
                </a:solidFill>
                <a:latin typeface="Times New Roman"/>
              </a:rPr>
              <a:t>NBA Accredited</a:t>
            </a:r>
            <a:endParaRPr b="0" lang="en-US" sz="3000" spc="-1" strike="noStrike">
              <a:solidFill>
                <a:srgbClr val="000000"/>
              </a:solidFill>
              <a:latin typeface="Arial"/>
            </a:endParaRPr>
          </a:p>
          <a:p>
            <a:pPr marL="1274400" defTabSz="914400">
              <a:lnSpc>
                <a:spcPts val="2656"/>
              </a:lnSpc>
              <a:spcBef>
                <a:spcPts val="235"/>
              </a:spcBef>
            </a:pPr>
            <a:r>
              <a:rPr b="0" lang="en-US" sz="2400" spc="-1" strike="noStrike">
                <a:solidFill>
                  <a:srgbClr val="fffbf0"/>
                </a:solidFill>
                <a:latin typeface="Times New Roman"/>
              </a:rPr>
              <a:t>A.P. Shah Institute of Technology</a:t>
            </a:r>
            <a:endParaRPr b="0" lang="en-US" sz="2400" spc="-1" strike="noStrike">
              <a:solidFill>
                <a:srgbClr val="000000"/>
              </a:solidFill>
              <a:latin typeface="Arial"/>
            </a:endParaRPr>
          </a:p>
          <a:p>
            <a:pPr defTabSz="914400">
              <a:lnSpc>
                <a:spcPts val="2656"/>
              </a:lnSpc>
              <a:spcBef>
                <a:spcPts val="221"/>
              </a:spcBef>
            </a:pPr>
            <a:r>
              <a:rPr b="0" lang="en-US" sz="2400" spc="-1" strike="noStrike">
                <a:solidFill>
                  <a:srgbClr val="fffbf0"/>
                </a:solidFill>
                <a:latin typeface="Times New Roman"/>
              </a:rPr>
              <a:t>G.B.Road, Kasarvadavli, Thane (W), Mumbai-400615</a:t>
            </a:r>
            <a:endParaRPr b="0" lang="en-US" sz="2400" spc="-1" strike="noStrike">
              <a:solidFill>
                <a:srgbClr val="000000"/>
              </a:solidFill>
              <a:latin typeface="Arial"/>
            </a:endParaRPr>
          </a:p>
          <a:p>
            <a:pPr marL="1496160" defTabSz="914400">
              <a:lnSpc>
                <a:spcPts val="2656"/>
              </a:lnSpc>
              <a:spcBef>
                <a:spcPts val="221"/>
              </a:spcBef>
            </a:pPr>
            <a:r>
              <a:rPr b="0" lang="en-US" sz="2400" spc="-1" strike="noStrike">
                <a:solidFill>
                  <a:srgbClr val="fffbf0"/>
                </a:solidFill>
                <a:latin typeface="Times New Roman"/>
              </a:rPr>
              <a:t>UNIVERSITY OF MUMBAI</a:t>
            </a:r>
            <a:endParaRPr b="0" lang="en-US" sz="2400" spc="-1" strike="noStrike">
              <a:solidFill>
                <a:srgbClr val="000000"/>
              </a:solidFill>
              <a:latin typeface="Arial"/>
            </a:endParaRPr>
          </a:p>
        </p:txBody>
      </p:sp>
      <p:sp>
        <p:nvSpPr>
          <p:cNvPr id="17" name="object 5"/>
          <p:cNvSpPr/>
          <p:nvPr/>
        </p:nvSpPr>
        <p:spPr>
          <a:xfrm>
            <a:off x="3204360" y="4277160"/>
            <a:ext cx="3447720" cy="337680"/>
          </a:xfrm>
          <a:prstGeom prst="rect">
            <a:avLst/>
          </a:prstGeom>
          <a:noFill/>
          <a:ln w="0">
            <a:noFill/>
          </a:ln>
        </p:spPr>
        <p:style>
          <a:lnRef idx="0"/>
          <a:fillRef idx="0"/>
          <a:effectRef idx="0"/>
          <a:fontRef idx="minor"/>
        </p:style>
        <p:txBody>
          <a:bodyPr lIns="0" rIns="0" tIns="0" bIns="0" anchor="t">
            <a:spAutoFit/>
          </a:bodyPr>
          <a:p>
            <a:pPr defTabSz="914400">
              <a:lnSpc>
                <a:spcPts val="2656"/>
              </a:lnSpc>
            </a:pPr>
            <a:r>
              <a:rPr b="0" lang="en-US" sz="2400" spc="-1" strike="noStrike">
                <a:solidFill>
                  <a:srgbClr val="fffbf0"/>
                </a:solidFill>
                <a:latin typeface="Times New Roman"/>
              </a:rPr>
              <a:t>Academic Year 2024-2025</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object 1"/>
          <p:cNvSpPr/>
          <p:nvPr/>
        </p:nvSpPr>
        <p:spPr>
          <a:xfrm>
            <a:off x="0" y="-23400"/>
            <a:ext cx="9143640" cy="51660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7" name="Text Box 7"/>
          <p:cNvSpPr/>
          <p:nvPr/>
        </p:nvSpPr>
        <p:spPr>
          <a:xfrm>
            <a:off x="539640" y="51480"/>
            <a:ext cx="7195320" cy="511200"/>
          </a:xfrm>
          <a:prstGeom prst="rect">
            <a:avLst/>
          </a:prstGeom>
          <a:noFill/>
          <a:ln w="0">
            <a:noFill/>
          </a:ln>
        </p:spPr>
        <p:style>
          <a:lnRef idx="0"/>
          <a:fillRef idx="0"/>
          <a:effectRef idx="0"/>
          <a:fontRef idx="minor"/>
        </p:style>
        <p:txBody>
          <a:bodyPr lIns="90000" rIns="90000" tIns="45000" bIns="45000" anchor="t">
            <a:spAutoFit/>
          </a:bodyPr>
          <a:p>
            <a:pPr defTabSz="914400">
              <a:lnSpc>
                <a:spcPts val="3319"/>
              </a:lnSpc>
            </a:pPr>
            <a:r>
              <a:rPr b="1" lang="en-US" sz="3000" spc="-1" strike="noStrike">
                <a:solidFill>
                  <a:srgbClr val="000000"/>
                </a:solidFill>
                <a:latin typeface="Times New Roman"/>
              </a:rPr>
              <a:t>1.7 Benefits for environment &amp; Society</a:t>
            </a:r>
            <a:endParaRPr b="0" lang="en-US" sz="3000" spc="-1" strike="noStrike">
              <a:solidFill>
                <a:srgbClr val="000000"/>
              </a:solidFill>
              <a:latin typeface="Arial"/>
            </a:endParaRPr>
          </a:p>
        </p:txBody>
      </p:sp>
      <p:sp>
        <p:nvSpPr>
          <p:cNvPr id="48" name="Text Box 9"/>
          <p:cNvSpPr/>
          <p:nvPr/>
        </p:nvSpPr>
        <p:spPr>
          <a:xfrm>
            <a:off x="611640" y="568440"/>
            <a:ext cx="7945560" cy="4430520"/>
          </a:xfrm>
          <a:prstGeom prst="rect">
            <a:avLst/>
          </a:prstGeom>
          <a:noFill/>
          <a:ln w="0">
            <a:noFill/>
          </a:ln>
        </p:spPr>
        <p:style>
          <a:lnRef idx="0"/>
          <a:fillRef idx="0"/>
          <a:effectRef idx="0"/>
          <a:fontRef idx="minor"/>
        </p:style>
        <p:txBody>
          <a:bodyPr lIns="90000" rIns="90000" tIns="45000" bIns="45000" anchor="t">
            <a:noAutofit/>
          </a:bodyPr>
          <a:p>
            <a:pPr marL="285840" indent="-285840" algn="just" defTabSz="914400">
              <a:lnSpc>
                <a:spcPct val="115000"/>
              </a:lnSpc>
              <a:buClr>
                <a:srgbClr val="000000"/>
              </a:buClr>
              <a:buFont typeface="Arial"/>
              <a:buChar char="•"/>
            </a:pPr>
            <a:r>
              <a:rPr b="1" lang="en-US" sz="1800" spc="-1" strike="noStrike">
                <a:solidFill>
                  <a:schemeClr val="dk1"/>
                </a:solidFill>
                <a:latin typeface="Times New Roman"/>
              </a:rPr>
              <a:t>Holistic Development</a:t>
            </a:r>
            <a:r>
              <a:rPr b="1" lang="en-IN" sz="1800" spc="-1" strike="noStrike">
                <a:solidFill>
                  <a:schemeClr val="dk1"/>
                </a:solidFill>
                <a:latin typeface="Times New Roman"/>
              </a:rPr>
              <a:t>:</a:t>
            </a:r>
            <a:endParaRPr b="0" lang="en-US" sz="1800" spc="-1" strike="noStrike">
              <a:solidFill>
                <a:srgbClr val="000000"/>
              </a:solidFill>
              <a:latin typeface="Arial"/>
            </a:endParaRPr>
          </a:p>
          <a:p>
            <a:pPr lvl="1" marL="743040" indent="-285840" algn="just" defTabSz="914400">
              <a:lnSpc>
                <a:spcPct val="115000"/>
              </a:lnSpc>
              <a:buClr>
                <a:srgbClr val="000000"/>
              </a:buClr>
              <a:buFont typeface="Wingdings" charset="2"/>
              <a:buChar char=""/>
            </a:pPr>
            <a:r>
              <a:rPr b="0" lang="en-US" sz="1800" spc="-1" strike="noStrike">
                <a:solidFill>
                  <a:schemeClr val="dk1"/>
                </a:solidFill>
                <a:latin typeface="Times New Roman"/>
              </a:rPr>
              <a:t>By tracking soft skills, co-curricular, and extracurricular activities, the platform fosters well-rounded personal growth, contributing to the development of responsible and capable citizens.</a:t>
            </a:r>
            <a:endParaRPr b="0" lang="en-US" sz="1800" spc="-1" strike="noStrike">
              <a:solidFill>
                <a:srgbClr val="000000"/>
              </a:solidFill>
              <a:latin typeface="Arial"/>
            </a:endParaRPr>
          </a:p>
          <a:p>
            <a:pPr algn="just" defTabSz="914400">
              <a:lnSpc>
                <a:spcPct val="115000"/>
              </a:lnSpc>
            </a:pPr>
            <a:endParaRPr b="0" lang="en-US" sz="1800" spc="-1" strike="noStrike">
              <a:solidFill>
                <a:srgbClr val="000000"/>
              </a:solidFill>
              <a:latin typeface="Arial"/>
            </a:endParaRPr>
          </a:p>
          <a:p>
            <a:pPr marL="285840" indent="-285840" algn="just" defTabSz="914400">
              <a:lnSpc>
                <a:spcPct val="115000"/>
              </a:lnSpc>
              <a:buClr>
                <a:srgbClr val="000000"/>
              </a:buClr>
              <a:buFont typeface="Arial"/>
              <a:buChar char="•"/>
            </a:pPr>
            <a:r>
              <a:rPr b="1" lang="en-US" sz="1800" spc="-1" strike="noStrike">
                <a:solidFill>
                  <a:schemeClr val="dk1"/>
                </a:solidFill>
                <a:latin typeface="Times New Roman"/>
              </a:rPr>
              <a:t>Paperless </a:t>
            </a:r>
            <a:r>
              <a:rPr b="1" lang="en-IN" sz="1800" spc="-1" strike="noStrike">
                <a:solidFill>
                  <a:schemeClr val="dk1"/>
                </a:solidFill>
                <a:latin typeface="Times New Roman"/>
              </a:rPr>
              <a:t>Verification</a:t>
            </a:r>
            <a:r>
              <a:rPr b="1" lang="en-US" sz="1800" spc="-1" strike="noStrike">
                <a:solidFill>
                  <a:schemeClr val="dk1"/>
                </a:solidFill>
                <a:latin typeface="Times New Roman"/>
              </a:rPr>
              <a:t> and Documentation</a:t>
            </a:r>
            <a:r>
              <a:rPr b="1" lang="en-IN" sz="1800" spc="-1" strike="noStrike">
                <a:solidFill>
                  <a:schemeClr val="dk1"/>
                </a:solidFill>
                <a:latin typeface="Times New Roman"/>
              </a:rPr>
              <a:t>:</a:t>
            </a:r>
            <a:endParaRPr b="0" lang="en-US" sz="1800" spc="-1" strike="noStrike">
              <a:solidFill>
                <a:srgbClr val="000000"/>
              </a:solidFill>
              <a:latin typeface="Arial"/>
            </a:endParaRPr>
          </a:p>
          <a:p>
            <a:pPr lvl="1" marL="743040" indent="-285840" algn="just" defTabSz="914400">
              <a:lnSpc>
                <a:spcPct val="115000"/>
              </a:lnSpc>
              <a:buClr>
                <a:srgbClr val="000000"/>
              </a:buClr>
              <a:buFont typeface="Wingdings" charset="2"/>
              <a:buChar char=""/>
            </a:pPr>
            <a:r>
              <a:rPr b="0" lang="en-US" sz="1800" spc="-1" strike="noStrike">
                <a:solidFill>
                  <a:schemeClr val="dk1"/>
                </a:solidFill>
                <a:latin typeface="Times New Roman"/>
              </a:rPr>
              <a:t>EduFlex digitizes student achievements</a:t>
            </a:r>
            <a:r>
              <a:rPr b="0" lang="en-IN" sz="1800" spc="-1" strike="noStrike">
                <a:solidFill>
                  <a:schemeClr val="dk1"/>
                </a:solidFill>
                <a:latin typeface="Times New Roman"/>
              </a:rPr>
              <a:t> </a:t>
            </a:r>
            <a:r>
              <a:rPr b="0" lang="en-US" sz="1800" spc="-1" strike="noStrike">
                <a:solidFill>
                  <a:schemeClr val="dk1"/>
                </a:solidFill>
                <a:latin typeface="Times New Roman"/>
              </a:rPr>
              <a:t>significantly reducing the dependency on printed documents. This shift contributes to the conservation of natural resources and minimizes paper waste.</a:t>
            </a:r>
            <a:endParaRPr b="0" lang="en-US" sz="1800" spc="-1" strike="noStrike">
              <a:solidFill>
                <a:srgbClr val="000000"/>
              </a:solidFill>
              <a:latin typeface="Arial"/>
            </a:endParaRPr>
          </a:p>
          <a:p>
            <a:pPr algn="just" defTabSz="914400">
              <a:lnSpc>
                <a:spcPct val="115000"/>
              </a:lnSpc>
            </a:pPr>
            <a:endParaRPr b="0" lang="en-US" sz="1800" spc="-1" strike="noStrike">
              <a:solidFill>
                <a:srgbClr val="000000"/>
              </a:solidFill>
              <a:latin typeface="Arial"/>
            </a:endParaRPr>
          </a:p>
          <a:p>
            <a:pPr marL="285840" indent="-285840" algn="just" defTabSz="914400">
              <a:lnSpc>
                <a:spcPct val="115000"/>
              </a:lnSpc>
              <a:buClr>
                <a:srgbClr val="000000"/>
              </a:buClr>
              <a:buFont typeface="Arial"/>
              <a:buChar char="•"/>
            </a:pPr>
            <a:r>
              <a:rPr b="1" lang="en-US" sz="1800" spc="-1" strike="noStrike">
                <a:solidFill>
                  <a:schemeClr val="dk1"/>
                </a:solidFill>
                <a:latin typeface="Times New Roman"/>
              </a:rPr>
              <a:t>Efficient Operations</a:t>
            </a:r>
            <a:r>
              <a:rPr b="1" lang="en-IN" sz="1800" spc="-1" strike="noStrike">
                <a:solidFill>
                  <a:schemeClr val="dk1"/>
                </a:solidFill>
                <a:latin typeface="Times New Roman"/>
              </a:rPr>
              <a:t>:</a:t>
            </a:r>
            <a:endParaRPr b="0" lang="en-US" sz="1800" spc="-1" strike="noStrike">
              <a:solidFill>
                <a:srgbClr val="000000"/>
              </a:solidFill>
              <a:latin typeface="Arial"/>
            </a:endParaRPr>
          </a:p>
          <a:p>
            <a:pPr lvl="1" marL="743040" indent="-285840" algn="just" defTabSz="914400">
              <a:lnSpc>
                <a:spcPct val="115000"/>
              </a:lnSpc>
              <a:buClr>
                <a:srgbClr val="000000"/>
              </a:buClr>
              <a:buFont typeface="Wingdings" charset="2"/>
              <a:buChar char=""/>
            </a:pPr>
            <a:r>
              <a:rPr b="0" lang="en-US" sz="1800" spc="-1" strike="noStrike">
                <a:solidFill>
                  <a:schemeClr val="dk1"/>
                </a:solidFill>
                <a:latin typeface="Times New Roman"/>
              </a:rPr>
              <a:t>The use of cloud-based technologies and optimized backend systems (Node.js, Flask, MongoDB) ensures low-resource consumption and efficient data handling.</a:t>
            </a:r>
            <a:endParaRPr b="0" lang="en-US" sz="1800" spc="-1" strike="noStrike">
              <a:solidFill>
                <a:srgbClr val="000000"/>
              </a:solidFill>
              <a:latin typeface="Arial"/>
            </a:endParaRPr>
          </a:p>
          <a:p>
            <a:pPr algn="just" defTabSz="914400">
              <a:lnSpc>
                <a:spcPct val="115000"/>
              </a:lnSpc>
            </a:pPr>
            <a:endParaRPr b="0" lang="en-US" sz="1800" spc="-1" strike="noStrike">
              <a:solidFill>
                <a:srgbClr val="000000"/>
              </a:solidFill>
              <a:latin typeface="Arial"/>
            </a:endParaRPr>
          </a:p>
          <a:p>
            <a:pPr algn="just" defTabSz="914400">
              <a:lnSpc>
                <a:spcPct val="115000"/>
              </a:lnSpc>
            </a:pPr>
            <a:endParaRPr b="0" lang="en-US" sz="1800" spc="-1" strike="noStrike">
              <a:solidFill>
                <a:srgbClr val="000000"/>
              </a:solidFill>
              <a:latin typeface="Arial"/>
            </a:endParaRPr>
          </a:p>
          <a:p>
            <a:pPr algn="just" defTabSz="914400">
              <a:lnSpc>
                <a:spcPct val="115000"/>
              </a:lnSpc>
            </a:pPr>
            <a:endParaRPr b="0" lang="en-US" sz="1800" spc="-1" strike="noStrike">
              <a:solidFill>
                <a:srgbClr val="000000"/>
              </a:solidFill>
              <a:latin typeface="Arial"/>
            </a:endParaRPr>
          </a:p>
          <a:p>
            <a:pPr algn="just" defTabSz="914400">
              <a:lnSpc>
                <a:spcPct val="115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9"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50" name="object 3"/>
          <p:cNvSpPr/>
          <p:nvPr/>
        </p:nvSpPr>
        <p:spPr>
          <a:xfrm>
            <a:off x="669600" y="2723400"/>
            <a:ext cx="4012920" cy="590760"/>
          </a:xfrm>
          <a:prstGeom prst="rect">
            <a:avLst/>
          </a:prstGeom>
          <a:noFill/>
          <a:ln w="0">
            <a:noFill/>
          </a:ln>
        </p:spPr>
        <p:style>
          <a:lnRef idx="0"/>
          <a:fillRef idx="0"/>
          <a:effectRef idx="0"/>
          <a:fontRef idx="minor"/>
        </p:style>
        <p:txBody>
          <a:bodyPr lIns="0" rIns="0" tIns="0" bIns="0" anchor="t">
            <a:spAutoFit/>
          </a:bodyPr>
          <a:p>
            <a:pPr defTabSz="914400">
              <a:lnSpc>
                <a:spcPts val="4649"/>
              </a:lnSpc>
            </a:pPr>
            <a:r>
              <a:rPr b="1" lang="en-US" sz="4200" spc="-1" strike="noStrike">
                <a:solidFill>
                  <a:srgbClr val="fffbf0"/>
                </a:solidFill>
                <a:latin typeface="Times New Roman"/>
              </a:rPr>
              <a:t>2. Project Design</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1"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52" name="object 3"/>
          <p:cNvSpPr/>
          <p:nvPr/>
        </p:nvSpPr>
        <p:spPr>
          <a:xfrm>
            <a:off x="401760" y="267480"/>
            <a:ext cx="350280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000000"/>
                </a:solidFill>
                <a:latin typeface="Times New Roman"/>
              </a:rPr>
              <a:t>2.1 Proposed System</a:t>
            </a:r>
            <a:endParaRPr b="0" lang="en-US" sz="3000" spc="-1" strike="noStrike">
              <a:solidFill>
                <a:srgbClr val="000000"/>
              </a:solidFill>
              <a:latin typeface="Arial"/>
            </a:endParaRPr>
          </a:p>
        </p:txBody>
      </p:sp>
      <p:pic>
        <p:nvPicPr>
          <p:cNvPr id="53" name="Picture 4" descr=""/>
          <p:cNvPicPr/>
          <p:nvPr/>
        </p:nvPicPr>
        <p:blipFill>
          <a:blip r:embed="rId2"/>
          <a:stretch/>
        </p:blipFill>
        <p:spPr>
          <a:xfrm>
            <a:off x="540000" y="771840"/>
            <a:ext cx="7865280" cy="3969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4" name="object 1"/>
          <p:cNvSpPr/>
          <p:nvPr/>
        </p:nvSpPr>
        <p:spPr>
          <a:xfrm>
            <a:off x="-36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55" name="object 3"/>
          <p:cNvSpPr/>
          <p:nvPr/>
        </p:nvSpPr>
        <p:spPr>
          <a:xfrm>
            <a:off x="467640" y="227520"/>
            <a:ext cx="488700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000000"/>
                </a:solidFill>
                <a:latin typeface="Times New Roman"/>
              </a:rPr>
              <a:t>2.2 Design(Flow Of Modules)</a:t>
            </a:r>
            <a:endParaRPr b="0" lang="en-US" sz="3000" spc="-1" strike="noStrike">
              <a:solidFill>
                <a:srgbClr val="000000"/>
              </a:solidFill>
              <a:latin typeface="Arial"/>
            </a:endParaRPr>
          </a:p>
        </p:txBody>
      </p:sp>
      <p:sp>
        <p:nvSpPr>
          <p:cNvPr id="56" name="Text Box 4"/>
          <p:cNvSpPr/>
          <p:nvPr/>
        </p:nvSpPr>
        <p:spPr>
          <a:xfrm>
            <a:off x="467280" y="727560"/>
            <a:ext cx="8314200" cy="4301280"/>
          </a:xfrm>
          <a:prstGeom prst="rect">
            <a:avLst/>
          </a:prstGeom>
          <a:noFill/>
          <a:ln w="0">
            <a:noFill/>
          </a:ln>
        </p:spPr>
        <p:style>
          <a:lnRef idx="0"/>
          <a:fillRef idx="0"/>
          <a:effectRef idx="0"/>
          <a:fontRef idx="minor"/>
        </p:style>
        <p:txBody>
          <a:bodyPr lIns="90000" rIns="90000" tIns="45000" bIns="45000" anchor="t">
            <a:noAutofit/>
          </a:bodyPr>
          <a:p>
            <a:pPr defTabSz="914400">
              <a:lnSpc>
                <a:spcPct val="135000"/>
              </a:lnSpc>
              <a:tabLst>
                <a:tab algn="l" pos="0"/>
              </a:tabLst>
            </a:pPr>
            <a:r>
              <a:rPr b="1" lang="en-US" sz="1800" spc="-1" strike="noStrike">
                <a:solidFill>
                  <a:schemeClr val="dk1"/>
                </a:solidFill>
                <a:latin typeface="Times New Roman"/>
              </a:rPr>
              <a:t>1. User Interaction </a:t>
            </a:r>
            <a:r>
              <a:rPr b="1" lang="en-IN" sz="1800" spc="-1" strike="noStrike">
                <a:solidFill>
                  <a:schemeClr val="dk1"/>
                </a:solidFill>
                <a:latin typeface="Times New Roman"/>
              </a:rPr>
              <a:t>and</a:t>
            </a:r>
            <a:r>
              <a:rPr b="1" lang="en-US" sz="1800" spc="-1" strike="noStrike">
                <a:solidFill>
                  <a:schemeClr val="dk1"/>
                </a:solidFill>
                <a:latin typeface="Times New Roman"/>
              </a:rPr>
              <a:t> Data Input</a:t>
            </a:r>
            <a:endParaRPr b="0" lang="en-US" sz="1800" spc="-1" strike="noStrike">
              <a:solidFill>
                <a:srgbClr val="000000"/>
              </a:solidFill>
              <a:latin typeface="Arial"/>
            </a:endParaRPr>
          </a:p>
          <a:p>
            <a:pPr lvl="1" marL="743040" indent="-285840" defTabSz="914400">
              <a:lnSpc>
                <a:spcPct val="135000"/>
              </a:lnSpc>
              <a:buClr>
                <a:srgbClr val="000000"/>
              </a:buClr>
              <a:buFont typeface="Wingdings" charset="2"/>
              <a:buChar char=""/>
              <a:tabLst>
                <a:tab algn="l" pos="0"/>
              </a:tabLst>
            </a:pPr>
            <a:r>
              <a:rPr b="0" lang="en-US" sz="1800" spc="-1" strike="noStrike">
                <a:solidFill>
                  <a:schemeClr val="dk1"/>
                </a:solidFill>
                <a:latin typeface="Times New Roman"/>
              </a:rPr>
              <a:t>Students </a:t>
            </a:r>
            <a:r>
              <a:rPr b="0" lang="en-IN" sz="1800" spc="-1" strike="noStrike">
                <a:solidFill>
                  <a:schemeClr val="dk1"/>
                </a:solidFill>
                <a:latin typeface="Times New Roman"/>
              </a:rPr>
              <a:t>and Admin </a:t>
            </a:r>
            <a:r>
              <a:rPr b="0" lang="en-US" sz="1800" spc="-1" strike="noStrike">
                <a:solidFill>
                  <a:schemeClr val="dk1"/>
                </a:solidFill>
                <a:latin typeface="Times New Roman"/>
              </a:rPr>
              <a:t>log in to the platform using secure authentication.</a:t>
            </a:r>
            <a:endParaRPr b="0" lang="en-US" sz="1800" spc="-1" strike="noStrike">
              <a:solidFill>
                <a:srgbClr val="000000"/>
              </a:solidFill>
              <a:latin typeface="Arial"/>
            </a:endParaRPr>
          </a:p>
          <a:p>
            <a:pPr lvl="1" marL="743040" indent="-285840" defTabSz="914400">
              <a:lnSpc>
                <a:spcPct val="135000"/>
              </a:lnSpc>
              <a:buClr>
                <a:srgbClr val="000000"/>
              </a:buClr>
              <a:buFont typeface="Wingdings" charset="2"/>
              <a:buChar char=""/>
              <a:tabLst>
                <a:tab algn="l" pos="0"/>
              </a:tabLst>
            </a:pPr>
            <a:r>
              <a:rPr b="0" lang="en-US" sz="1800" spc="-1" strike="noStrike">
                <a:solidFill>
                  <a:schemeClr val="dk1"/>
                </a:solidFill>
                <a:latin typeface="Times New Roman"/>
              </a:rPr>
              <a:t>Profiles are created with academic details, skill links, and personal data.</a:t>
            </a:r>
            <a:endParaRPr b="0" lang="en-US" sz="1800" spc="-1" strike="noStrike">
              <a:solidFill>
                <a:srgbClr val="000000"/>
              </a:solidFill>
              <a:latin typeface="Arial"/>
            </a:endParaRPr>
          </a:p>
          <a:p>
            <a:pPr lvl="1" marL="743040" indent="-285840" defTabSz="914400">
              <a:lnSpc>
                <a:spcPct val="135000"/>
              </a:lnSpc>
              <a:buClr>
                <a:srgbClr val="000000"/>
              </a:buClr>
              <a:buFont typeface="Wingdings" charset="2"/>
              <a:buChar char=""/>
              <a:tabLst>
                <a:tab algn="l" pos="0"/>
              </a:tabLst>
            </a:pPr>
            <a:r>
              <a:rPr b="0" lang="en-US" sz="1800" spc="-1" strike="noStrike">
                <a:solidFill>
                  <a:schemeClr val="dk1"/>
                </a:solidFill>
                <a:latin typeface="Times New Roman"/>
              </a:rPr>
              <a:t>Students take AI-</a:t>
            </a:r>
            <a:r>
              <a:rPr b="0" lang="en-IN" sz="1800" spc="-1" strike="noStrike">
                <a:solidFill>
                  <a:schemeClr val="dk1"/>
                </a:solidFill>
                <a:latin typeface="Times New Roman"/>
              </a:rPr>
              <a:t>based</a:t>
            </a:r>
            <a:r>
              <a:rPr b="0" lang="en-US" sz="1800" spc="-1" strike="noStrike">
                <a:solidFill>
                  <a:schemeClr val="dk1"/>
                </a:solidFill>
                <a:latin typeface="Times New Roman"/>
              </a:rPr>
              <a:t> soft skills </a:t>
            </a:r>
            <a:r>
              <a:rPr b="0" lang="en-IN" sz="1800" spc="-1" strike="noStrike">
                <a:solidFill>
                  <a:schemeClr val="dk1"/>
                </a:solidFill>
                <a:latin typeface="Times New Roman"/>
              </a:rPr>
              <a:t>assessments</a:t>
            </a:r>
            <a:r>
              <a:rPr b="0" lang="en-US" sz="1800" spc="-1" strike="noStrike">
                <a:solidFill>
                  <a:schemeClr val="dk1"/>
                </a:solidFill>
                <a:latin typeface="Times New Roman"/>
              </a:rPr>
              <a:t>.</a:t>
            </a:r>
            <a:endParaRPr b="0" lang="en-US" sz="1800" spc="-1" strike="noStrike">
              <a:solidFill>
                <a:srgbClr val="000000"/>
              </a:solidFill>
              <a:latin typeface="Arial"/>
            </a:endParaRPr>
          </a:p>
          <a:p>
            <a:pPr lvl="1" marL="743040" indent="-285840" defTabSz="914400">
              <a:lnSpc>
                <a:spcPct val="135000"/>
              </a:lnSpc>
              <a:buClr>
                <a:srgbClr val="000000"/>
              </a:buClr>
              <a:buFont typeface="Wingdings" charset="2"/>
              <a:buChar char=""/>
              <a:tabLst>
                <a:tab algn="l" pos="0"/>
              </a:tabLst>
            </a:pPr>
            <a:r>
              <a:rPr b="0" lang="en-US" sz="1800" spc="-1" strike="noStrike">
                <a:solidFill>
                  <a:schemeClr val="dk1"/>
                </a:solidFill>
                <a:latin typeface="Times New Roman"/>
              </a:rPr>
              <a:t>Certificates are uploaded for academic and co-curricular achievements.</a:t>
            </a:r>
            <a:endParaRPr b="0" lang="en-US" sz="1800" spc="-1" strike="noStrike">
              <a:solidFill>
                <a:srgbClr val="000000"/>
              </a:solidFill>
              <a:latin typeface="Arial"/>
            </a:endParaRPr>
          </a:p>
          <a:p>
            <a:pPr defTabSz="914400">
              <a:lnSpc>
                <a:spcPct val="135000"/>
              </a:lnSpc>
              <a:tabLst>
                <a:tab algn="l" pos="0"/>
              </a:tabLst>
            </a:pPr>
            <a:r>
              <a:rPr b="1" lang="en-US" sz="1800" spc="-1" strike="noStrike">
                <a:solidFill>
                  <a:schemeClr val="dk1"/>
                </a:solidFill>
                <a:latin typeface="Times New Roman"/>
              </a:rPr>
              <a:t>2. Processing </a:t>
            </a:r>
            <a:r>
              <a:rPr b="1" lang="en-IN" sz="1800" spc="-1" strike="noStrike">
                <a:solidFill>
                  <a:schemeClr val="dk1"/>
                </a:solidFill>
                <a:latin typeface="Times New Roman"/>
              </a:rPr>
              <a:t>and</a:t>
            </a:r>
            <a:r>
              <a:rPr b="1" lang="en-US" sz="1800" spc="-1" strike="noStrike">
                <a:solidFill>
                  <a:schemeClr val="dk1"/>
                </a:solidFill>
                <a:latin typeface="Times New Roman"/>
              </a:rPr>
              <a:t> Validation</a:t>
            </a:r>
            <a:endParaRPr b="0" lang="en-US" sz="1800" spc="-1" strike="noStrike">
              <a:solidFill>
                <a:srgbClr val="000000"/>
              </a:solidFill>
              <a:latin typeface="Arial"/>
            </a:endParaRPr>
          </a:p>
          <a:p>
            <a:pPr lvl="1" marL="743040" indent="-285840" defTabSz="914400">
              <a:lnSpc>
                <a:spcPct val="135000"/>
              </a:lnSpc>
              <a:buClr>
                <a:srgbClr val="000000"/>
              </a:buClr>
              <a:buFont typeface="Wingdings" charset="2"/>
              <a:buChar char=""/>
              <a:tabLst>
                <a:tab algn="l" pos="0"/>
              </a:tabLst>
            </a:pPr>
            <a:r>
              <a:rPr b="0" lang="en-US" sz="1800" spc="-1" strike="noStrike">
                <a:solidFill>
                  <a:schemeClr val="dk1"/>
                </a:solidFill>
                <a:latin typeface="Times New Roman"/>
              </a:rPr>
              <a:t>The Machine Learning Verification System authenticates uploaded certificates, detecting forgery or tampering.</a:t>
            </a:r>
            <a:endParaRPr b="0" lang="en-US" sz="1800" spc="-1" strike="noStrike">
              <a:solidFill>
                <a:srgbClr val="000000"/>
              </a:solidFill>
              <a:latin typeface="Arial"/>
            </a:endParaRPr>
          </a:p>
          <a:p>
            <a:pPr lvl="1" marL="743040" indent="-285840" defTabSz="914400">
              <a:lnSpc>
                <a:spcPct val="135000"/>
              </a:lnSpc>
              <a:buClr>
                <a:srgbClr val="000000"/>
              </a:buClr>
              <a:buFont typeface="Wingdings" charset="2"/>
              <a:buChar char=""/>
              <a:tabLst>
                <a:tab algn="l" pos="0"/>
              </a:tabLst>
            </a:pPr>
            <a:r>
              <a:rPr b="0" lang="en-US" sz="1800" spc="-1" strike="noStrike">
                <a:solidFill>
                  <a:schemeClr val="dk1"/>
                </a:solidFill>
                <a:latin typeface="Times New Roman"/>
              </a:rPr>
              <a:t>The Generative AI Engine generates AI-based assessments to evaluate career readiness, ensuring students are equipped with relevant skills for future opportunities.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object 1"/>
          <p:cNvSpPr/>
          <p:nvPr/>
        </p:nvSpPr>
        <p:spPr>
          <a:xfrm>
            <a:off x="-36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58" name="PlaceHolder 1"/>
          <p:cNvSpPr>
            <a:spLocks noGrp="1"/>
          </p:cNvSpPr>
          <p:nvPr>
            <p:ph/>
          </p:nvPr>
        </p:nvSpPr>
        <p:spPr>
          <a:xfrm>
            <a:off x="378000" y="188640"/>
            <a:ext cx="8457840" cy="4876560"/>
          </a:xfrm>
          <a:prstGeom prst="rect">
            <a:avLst/>
          </a:prstGeom>
          <a:noFill/>
          <a:ln w="0">
            <a:noFill/>
          </a:ln>
        </p:spPr>
        <p:txBody>
          <a:bodyPr lIns="0" rIns="0" tIns="0" bIns="0" anchor="t">
            <a:noAutofit/>
          </a:bodyPr>
          <a:p>
            <a:pPr indent="0">
              <a:lnSpc>
                <a:spcPct val="135000"/>
              </a:lnSpc>
              <a:buNone/>
            </a:pPr>
            <a:r>
              <a:rPr b="1" lang="en-US" sz="1800" spc="-1" strike="noStrike">
                <a:solidFill>
                  <a:srgbClr val="000000"/>
                </a:solidFill>
                <a:latin typeface="Times New Roman"/>
              </a:rPr>
              <a:t>3.</a:t>
            </a:r>
            <a:r>
              <a:rPr b="0" lang="en-US" sz="1800" spc="-1" strike="noStrike">
                <a:solidFill>
                  <a:srgbClr val="000000"/>
                </a:solidFill>
                <a:latin typeface="Times New Roman"/>
              </a:rPr>
              <a:t> </a:t>
            </a:r>
            <a:r>
              <a:rPr b="1" lang="en-US" sz="1800" spc="-1" strike="noStrike">
                <a:solidFill>
                  <a:srgbClr val="000000"/>
                </a:solidFill>
                <a:latin typeface="Times New Roman"/>
              </a:rPr>
              <a:t>Data Storage </a:t>
            </a:r>
            <a:r>
              <a:rPr b="1" lang="en-IN" sz="1800" spc="-1" strike="noStrike">
                <a:solidFill>
                  <a:srgbClr val="000000"/>
                </a:solidFill>
                <a:latin typeface="Times New Roman"/>
              </a:rPr>
              <a:t>and</a:t>
            </a:r>
            <a:r>
              <a:rPr b="1" lang="en-US" sz="1800" spc="-1" strike="noStrike">
                <a:solidFill>
                  <a:srgbClr val="000000"/>
                </a:solidFill>
                <a:latin typeface="Times New Roman"/>
              </a:rPr>
              <a:t> Updates</a:t>
            </a:r>
            <a:endParaRPr b="0" lang="en-US" sz="1800" spc="-1" strike="noStrike">
              <a:solidFill>
                <a:schemeClr val="dk1"/>
              </a:solidFill>
              <a:latin typeface="Calibri"/>
            </a:endParaRPr>
          </a:p>
          <a:p>
            <a:pPr lvl="1" marL="743040" indent="-285840">
              <a:lnSpc>
                <a:spcPct val="135000"/>
              </a:lnSpc>
              <a:buClr>
                <a:srgbClr val="000000"/>
              </a:buClr>
              <a:buFont typeface="Wingdings" charset="2"/>
              <a:buChar char=""/>
            </a:pPr>
            <a:r>
              <a:rPr b="0" lang="en-US" sz="1800" spc="-1" strike="noStrike">
                <a:solidFill>
                  <a:srgbClr val="000000"/>
                </a:solidFill>
                <a:latin typeface="Times New Roman"/>
              </a:rPr>
              <a:t>All verified certificates, test results, and </a:t>
            </a:r>
            <a:r>
              <a:rPr b="0" lang="en-IN" sz="1800" spc="-1" strike="noStrike">
                <a:solidFill>
                  <a:srgbClr val="000000"/>
                </a:solidFill>
                <a:latin typeface="Times New Roman"/>
              </a:rPr>
              <a:t>students</a:t>
            </a:r>
            <a:r>
              <a:rPr b="0" lang="en-US" sz="1800" spc="-1" strike="noStrike">
                <a:solidFill>
                  <a:srgbClr val="000000"/>
                </a:solidFill>
                <a:latin typeface="Times New Roman"/>
              </a:rPr>
              <a:t> data are securely stored in the EduFlex centralized database.</a:t>
            </a:r>
            <a:endParaRPr b="0" lang="en-US" sz="1800" spc="-1" strike="noStrike">
              <a:solidFill>
                <a:schemeClr val="dk1"/>
              </a:solidFill>
              <a:latin typeface="Calibri"/>
            </a:endParaRPr>
          </a:p>
          <a:p>
            <a:pPr lvl="1" marL="743040" indent="-285840">
              <a:lnSpc>
                <a:spcPct val="135000"/>
              </a:lnSpc>
              <a:buClr>
                <a:srgbClr val="000000"/>
              </a:buClr>
              <a:buFont typeface="Wingdings" charset="2"/>
              <a:buChar char=""/>
            </a:pPr>
            <a:r>
              <a:rPr b="0" lang="en-US" sz="1800" spc="-1" strike="noStrike">
                <a:solidFill>
                  <a:srgbClr val="000000"/>
                </a:solidFill>
                <a:latin typeface="Times New Roman"/>
              </a:rPr>
              <a:t>Profiles are continuously updated to reflect ongoing achievements and participation.</a:t>
            </a:r>
            <a:endParaRPr b="0" lang="en-US" sz="1800" spc="-1" strike="noStrike">
              <a:solidFill>
                <a:schemeClr val="dk1"/>
              </a:solidFill>
              <a:latin typeface="Calibri"/>
            </a:endParaRPr>
          </a:p>
          <a:p>
            <a:pPr indent="0">
              <a:lnSpc>
                <a:spcPct val="135000"/>
              </a:lnSpc>
              <a:buNone/>
            </a:pPr>
            <a:r>
              <a:rPr b="1" lang="en-US" sz="1800" spc="-1" strike="noStrike">
                <a:solidFill>
                  <a:srgbClr val="000000"/>
                </a:solidFill>
                <a:latin typeface="Times New Roman"/>
              </a:rPr>
              <a:t>4. Gamification </a:t>
            </a:r>
            <a:r>
              <a:rPr b="1" lang="en-IN" sz="1800" spc="-1" strike="noStrike">
                <a:solidFill>
                  <a:srgbClr val="000000"/>
                </a:solidFill>
                <a:latin typeface="Times New Roman"/>
              </a:rPr>
              <a:t>and</a:t>
            </a:r>
            <a:r>
              <a:rPr b="1" lang="en-US" sz="1800" spc="-1" strike="noStrike">
                <a:solidFill>
                  <a:srgbClr val="000000"/>
                </a:solidFill>
                <a:latin typeface="Times New Roman"/>
              </a:rPr>
              <a:t> Recognition</a:t>
            </a:r>
            <a:endParaRPr b="0" lang="en-US" sz="1800" spc="-1" strike="noStrike">
              <a:solidFill>
                <a:schemeClr val="dk1"/>
              </a:solidFill>
              <a:latin typeface="Calibri"/>
            </a:endParaRPr>
          </a:p>
          <a:p>
            <a:pPr lvl="1" marL="743040" indent="-285840">
              <a:lnSpc>
                <a:spcPct val="135000"/>
              </a:lnSpc>
              <a:buClr>
                <a:srgbClr val="000000"/>
              </a:buClr>
              <a:buFont typeface="Wingdings" charset="2"/>
              <a:buChar char=""/>
            </a:pPr>
            <a:r>
              <a:rPr b="0" lang="en-US" sz="1800" spc="-1" strike="noStrike">
                <a:solidFill>
                  <a:srgbClr val="000000"/>
                </a:solidFill>
                <a:latin typeface="Times New Roman"/>
              </a:rPr>
              <a:t>Real-time allocation of badges, points, and ranks based on student engagement and performance.</a:t>
            </a:r>
            <a:endParaRPr b="0" lang="en-US" sz="1800" spc="-1" strike="noStrike">
              <a:solidFill>
                <a:schemeClr val="dk1"/>
              </a:solidFill>
              <a:latin typeface="Calibri"/>
            </a:endParaRPr>
          </a:p>
          <a:p>
            <a:pPr lvl="1" marL="743040" indent="-285840">
              <a:lnSpc>
                <a:spcPct val="135000"/>
              </a:lnSpc>
              <a:buClr>
                <a:srgbClr val="000000"/>
              </a:buClr>
              <a:buFont typeface="Wingdings" charset="2"/>
              <a:buChar char=""/>
            </a:pPr>
            <a:r>
              <a:rPr b="0" lang="en-US" sz="1800" spc="-1" strike="noStrike">
                <a:solidFill>
                  <a:srgbClr val="000000"/>
                </a:solidFill>
                <a:latin typeface="Times New Roman"/>
              </a:rPr>
              <a:t>Leaderboards showcase top-performing students across </a:t>
            </a:r>
            <a:r>
              <a:rPr b="0" lang="en-IN" sz="1800" spc="-1" strike="noStrike">
                <a:solidFill>
                  <a:srgbClr val="000000"/>
                </a:solidFill>
                <a:latin typeface="Times New Roman"/>
              </a:rPr>
              <a:t>various</a:t>
            </a:r>
            <a:r>
              <a:rPr b="0" lang="en-US" sz="1800" spc="-1" strike="noStrike">
                <a:solidFill>
                  <a:srgbClr val="000000"/>
                </a:solidFill>
                <a:latin typeface="Times New Roman"/>
              </a:rPr>
              <a:t> metrics, enhancing motivation.</a:t>
            </a:r>
            <a:endParaRPr b="0" lang="en-US" sz="1800" spc="-1" strike="noStrike">
              <a:solidFill>
                <a:schemeClr val="dk1"/>
              </a:solidFill>
              <a:latin typeface="Calibri"/>
            </a:endParaRPr>
          </a:p>
          <a:p>
            <a:pPr indent="0">
              <a:lnSpc>
                <a:spcPct val="135000"/>
              </a:lnSpc>
              <a:buNone/>
            </a:pPr>
            <a:r>
              <a:rPr b="1" lang="en-US" sz="1800" spc="-1" strike="noStrike">
                <a:solidFill>
                  <a:srgbClr val="000000"/>
                </a:solidFill>
                <a:latin typeface="Times New Roman"/>
              </a:rPr>
              <a:t>5. Real-Time Insights</a:t>
            </a:r>
            <a:endParaRPr b="0" lang="en-US" sz="1800" spc="-1" strike="noStrike">
              <a:solidFill>
                <a:schemeClr val="dk1"/>
              </a:solidFill>
              <a:latin typeface="Calibri"/>
            </a:endParaRPr>
          </a:p>
          <a:p>
            <a:pPr lvl="1" marL="743040" indent="-285840">
              <a:lnSpc>
                <a:spcPct val="135000"/>
              </a:lnSpc>
              <a:buClr>
                <a:srgbClr val="000000"/>
              </a:buClr>
              <a:buFont typeface="Wingdings" charset="2"/>
              <a:buChar char=""/>
            </a:pPr>
            <a:r>
              <a:rPr b="0" lang="en-IN" sz="1800" spc="-1" strike="noStrike">
                <a:solidFill>
                  <a:srgbClr val="000000"/>
                </a:solidFill>
                <a:latin typeface="Times New Roman"/>
              </a:rPr>
              <a:t>Students can</a:t>
            </a:r>
            <a:r>
              <a:rPr b="0" lang="en-US" sz="1800" spc="-1" strike="noStrike">
                <a:solidFill>
                  <a:srgbClr val="000000"/>
                </a:solidFill>
                <a:latin typeface="Times New Roman"/>
              </a:rPr>
              <a:t> access visual dashboards with actionable, data-driven insights.</a:t>
            </a:r>
            <a:endParaRPr b="0" lang="en-US" sz="1800" spc="-1" strike="noStrike">
              <a:solidFill>
                <a:schemeClr val="dk1"/>
              </a:solidFill>
              <a:latin typeface="Calibri"/>
            </a:endParaRPr>
          </a:p>
          <a:p>
            <a:pPr lvl="1" marL="743040" indent="-285840">
              <a:lnSpc>
                <a:spcPct val="135000"/>
              </a:lnSpc>
              <a:buClr>
                <a:srgbClr val="000000"/>
              </a:buClr>
              <a:buFont typeface="Wingdings" charset="2"/>
              <a:buChar char=""/>
            </a:pPr>
            <a:r>
              <a:rPr b="0" lang="en-US" sz="1800" spc="-1" strike="noStrike">
                <a:solidFill>
                  <a:srgbClr val="000000"/>
                </a:solidFill>
                <a:latin typeface="Times New Roman"/>
              </a:rPr>
              <a:t>The system helps students stay informed about emerging trends and </a:t>
            </a:r>
            <a:r>
              <a:rPr b="0" lang="en-IN" sz="1800" spc="-1" strike="noStrike">
                <a:solidFill>
                  <a:srgbClr val="000000"/>
                </a:solidFill>
                <a:latin typeface="Times New Roman"/>
              </a:rPr>
              <a:t>allowing</a:t>
            </a:r>
            <a:r>
              <a:rPr b="0" lang="en-US" sz="1800" spc="-1" strike="noStrike">
                <a:solidFill>
                  <a:srgbClr val="000000"/>
                </a:solidFill>
                <a:latin typeface="Times New Roman"/>
              </a:rPr>
              <a:t> them </a:t>
            </a:r>
            <a:r>
              <a:rPr b="0" lang="en-IN" sz="1800" spc="-1" strike="noStrike">
                <a:solidFill>
                  <a:srgbClr val="000000"/>
                </a:solidFill>
                <a:latin typeface="Times New Roman"/>
              </a:rPr>
              <a:t>to</a:t>
            </a:r>
            <a:r>
              <a:rPr b="0" lang="en-US" sz="1800" spc="-1" strike="noStrike">
                <a:solidFill>
                  <a:srgbClr val="000000"/>
                </a:solidFill>
                <a:latin typeface="Times New Roman"/>
              </a:rPr>
              <a:t> upgrad</a:t>
            </a:r>
            <a:r>
              <a:rPr b="0" lang="en-IN" sz="1800" spc="-1" strike="noStrike">
                <a:solidFill>
                  <a:srgbClr val="000000"/>
                </a:solidFill>
                <a:latin typeface="Times New Roman"/>
              </a:rPr>
              <a:t>e</a:t>
            </a:r>
            <a:r>
              <a:rPr b="0" lang="en-US" sz="1800" spc="-1" strike="noStrike">
                <a:solidFill>
                  <a:srgbClr val="000000"/>
                </a:solidFill>
                <a:latin typeface="Times New Roman"/>
              </a:rPr>
              <a:t> their skills accordingly.</a:t>
            </a:r>
            <a:endParaRPr b="0" lang="en-US" sz="1800" spc="-1" strike="noStrike">
              <a:solidFill>
                <a:schemeClr val="dk1"/>
              </a:solidFill>
              <a:latin typeface="Calibri"/>
            </a:endParaRPr>
          </a:p>
          <a:p>
            <a:pPr indent="0">
              <a:lnSpc>
                <a:spcPct val="135000"/>
              </a:lnSpc>
              <a:buNone/>
            </a:pP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blipFill rotWithShape="0">
          <a:blip r:embed="rId1"/>
          <a:stretch/>
        </a:blipFill>
      </p:bgPr>
    </p:bg>
    <p:spTree>
      <p:nvGrpSpPr>
        <p:cNvPr id="1" name=""/>
        <p:cNvGrpSpPr/>
        <p:nvPr/>
      </p:nvGrpSpPr>
      <p:grpSpPr>
        <a:xfrm>
          <a:off x="0" y="0"/>
          <a:ext cx="0" cy="0"/>
          <a:chOff x="0" y="0"/>
          <a:chExt cx="0" cy="0"/>
        </a:xfrm>
      </p:grpSpPr>
      <p:sp>
        <p:nvSpPr>
          <p:cNvPr id="59" name="object 1"/>
          <p:cNvSpPr/>
          <p:nvPr/>
        </p:nvSpPr>
        <p:spPr>
          <a:xfrm>
            <a:off x="0" y="0"/>
            <a:ext cx="9143640" cy="5143320"/>
          </a:xfrm>
          <a:prstGeom prst="rect">
            <a:avLst/>
          </a:prstGeom>
          <a:blipFill rotWithShape="0">
            <a:blip r:embed="rId2"/>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60" name="object 3"/>
          <p:cNvSpPr/>
          <p:nvPr/>
        </p:nvSpPr>
        <p:spPr>
          <a:xfrm>
            <a:off x="401760" y="267480"/>
            <a:ext cx="468576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000000"/>
                </a:solidFill>
                <a:latin typeface="Times New Roman"/>
              </a:rPr>
              <a:t>2.3 Use Case</a:t>
            </a:r>
            <a:endParaRPr b="0" lang="en-US" sz="3000" spc="-1" strike="noStrike">
              <a:solidFill>
                <a:srgbClr val="000000"/>
              </a:solidFill>
              <a:latin typeface="Arial"/>
            </a:endParaRPr>
          </a:p>
        </p:txBody>
      </p:sp>
      <p:pic>
        <p:nvPicPr>
          <p:cNvPr id="61" name="Picture 4" descr="New UseCase Final"/>
          <p:cNvPicPr/>
          <p:nvPr/>
        </p:nvPicPr>
        <p:blipFill>
          <a:blip r:embed="rId3"/>
          <a:stretch/>
        </p:blipFill>
        <p:spPr>
          <a:xfrm>
            <a:off x="1585440" y="771480"/>
            <a:ext cx="6239880" cy="3827520"/>
          </a:xfrm>
          <a:prstGeom prst="rect">
            <a:avLst/>
          </a:prstGeom>
          <a:ln w="0">
            <a:noFill/>
          </a:ln>
        </p:spPr>
      </p:pic>
      <p:sp>
        <p:nvSpPr>
          <p:cNvPr id="62" name="Text Box 5"/>
          <p:cNvSpPr/>
          <p:nvPr/>
        </p:nvSpPr>
        <p:spPr>
          <a:xfrm>
            <a:off x="3636000" y="4616280"/>
            <a:ext cx="191088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pc="-1" strike="noStrike">
                <a:solidFill>
                  <a:schemeClr val="dk1"/>
                </a:solidFill>
                <a:latin typeface="Times New Roman"/>
              </a:rPr>
              <a:t>Fig 2.3: Use Case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3"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64" name="object 3"/>
          <p:cNvSpPr/>
          <p:nvPr/>
        </p:nvSpPr>
        <p:spPr>
          <a:xfrm>
            <a:off x="401760" y="267480"/>
            <a:ext cx="348120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000000"/>
                </a:solidFill>
                <a:latin typeface="Times New Roman"/>
              </a:rPr>
              <a:t>2.4 Activity diagram</a:t>
            </a:r>
            <a:endParaRPr b="0" lang="en-US" sz="3000" spc="-1" strike="noStrike">
              <a:solidFill>
                <a:srgbClr val="000000"/>
              </a:solidFill>
              <a:latin typeface="Arial"/>
            </a:endParaRPr>
          </a:p>
        </p:txBody>
      </p:sp>
      <p:pic>
        <p:nvPicPr>
          <p:cNvPr id="65" name="Picture 3" descr="New UseActivity1 Final"/>
          <p:cNvPicPr/>
          <p:nvPr/>
        </p:nvPicPr>
        <p:blipFill>
          <a:blip r:embed="rId2"/>
          <a:stretch/>
        </p:blipFill>
        <p:spPr>
          <a:xfrm>
            <a:off x="3148920" y="843840"/>
            <a:ext cx="3068640" cy="3702240"/>
          </a:xfrm>
          <a:prstGeom prst="rect">
            <a:avLst/>
          </a:prstGeom>
          <a:ln w="0">
            <a:noFill/>
          </a:ln>
        </p:spPr>
      </p:pic>
      <p:sp>
        <p:nvSpPr>
          <p:cNvPr id="66" name="Text Box 5"/>
          <p:cNvSpPr/>
          <p:nvPr/>
        </p:nvSpPr>
        <p:spPr>
          <a:xfrm>
            <a:off x="3322440" y="4660200"/>
            <a:ext cx="27219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Times New Roman"/>
              </a:rPr>
              <a:t>Fig 2.4.1: Activiy Diagram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7"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68" name="object 3"/>
          <p:cNvSpPr/>
          <p:nvPr/>
        </p:nvSpPr>
        <p:spPr>
          <a:xfrm>
            <a:off x="395280" y="267480"/>
            <a:ext cx="312264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000000"/>
                </a:solidFill>
                <a:latin typeface="Times New Roman"/>
              </a:rPr>
              <a:t>2.5 Class Diagram</a:t>
            </a:r>
            <a:endParaRPr b="0" lang="en-US" sz="3000" spc="-1" strike="noStrike">
              <a:solidFill>
                <a:srgbClr val="000000"/>
              </a:solidFill>
              <a:latin typeface="Arial"/>
            </a:endParaRPr>
          </a:p>
        </p:txBody>
      </p:sp>
      <p:pic>
        <p:nvPicPr>
          <p:cNvPr id="69" name="Picture 3" descr="New Class Final"/>
          <p:cNvPicPr/>
          <p:nvPr/>
        </p:nvPicPr>
        <p:blipFill>
          <a:blip r:embed="rId2"/>
          <a:srcRect l="25289" t="3858" r="0" b="0"/>
          <a:stretch/>
        </p:blipFill>
        <p:spPr>
          <a:xfrm>
            <a:off x="1909440" y="843840"/>
            <a:ext cx="5324760" cy="3669840"/>
          </a:xfrm>
          <a:prstGeom prst="rect">
            <a:avLst/>
          </a:prstGeom>
          <a:ln w="0">
            <a:noFill/>
          </a:ln>
        </p:spPr>
      </p:pic>
      <p:sp>
        <p:nvSpPr>
          <p:cNvPr id="70" name="Text Box 5"/>
          <p:cNvSpPr/>
          <p:nvPr/>
        </p:nvSpPr>
        <p:spPr>
          <a:xfrm>
            <a:off x="3347640" y="4604400"/>
            <a:ext cx="252252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Times New Roman"/>
              </a:rPr>
              <a:t>Fig 2.5: Class Diagram</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1"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72" name="object 3"/>
          <p:cNvSpPr/>
          <p:nvPr/>
        </p:nvSpPr>
        <p:spPr>
          <a:xfrm>
            <a:off x="369360" y="2798280"/>
            <a:ext cx="4680720" cy="596160"/>
          </a:xfrm>
          <a:prstGeom prst="rect">
            <a:avLst/>
          </a:prstGeom>
          <a:noFill/>
          <a:ln w="0">
            <a:noFill/>
          </a:ln>
        </p:spPr>
        <p:style>
          <a:lnRef idx="0"/>
          <a:fillRef idx="0"/>
          <a:effectRef idx="0"/>
          <a:fontRef idx="minor"/>
        </p:style>
        <p:txBody>
          <a:bodyPr lIns="0" rIns="0" tIns="0" bIns="0" anchor="t">
            <a:spAutoFit/>
          </a:bodyPr>
          <a:p>
            <a:pPr defTabSz="914400">
              <a:lnSpc>
                <a:spcPts val="4691"/>
              </a:lnSpc>
            </a:pPr>
            <a:r>
              <a:rPr b="1" lang="en-US" sz="4200" spc="-1" strike="noStrike">
                <a:solidFill>
                  <a:srgbClr val="fffbf0"/>
                </a:solidFill>
                <a:latin typeface="Times New Roman"/>
              </a:rPr>
              <a:t>3. Implementation</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pic>
        <p:nvPicPr>
          <p:cNvPr id="74" name="Picture 3" descr=""/>
          <p:cNvPicPr/>
          <p:nvPr/>
        </p:nvPicPr>
        <p:blipFill>
          <a:blip r:embed="rId2"/>
          <a:stretch/>
        </p:blipFill>
        <p:spPr>
          <a:xfrm>
            <a:off x="287640" y="267480"/>
            <a:ext cx="8568720" cy="4248000"/>
          </a:xfrm>
          <a:prstGeom prst="rect">
            <a:avLst/>
          </a:prstGeom>
          <a:ln w="0">
            <a:noFill/>
          </a:ln>
        </p:spPr>
      </p:pic>
      <p:sp>
        <p:nvSpPr>
          <p:cNvPr id="75" name="TextBox 4"/>
          <p:cNvSpPr/>
          <p:nvPr/>
        </p:nvSpPr>
        <p:spPr>
          <a:xfrm>
            <a:off x="3455640" y="4659480"/>
            <a:ext cx="22320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Times New Roman"/>
              </a:rPr>
              <a:t>Fig 3.1: User Profile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 name="object 1"/>
          <p:cNvSpPr/>
          <p:nvPr/>
        </p:nvSpPr>
        <p:spPr>
          <a:xfrm>
            <a:off x="-36720" y="0"/>
            <a:ext cx="9209160" cy="514368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 name="object 1"/>
          <p:cNvSpPr/>
          <p:nvPr/>
        </p:nvSpPr>
        <p:spPr>
          <a:xfrm>
            <a:off x="0" y="0"/>
            <a:ext cx="9143640" cy="5143320"/>
          </a:xfrm>
          <a:prstGeom prst="rect">
            <a:avLst/>
          </a:prstGeom>
          <a:blipFill rotWithShape="0">
            <a:blip r:embed="rId2"/>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20" name="object 3"/>
          <p:cNvSpPr/>
          <p:nvPr/>
        </p:nvSpPr>
        <p:spPr>
          <a:xfrm>
            <a:off x="3401640" y="108360"/>
            <a:ext cx="2479680" cy="253800"/>
          </a:xfrm>
          <a:prstGeom prst="rect">
            <a:avLst/>
          </a:prstGeom>
          <a:noFill/>
          <a:ln w="0">
            <a:noFill/>
          </a:ln>
        </p:spPr>
        <p:style>
          <a:lnRef idx="0"/>
          <a:fillRef idx="0"/>
          <a:effectRef idx="0"/>
          <a:fontRef idx="minor"/>
        </p:style>
        <p:txBody>
          <a:bodyPr lIns="0" rIns="0" tIns="0" bIns="0" anchor="t">
            <a:spAutoFit/>
          </a:bodyPr>
          <a:p>
            <a:pPr defTabSz="914400">
              <a:lnSpc>
                <a:spcPts val="1996"/>
              </a:lnSpc>
            </a:pPr>
            <a:r>
              <a:rPr b="0" lang="en-US" sz="1800" spc="-1" strike="noStrike">
                <a:solidFill>
                  <a:srgbClr val="000000"/>
                </a:solidFill>
                <a:latin typeface="Times New Roman"/>
              </a:rPr>
              <a:t>A Project</a:t>
            </a:r>
            <a:r>
              <a:rPr b="0" lang="en-US" sz="1800" spc="-94" strike="noStrike">
                <a:solidFill>
                  <a:srgbClr val="000000"/>
                </a:solidFill>
                <a:latin typeface="Times New Roman"/>
              </a:rPr>
              <a:t> </a:t>
            </a:r>
            <a:r>
              <a:rPr b="0" lang="en-US" sz="1800" spc="-1" strike="noStrike">
                <a:solidFill>
                  <a:srgbClr val="000000"/>
                </a:solidFill>
                <a:latin typeface="Times New Roman"/>
              </a:rPr>
              <a:t>Presentation</a:t>
            </a:r>
            <a:r>
              <a:rPr b="0" lang="en-US" sz="1800" spc="9" strike="noStrike">
                <a:solidFill>
                  <a:srgbClr val="000000"/>
                </a:solidFill>
                <a:latin typeface="Times New Roman"/>
              </a:rPr>
              <a:t> </a:t>
            </a:r>
            <a:r>
              <a:rPr b="0" lang="en-US" sz="1800" spc="-1" strike="noStrike">
                <a:solidFill>
                  <a:srgbClr val="000000"/>
                </a:solidFill>
                <a:latin typeface="Times New Roman"/>
              </a:rPr>
              <a:t>on</a:t>
            </a:r>
            <a:endParaRPr b="0" lang="en-US" sz="1800" spc="-1" strike="noStrike">
              <a:solidFill>
                <a:srgbClr val="000000"/>
              </a:solidFill>
              <a:latin typeface="Arial"/>
            </a:endParaRPr>
          </a:p>
        </p:txBody>
      </p:sp>
      <p:sp>
        <p:nvSpPr>
          <p:cNvPr id="21" name="object 4"/>
          <p:cNvSpPr/>
          <p:nvPr/>
        </p:nvSpPr>
        <p:spPr>
          <a:xfrm>
            <a:off x="468000" y="411480"/>
            <a:ext cx="7757280" cy="1492920"/>
          </a:xfrm>
          <a:prstGeom prst="rect">
            <a:avLst/>
          </a:prstGeom>
          <a:noFill/>
          <a:ln w="0">
            <a:noFill/>
          </a:ln>
        </p:spPr>
        <p:style>
          <a:lnRef idx="0"/>
          <a:fillRef idx="0"/>
          <a:effectRef idx="0"/>
          <a:fontRef idx="minor"/>
        </p:style>
        <p:txBody>
          <a:bodyPr lIns="0" rIns="0" tIns="0" bIns="0" anchor="t">
            <a:spAutoFit/>
          </a:bodyPr>
          <a:p>
            <a:pPr marL="863640" algn="ctr" defTabSz="914400">
              <a:lnSpc>
                <a:spcPts val="2656"/>
              </a:lnSpc>
            </a:pPr>
            <a:r>
              <a:rPr b="1" lang="en-IN" sz="1600" spc="-1" strike="noStrike">
                <a:solidFill>
                  <a:srgbClr val="000000"/>
                </a:solidFill>
                <a:latin typeface="Times New Roman"/>
              </a:rPr>
              <a:t>   </a:t>
            </a:r>
            <a:r>
              <a:rPr b="1" lang="en-US" sz="1600" spc="-1" strike="noStrike">
                <a:solidFill>
                  <a:srgbClr val="000000"/>
                </a:solidFill>
                <a:latin typeface="Times New Roman"/>
              </a:rPr>
              <a:t>EduFlex: ML</a:t>
            </a:r>
            <a:r>
              <a:rPr b="1" lang="en-IN" sz="1600" spc="-1" strike="noStrike">
                <a:solidFill>
                  <a:srgbClr val="000000"/>
                </a:solidFill>
                <a:latin typeface="Times New Roman"/>
              </a:rPr>
              <a:t>-D</a:t>
            </a:r>
            <a:r>
              <a:rPr b="1" lang="en-US" sz="1600" spc="-1" strike="noStrike">
                <a:solidFill>
                  <a:srgbClr val="000000"/>
                </a:solidFill>
                <a:latin typeface="Times New Roman"/>
              </a:rPr>
              <a:t>riven </a:t>
            </a:r>
            <a:r>
              <a:rPr b="1" lang="en-IN" sz="1600" spc="-1" strike="noStrike">
                <a:solidFill>
                  <a:srgbClr val="000000"/>
                </a:solidFill>
                <a:latin typeface="Times New Roman"/>
              </a:rPr>
              <a:t>C</a:t>
            </a:r>
            <a:r>
              <a:rPr b="1" lang="en-US" sz="1600" spc="-1" strike="noStrike">
                <a:solidFill>
                  <a:srgbClr val="000000"/>
                </a:solidFill>
                <a:latin typeface="Times New Roman"/>
              </a:rPr>
              <a:t>ross-</a:t>
            </a:r>
            <a:r>
              <a:rPr b="1" lang="en-IN" sz="1600" spc="-1" strike="noStrike">
                <a:solidFill>
                  <a:srgbClr val="000000"/>
                </a:solidFill>
                <a:latin typeface="Times New Roman"/>
              </a:rPr>
              <a:t>P</a:t>
            </a:r>
            <a:r>
              <a:rPr b="1" lang="en-US" sz="1600" spc="-1" strike="noStrike">
                <a:solidFill>
                  <a:srgbClr val="000000"/>
                </a:solidFill>
                <a:latin typeface="Times New Roman"/>
              </a:rPr>
              <a:t>latform </a:t>
            </a:r>
            <a:r>
              <a:rPr b="1" lang="en-IN" sz="1600" spc="-1" strike="noStrike">
                <a:solidFill>
                  <a:srgbClr val="000000"/>
                </a:solidFill>
                <a:latin typeface="Times New Roman"/>
              </a:rPr>
              <a:t>A</a:t>
            </a:r>
            <a:r>
              <a:rPr b="1" lang="en-US" sz="1600" spc="-1" strike="noStrike">
                <a:solidFill>
                  <a:srgbClr val="000000"/>
                </a:solidFill>
                <a:latin typeface="Times New Roman"/>
              </a:rPr>
              <a:t>pplication for </a:t>
            </a:r>
            <a:r>
              <a:rPr b="1" lang="en-IN" sz="1600" spc="-1" strike="noStrike">
                <a:solidFill>
                  <a:srgbClr val="000000"/>
                </a:solidFill>
                <a:latin typeface="Times New Roman"/>
              </a:rPr>
              <a:t>D</a:t>
            </a:r>
            <a:r>
              <a:rPr b="1" lang="en-US" sz="1600" spc="-1" strike="noStrike">
                <a:solidFill>
                  <a:srgbClr val="000000"/>
                </a:solidFill>
                <a:latin typeface="Times New Roman"/>
              </a:rPr>
              <a:t>isplaying and </a:t>
            </a:r>
            <a:r>
              <a:rPr b="1" lang="en-IN" sz="1600" spc="-1" strike="noStrike">
                <a:solidFill>
                  <a:srgbClr val="000000"/>
                </a:solidFill>
                <a:latin typeface="Times New Roman"/>
              </a:rPr>
              <a:t>A</a:t>
            </a:r>
            <a:r>
              <a:rPr b="1" lang="en-US" sz="1600" spc="-1" strike="noStrike">
                <a:solidFill>
                  <a:srgbClr val="000000"/>
                </a:solidFill>
                <a:latin typeface="Times New Roman"/>
              </a:rPr>
              <a:t>cknowledging </a:t>
            </a:r>
            <a:r>
              <a:rPr b="1" lang="en-IN" sz="1600" spc="-1" strike="noStrike">
                <a:solidFill>
                  <a:srgbClr val="000000"/>
                </a:solidFill>
                <a:latin typeface="Times New Roman"/>
              </a:rPr>
              <a:t>S</a:t>
            </a:r>
            <a:r>
              <a:rPr b="1" lang="en-US" sz="1600" spc="-1" strike="noStrike">
                <a:solidFill>
                  <a:srgbClr val="000000"/>
                </a:solidFill>
                <a:latin typeface="Times New Roman"/>
              </a:rPr>
              <a:t>tudent</a:t>
            </a:r>
            <a:r>
              <a:rPr b="1" lang="en-IN" sz="1600" spc="-1" strike="noStrike">
                <a:solidFill>
                  <a:srgbClr val="000000"/>
                </a:solidFill>
                <a:latin typeface="Times New Roman"/>
              </a:rPr>
              <a:t>’</a:t>
            </a:r>
            <a:r>
              <a:rPr b="1" lang="en-US" sz="1600" spc="-1" strike="noStrike">
                <a:solidFill>
                  <a:srgbClr val="000000"/>
                </a:solidFill>
                <a:latin typeface="Times New Roman"/>
              </a:rPr>
              <a:t>s </a:t>
            </a:r>
            <a:r>
              <a:rPr b="1" lang="en-IN" sz="1600" spc="-1" strike="noStrike">
                <a:solidFill>
                  <a:srgbClr val="000000"/>
                </a:solidFill>
                <a:latin typeface="Times New Roman"/>
              </a:rPr>
              <a:t>A</a:t>
            </a:r>
            <a:r>
              <a:rPr b="1" lang="en-US" sz="1600" spc="-1" strike="noStrike">
                <a:solidFill>
                  <a:srgbClr val="000000"/>
                </a:solidFill>
                <a:latin typeface="Times New Roman"/>
              </a:rPr>
              <a:t>chievement</a:t>
            </a:r>
            <a:r>
              <a:rPr b="1" lang="en-IN" sz="1600" spc="-1" strike="noStrike">
                <a:solidFill>
                  <a:srgbClr val="000000"/>
                </a:solidFill>
                <a:latin typeface="Times New Roman"/>
              </a:rPr>
              <a:t>s</a:t>
            </a:r>
            <a:r>
              <a:rPr b="1" lang="en-US" sz="1600" spc="-1" strike="noStrike">
                <a:solidFill>
                  <a:srgbClr val="000000"/>
                </a:solidFill>
                <a:latin typeface="Times New Roman"/>
              </a:rPr>
              <a:t>.</a:t>
            </a:r>
            <a:endParaRPr b="0" lang="en-US" sz="1600" spc="-1" strike="noStrike">
              <a:solidFill>
                <a:srgbClr val="000000"/>
              </a:solidFill>
              <a:latin typeface="Arial"/>
            </a:endParaRPr>
          </a:p>
          <a:p>
            <a:pPr algn="ctr" defTabSz="914400">
              <a:lnSpc>
                <a:spcPts val="1996"/>
              </a:lnSpc>
              <a:spcBef>
                <a:spcPts val="125"/>
              </a:spcBef>
            </a:pPr>
            <a:r>
              <a:rPr b="0" lang="en-US" sz="1800" spc="-1" strike="noStrike">
                <a:solidFill>
                  <a:srgbClr val="000000"/>
                </a:solidFill>
                <a:latin typeface="Times New Roman"/>
              </a:rPr>
              <a:t>Submitted in partial fulfillment of the degree of</a:t>
            </a:r>
            <a:endParaRPr b="0" lang="en-US" sz="1800" spc="-1" strike="noStrike">
              <a:solidFill>
                <a:srgbClr val="000000"/>
              </a:solidFill>
              <a:latin typeface="Arial"/>
            </a:endParaRPr>
          </a:p>
          <a:p>
            <a:pPr marL="675000" algn="ctr" defTabSz="914400">
              <a:lnSpc>
                <a:spcPts val="1996"/>
              </a:lnSpc>
              <a:spcBef>
                <a:spcPts val="164"/>
              </a:spcBef>
            </a:pPr>
            <a:r>
              <a:rPr b="0" lang="en-US" sz="1800" spc="-1" strike="noStrike">
                <a:solidFill>
                  <a:srgbClr val="000000"/>
                </a:solidFill>
                <a:latin typeface="Times New Roman"/>
              </a:rPr>
              <a:t>Bachelor of Engineering(Sem-8)</a:t>
            </a:r>
            <a:endParaRPr b="0" lang="en-US" sz="1800" spc="-1" strike="noStrike">
              <a:solidFill>
                <a:srgbClr val="000000"/>
              </a:solidFill>
              <a:latin typeface="Arial"/>
            </a:endParaRPr>
          </a:p>
          <a:p>
            <a:pPr marL="675000" algn="ctr" defTabSz="914400">
              <a:lnSpc>
                <a:spcPts val="1996"/>
              </a:lnSpc>
              <a:spcBef>
                <a:spcPts val="164"/>
              </a:spcBef>
            </a:pPr>
            <a:r>
              <a:rPr b="0" lang="en-US" sz="1800" spc="-1" strike="noStrike">
                <a:solidFill>
                  <a:srgbClr val="000000"/>
                </a:solidFill>
                <a:latin typeface="Times New Roman"/>
              </a:rPr>
              <a:t>in</a:t>
            </a:r>
            <a:endParaRPr b="0" lang="en-US" sz="1800" spc="-1" strike="noStrike">
              <a:solidFill>
                <a:srgbClr val="000000"/>
              </a:solidFill>
              <a:latin typeface="Arial"/>
            </a:endParaRPr>
          </a:p>
        </p:txBody>
      </p:sp>
      <p:sp>
        <p:nvSpPr>
          <p:cNvPr id="22" name="object 6"/>
          <p:cNvSpPr/>
          <p:nvPr/>
        </p:nvSpPr>
        <p:spPr>
          <a:xfrm>
            <a:off x="3276000" y="2120040"/>
            <a:ext cx="2908440" cy="1049760"/>
          </a:xfrm>
          <a:prstGeom prst="rect">
            <a:avLst/>
          </a:prstGeom>
          <a:noFill/>
          <a:ln w="0">
            <a:noFill/>
          </a:ln>
        </p:spPr>
        <p:style>
          <a:lnRef idx="0"/>
          <a:fillRef idx="0"/>
          <a:effectRef idx="0"/>
          <a:fontRef idx="minor"/>
        </p:style>
        <p:txBody>
          <a:bodyPr lIns="0" rIns="0" tIns="0" bIns="0" anchor="t">
            <a:spAutoFit/>
          </a:bodyPr>
          <a:p>
            <a:pPr algn="ctr" defTabSz="914400">
              <a:lnSpc>
                <a:spcPts val="1996"/>
              </a:lnSpc>
            </a:pPr>
            <a:r>
              <a:rPr b="0" lang="en-US" sz="1800" spc="-1" strike="noStrike">
                <a:solidFill>
                  <a:srgbClr val="000000"/>
                </a:solidFill>
                <a:latin typeface="Times New Roman"/>
              </a:rPr>
              <a:t>Sankalp Gunjal(21104087)</a:t>
            </a:r>
            <a:endParaRPr b="0" lang="en-US" sz="1800" spc="-1" strike="noStrike">
              <a:solidFill>
                <a:srgbClr val="000000"/>
              </a:solidFill>
              <a:latin typeface="Arial"/>
            </a:endParaRPr>
          </a:p>
          <a:p>
            <a:pPr algn="ctr" defTabSz="914400">
              <a:lnSpc>
                <a:spcPts val="1996"/>
              </a:lnSpc>
            </a:pPr>
            <a:r>
              <a:rPr b="0" lang="en-US" sz="1800" spc="-1" strike="noStrike">
                <a:solidFill>
                  <a:srgbClr val="000000"/>
                </a:solidFill>
                <a:latin typeface="Times New Roman"/>
              </a:rPr>
              <a:t>Sumit Mesta(21104069)</a:t>
            </a:r>
            <a:endParaRPr b="0" lang="en-US" sz="1800" spc="-1" strike="noStrike">
              <a:solidFill>
                <a:srgbClr val="000000"/>
              </a:solidFill>
              <a:latin typeface="Arial"/>
            </a:endParaRPr>
          </a:p>
          <a:p>
            <a:pPr algn="ctr" defTabSz="914400">
              <a:lnSpc>
                <a:spcPts val="1996"/>
              </a:lnSpc>
              <a:spcBef>
                <a:spcPts val="164"/>
              </a:spcBef>
            </a:pPr>
            <a:r>
              <a:rPr b="0" lang="en-US" sz="1800" spc="-1" strike="noStrike">
                <a:solidFill>
                  <a:srgbClr val="000000"/>
                </a:solidFill>
                <a:latin typeface="Times New Roman"/>
              </a:rPr>
              <a:t>Soham  Dalvi(21104010)</a:t>
            </a:r>
            <a:endParaRPr b="0" lang="en-US" sz="1800" spc="-1" strike="noStrike">
              <a:solidFill>
                <a:srgbClr val="000000"/>
              </a:solidFill>
              <a:latin typeface="Arial"/>
            </a:endParaRPr>
          </a:p>
          <a:p>
            <a:pPr algn="ctr" defTabSz="914400">
              <a:lnSpc>
                <a:spcPts val="1996"/>
              </a:lnSpc>
              <a:spcBef>
                <a:spcPts val="116"/>
              </a:spcBef>
            </a:pPr>
            <a:r>
              <a:rPr b="0" lang="en-US" sz="1800" spc="-1" strike="noStrike">
                <a:solidFill>
                  <a:srgbClr val="000000"/>
                </a:solidFill>
                <a:latin typeface="Times New Roman"/>
              </a:rPr>
              <a:t>Siddharth Devare(21104136)</a:t>
            </a:r>
            <a:endParaRPr b="0" lang="en-US" sz="1800" spc="-1" strike="noStrike">
              <a:solidFill>
                <a:srgbClr val="000000"/>
              </a:solidFill>
              <a:latin typeface="Arial"/>
            </a:endParaRPr>
          </a:p>
        </p:txBody>
      </p:sp>
      <p:sp>
        <p:nvSpPr>
          <p:cNvPr id="23" name="object 7"/>
          <p:cNvSpPr/>
          <p:nvPr/>
        </p:nvSpPr>
        <p:spPr>
          <a:xfrm>
            <a:off x="3635640" y="3184560"/>
            <a:ext cx="2236320" cy="528120"/>
          </a:xfrm>
          <a:prstGeom prst="rect">
            <a:avLst/>
          </a:prstGeom>
          <a:noFill/>
          <a:ln w="0">
            <a:noFill/>
          </a:ln>
        </p:spPr>
        <p:style>
          <a:lnRef idx="0"/>
          <a:fillRef idx="0"/>
          <a:effectRef idx="0"/>
          <a:fontRef idx="minor"/>
        </p:style>
        <p:txBody>
          <a:bodyPr lIns="0" rIns="0" tIns="0" bIns="0" anchor="t">
            <a:spAutoFit/>
          </a:bodyPr>
          <a:p>
            <a:pPr defTabSz="914400">
              <a:lnSpc>
                <a:spcPts val="1996"/>
              </a:lnSpc>
            </a:pPr>
            <a:r>
              <a:rPr b="0" lang="en-US" sz="1800" spc="-1" strike="noStrike">
                <a:solidFill>
                  <a:srgbClr val="000000"/>
                </a:solidFill>
                <a:latin typeface="Times New Roman"/>
              </a:rPr>
              <a:t>Under the Guidance of</a:t>
            </a:r>
            <a:endParaRPr b="0" lang="en-US" sz="1800" spc="-1" strike="noStrike">
              <a:solidFill>
                <a:srgbClr val="000000"/>
              </a:solidFill>
              <a:latin typeface="Arial"/>
            </a:endParaRPr>
          </a:p>
          <a:p>
            <a:pPr marL="339120" defTabSz="914400">
              <a:lnSpc>
                <a:spcPts val="1996"/>
              </a:lnSpc>
              <a:spcBef>
                <a:spcPts val="164"/>
              </a:spcBef>
            </a:pPr>
            <a:r>
              <a:rPr b="0" lang="en-US" sz="1800" spc="-1" strike="noStrike">
                <a:solidFill>
                  <a:srgbClr val="000000"/>
                </a:solidFill>
                <a:latin typeface="Times New Roman"/>
              </a:rPr>
              <a:t>Ms. Sonal Jain</a:t>
            </a:r>
            <a:endParaRPr b="0" lang="en-US" sz="1800" spc="-1" strike="noStrike">
              <a:solidFill>
                <a:srgbClr val="000000"/>
              </a:solidFill>
              <a:latin typeface="Arial"/>
            </a:endParaRPr>
          </a:p>
        </p:txBody>
      </p:sp>
      <p:sp>
        <p:nvSpPr>
          <p:cNvPr id="24" name="TextBox 7"/>
          <p:cNvSpPr/>
          <p:nvPr/>
        </p:nvSpPr>
        <p:spPr>
          <a:xfrm>
            <a:off x="2871360" y="1851840"/>
            <a:ext cx="37177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chemeClr val="dk1"/>
                </a:solidFill>
                <a:latin typeface="Times New Roman"/>
              </a:rPr>
              <a:t>INFORMATION TECHNOLOGY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pic>
        <p:nvPicPr>
          <p:cNvPr id="77" name="Picture 3" descr=""/>
          <p:cNvPicPr/>
          <p:nvPr/>
        </p:nvPicPr>
        <p:blipFill>
          <a:blip r:embed="rId2"/>
          <a:stretch/>
        </p:blipFill>
        <p:spPr>
          <a:xfrm>
            <a:off x="684000" y="195840"/>
            <a:ext cx="7776360" cy="4257360"/>
          </a:xfrm>
          <a:prstGeom prst="rect">
            <a:avLst/>
          </a:prstGeom>
          <a:ln w="0">
            <a:noFill/>
          </a:ln>
        </p:spPr>
      </p:pic>
      <p:sp>
        <p:nvSpPr>
          <p:cNvPr id="78" name="Rectangle 4"/>
          <p:cNvSpPr/>
          <p:nvPr/>
        </p:nvSpPr>
        <p:spPr>
          <a:xfrm>
            <a:off x="3564720" y="4556160"/>
            <a:ext cx="19396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Times New Roman"/>
              </a:rPr>
              <a:t>Fig 3.2: Dashboard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pic>
        <p:nvPicPr>
          <p:cNvPr id="80" name="Picture 3" descr=""/>
          <p:cNvPicPr/>
          <p:nvPr/>
        </p:nvPicPr>
        <p:blipFill>
          <a:blip r:embed="rId2"/>
          <a:stretch/>
        </p:blipFill>
        <p:spPr>
          <a:xfrm>
            <a:off x="612000" y="195840"/>
            <a:ext cx="7920360" cy="4336200"/>
          </a:xfrm>
          <a:prstGeom prst="rect">
            <a:avLst/>
          </a:prstGeom>
          <a:ln w="0">
            <a:noFill/>
          </a:ln>
        </p:spPr>
      </p:pic>
      <p:sp>
        <p:nvSpPr>
          <p:cNvPr id="81" name="Rectangle 4"/>
          <p:cNvSpPr/>
          <p:nvPr/>
        </p:nvSpPr>
        <p:spPr>
          <a:xfrm>
            <a:off x="3638520" y="4588560"/>
            <a:ext cx="18241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Times New Roman"/>
              </a:rPr>
              <a:t>Fig 3.</a:t>
            </a:r>
            <a:r>
              <a:rPr b="0" lang="en-IN" sz="1800" spc="-1" strike="noStrike">
                <a:solidFill>
                  <a:schemeClr val="dk1"/>
                </a:solidFill>
                <a:latin typeface="Times New Roman"/>
              </a:rPr>
              <a:t>3</a:t>
            </a:r>
            <a:r>
              <a:rPr b="0" lang="en-US" sz="1800" spc="-1" strike="noStrike">
                <a:solidFill>
                  <a:schemeClr val="dk1"/>
                </a:solidFill>
                <a:latin typeface="Times New Roman"/>
              </a:rPr>
              <a:t>: Test Page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83" name="object 3"/>
          <p:cNvSpPr/>
          <p:nvPr/>
        </p:nvSpPr>
        <p:spPr>
          <a:xfrm>
            <a:off x="602640" y="2719440"/>
            <a:ext cx="2638080" cy="596160"/>
          </a:xfrm>
          <a:prstGeom prst="rect">
            <a:avLst/>
          </a:prstGeom>
          <a:noFill/>
          <a:ln w="0">
            <a:noFill/>
          </a:ln>
        </p:spPr>
        <p:style>
          <a:lnRef idx="0"/>
          <a:fillRef idx="0"/>
          <a:effectRef idx="0"/>
          <a:fontRef idx="minor"/>
        </p:style>
        <p:txBody>
          <a:bodyPr lIns="0" rIns="0" tIns="0" bIns="0" anchor="t">
            <a:spAutoFit/>
          </a:bodyPr>
          <a:p>
            <a:pPr defTabSz="914400">
              <a:lnSpc>
                <a:spcPts val="4691"/>
              </a:lnSpc>
            </a:pPr>
            <a:r>
              <a:rPr b="1" lang="en-US" sz="4200" spc="-1" strike="noStrike">
                <a:solidFill>
                  <a:srgbClr val="fffbf0"/>
                </a:solidFill>
                <a:latin typeface="CRAJMG+Arial-BoldMT"/>
              </a:rPr>
              <a:t>4. Testing</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pic>
        <p:nvPicPr>
          <p:cNvPr id="85" name="Picture 6" descr="EduFlex_Test_Cases_HD (1)"/>
          <p:cNvPicPr/>
          <p:nvPr/>
        </p:nvPicPr>
        <p:blipFill>
          <a:blip r:embed="rId2"/>
          <a:srcRect l="5111" t="11538" r="5111" b="11513"/>
          <a:stretch/>
        </p:blipFill>
        <p:spPr>
          <a:xfrm>
            <a:off x="467280" y="862200"/>
            <a:ext cx="8209080" cy="3139560"/>
          </a:xfrm>
          <a:prstGeom prst="rect">
            <a:avLst/>
          </a:prstGeom>
          <a:ln w="0">
            <a:noFill/>
          </a:ln>
        </p:spPr>
      </p:pic>
      <p:sp>
        <p:nvSpPr>
          <p:cNvPr id="86" name="Text Box 4"/>
          <p:cNvSpPr/>
          <p:nvPr/>
        </p:nvSpPr>
        <p:spPr>
          <a:xfrm>
            <a:off x="539280" y="146520"/>
            <a:ext cx="2814120" cy="546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3000" spc="-1" strike="noStrike">
                <a:solidFill>
                  <a:schemeClr val="dk1"/>
                </a:solidFill>
                <a:latin typeface="Times New Roman"/>
              </a:rPr>
              <a:t>Manual Testing</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7"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88" name="object 3"/>
          <p:cNvSpPr/>
          <p:nvPr/>
        </p:nvSpPr>
        <p:spPr>
          <a:xfrm>
            <a:off x="602640" y="2719440"/>
            <a:ext cx="2372040" cy="596160"/>
          </a:xfrm>
          <a:prstGeom prst="rect">
            <a:avLst/>
          </a:prstGeom>
          <a:noFill/>
          <a:ln w="0">
            <a:noFill/>
          </a:ln>
        </p:spPr>
        <p:style>
          <a:lnRef idx="0"/>
          <a:fillRef idx="0"/>
          <a:effectRef idx="0"/>
          <a:fontRef idx="minor"/>
        </p:style>
        <p:txBody>
          <a:bodyPr lIns="0" rIns="0" tIns="0" bIns="0" anchor="t">
            <a:spAutoFit/>
          </a:bodyPr>
          <a:p>
            <a:pPr defTabSz="914400">
              <a:lnSpc>
                <a:spcPts val="4691"/>
              </a:lnSpc>
            </a:pPr>
            <a:r>
              <a:rPr b="1" lang="en-US" sz="4200" spc="-1" strike="noStrike">
                <a:solidFill>
                  <a:srgbClr val="fffbf0"/>
                </a:solidFill>
                <a:latin typeface="Times New Roman"/>
              </a:rPr>
              <a:t>5. Result</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90" name="Rectangle 6"/>
          <p:cNvSpPr/>
          <p:nvPr/>
        </p:nvSpPr>
        <p:spPr>
          <a:xfrm>
            <a:off x="3962160" y="2248560"/>
            <a:ext cx="309600" cy="506520"/>
          </a:xfrm>
          <a:prstGeom prst="rect">
            <a:avLst/>
          </a:prstGeom>
          <a:noFill/>
          <a:ln w="0">
            <a:noFill/>
          </a:ln>
        </p:spPr>
        <p:style>
          <a:lnRef idx="0"/>
          <a:fillRef idx="0"/>
          <a:effectRef idx="0"/>
          <a:fontRef idx="minor"/>
        </p:style>
        <p:txBody>
          <a:bodyPr numCol="1" spcCol="0" wrap="none" anchor="ctr">
            <a:spAutoFit/>
          </a:bodyPr>
          <a:p>
            <a:pPr algn="just" defTabSz="914400">
              <a:lnSpc>
                <a:spcPct val="150000"/>
              </a:lnSpc>
              <a:tabLst>
                <a:tab algn="l" pos="0"/>
              </a:tabLst>
            </a:pPr>
            <a:endParaRPr b="0" lang="en-US" sz="1800" spc="-1" strike="noStrike">
              <a:solidFill>
                <a:schemeClr val="dk1"/>
              </a:solidFill>
              <a:latin typeface="Times New Roman"/>
            </a:endParaRPr>
          </a:p>
        </p:txBody>
      </p:sp>
      <p:sp>
        <p:nvSpPr>
          <p:cNvPr id="91" name="Text Box 2"/>
          <p:cNvSpPr/>
          <p:nvPr/>
        </p:nvSpPr>
        <p:spPr>
          <a:xfrm>
            <a:off x="395640" y="267480"/>
            <a:ext cx="8214120" cy="4304160"/>
          </a:xfrm>
          <a:prstGeom prst="rect">
            <a:avLst/>
          </a:prstGeom>
          <a:noFill/>
          <a:ln w="0">
            <a:noFill/>
          </a:ln>
        </p:spPr>
        <p:style>
          <a:lnRef idx="0"/>
          <a:fillRef idx="0"/>
          <a:effectRef idx="0"/>
          <a:fontRef idx="minor"/>
        </p:style>
        <p:txBody>
          <a:bodyPr lIns="90000" rIns="90000" tIns="45000" bIns="45000" anchor="t">
            <a:noAutofit/>
          </a:bodyPr>
          <a:p>
            <a:pPr algn="just" defTabSz="914400">
              <a:lnSpc>
                <a:spcPct val="150000"/>
              </a:lnSpc>
            </a:pPr>
            <a:r>
              <a:rPr b="0" lang="en-US" sz="1800" spc="-1" strike="noStrike">
                <a:solidFill>
                  <a:schemeClr val="dk1"/>
                </a:solidFill>
                <a:latin typeface="Times New Roman"/>
              </a:rPr>
              <a:t>EduFlex successfully integrates ML-based certificate validation, psychometric assessments, and digital credentialing to create a holistic student evaluation system. The platform ensures secure verification, realtime insights, and gamification to enhance engagement. By streamlining certificate authentication and performance assessment, EduFlex makes the education ecosystem more efficient, transparent, and impactful.</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2"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93" name="object 3"/>
          <p:cNvSpPr/>
          <p:nvPr/>
        </p:nvSpPr>
        <p:spPr>
          <a:xfrm>
            <a:off x="602640" y="2079360"/>
            <a:ext cx="6542640" cy="1235880"/>
          </a:xfrm>
          <a:prstGeom prst="rect">
            <a:avLst/>
          </a:prstGeom>
          <a:noFill/>
          <a:ln w="0">
            <a:noFill/>
          </a:ln>
        </p:spPr>
        <p:style>
          <a:lnRef idx="0"/>
          <a:fillRef idx="0"/>
          <a:effectRef idx="0"/>
          <a:fontRef idx="minor"/>
        </p:style>
        <p:txBody>
          <a:bodyPr lIns="0" rIns="0" tIns="0" bIns="0" anchor="t">
            <a:spAutoFit/>
          </a:bodyPr>
          <a:p>
            <a:pPr defTabSz="914400">
              <a:lnSpc>
                <a:spcPts val="4691"/>
              </a:lnSpc>
            </a:pPr>
            <a:r>
              <a:rPr b="1" lang="en-US" sz="4200" spc="-1" strike="noStrike">
                <a:solidFill>
                  <a:srgbClr val="fffbf0"/>
                </a:solidFill>
                <a:latin typeface="Times New Roman"/>
              </a:rPr>
              <a:t>6. Conclusion and Future</a:t>
            </a:r>
            <a:endParaRPr b="0" lang="en-US" sz="4200" spc="-1" strike="noStrike">
              <a:solidFill>
                <a:srgbClr val="000000"/>
              </a:solidFill>
              <a:latin typeface="Arial"/>
            </a:endParaRPr>
          </a:p>
          <a:p>
            <a:pPr defTabSz="914400">
              <a:lnSpc>
                <a:spcPts val="4691"/>
              </a:lnSpc>
              <a:spcBef>
                <a:spcPts val="346"/>
              </a:spcBef>
            </a:pPr>
            <a:r>
              <a:rPr b="1" lang="en-US" sz="4200" spc="-1" strike="noStrike">
                <a:solidFill>
                  <a:srgbClr val="fffbf0"/>
                </a:solidFill>
                <a:latin typeface="Times New Roman"/>
              </a:rPr>
              <a:t>Scope</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95" name="Text Box 2"/>
          <p:cNvSpPr/>
          <p:nvPr/>
        </p:nvSpPr>
        <p:spPr>
          <a:xfrm>
            <a:off x="395640" y="899640"/>
            <a:ext cx="8214120" cy="3672000"/>
          </a:xfrm>
          <a:prstGeom prst="rect">
            <a:avLst/>
          </a:prstGeom>
          <a:noFill/>
          <a:ln w="0">
            <a:noFill/>
          </a:ln>
        </p:spPr>
        <p:style>
          <a:lnRef idx="0"/>
          <a:fillRef idx="0"/>
          <a:effectRef idx="0"/>
          <a:fontRef idx="minor"/>
        </p:style>
        <p:txBody>
          <a:bodyPr lIns="90000" rIns="90000" tIns="45000" bIns="45000" anchor="t">
            <a:noAutofit/>
          </a:bodyPr>
          <a:p>
            <a:pPr algn="just" defTabSz="914400">
              <a:lnSpc>
                <a:spcPct val="150000"/>
              </a:lnSpc>
            </a:pPr>
            <a:r>
              <a:rPr b="0" lang="en-US" sz="1800" spc="-1" strike="noStrike">
                <a:solidFill>
                  <a:schemeClr val="dk1"/>
                </a:solidFill>
                <a:latin typeface="Times New Roman"/>
              </a:rPr>
              <a:t>This work presents EduFlex, a scalable AI-driven platform for holistic student assessment. The system’s integration of certificate verification, gamification, and </a:t>
            </a:r>
            <a:r>
              <a:rPr b="0" lang="en-IN" sz="1800" spc="-1" strike="noStrike">
                <a:solidFill>
                  <a:schemeClr val="dk1"/>
                </a:solidFill>
                <a:latin typeface="Times New Roman"/>
              </a:rPr>
              <a:t>AI-based assessments</a:t>
            </a:r>
            <a:r>
              <a:rPr b="0" lang="en-US" sz="1800" spc="-1" strike="noStrike">
                <a:solidFill>
                  <a:schemeClr val="dk1"/>
                </a:solidFill>
                <a:latin typeface="Times New Roman"/>
              </a:rPr>
              <a:t> establishes a reliable alternative to traditional evaluations. With 92% accuracy in certificate </a:t>
            </a:r>
            <a:r>
              <a:rPr b="0" lang="en-IN" sz="1800" spc="-1" strike="noStrike">
                <a:solidFill>
                  <a:schemeClr val="dk1"/>
                </a:solidFill>
                <a:latin typeface="Times New Roman"/>
              </a:rPr>
              <a:t>verification</a:t>
            </a:r>
            <a:r>
              <a:rPr b="0" lang="en-US" sz="1800" spc="-1" strike="noStrike">
                <a:solidFill>
                  <a:schemeClr val="dk1"/>
                </a:solidFill>
                <a:latin typeface="Times New Roman"/>
              </a:rPr>
              <a:t> and real-time </a:t>
            </a:r>
            <a:r>
              <a:rPr b="0" lang="en-IN" sz="1800" spc="-1" strike="noStrike">
                <a:solidFill>
                  <a:schemeClr val="dk1"/>
                </a:solidFill>
                <a:latin typeface="Times New Roman"/>
              </a:rPr>
              <a:t>insights</a:t>
            </a:r>
            <a:r>
              <a:rPr b="0" lang="en-US" sz="1800" spc="-1" strike="noStrike">
                <a:solidFill>
                  <a:schemeClr val="dk1"/>
                </a:solidFill>
                <a:latin typeface="Times New Roman"/>
              </a:rPr>
              <a:t>, EduFlex significantly enhances transparency and engagement in education.</a:t>
            </a:r>
            <a:endParaRPr b="0" lang="en-US" sz="1800" spc="-1" strike="noStrike">
              <a:solidFill>
                <a:srgbClr val="000000"/>
              </a:solidFill>
              <a:latin typeface="Arial"/>
            </a:endParaRPr>
          </a:p>
        </p:txBody>
      </p:sp>
      <p:sp>
        <p:nvSpPr>
          <p:cNvPr id="96" name="Text Box 3"/>
          <p:cNvSpPr/>
          <p:nvPr/>
        </p:nvSpPr>
        <p:spPr>
          <a:xfrm>
            <a:off x="395640" y="267480"/>
            <a:ext cx="2849400" cy="546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3000" spc="-1" strike="noStrike">
                <a:solidFill>
                  <a:schemeClr val="dk1"/>
                </a:solidFill>
                <a:latin typeface="Times New Roman"/>
              </a:rPr>
              <a:t>Conclusion</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98" name="PlaceHolder 1"/>
          <p:cNvSpPr>
            <a:spLocks noGrp="1"/>
          </p:cNvSpPr>
          <p:nvPr>
            <p:ph/>
          </p:nvPr>
        </p:nvSpPr>
        <p:spPr>
          <a:xfrm>
            <a:off x="543600" y="771480"/>
            <a:ext cx="8115480" cy="4160160"/>
          </a:xfrm>
          <a:prstGeom prst="rect">
            <a:avLst/>
          </a:prstGeom>
          <a:noFill/>
          <a:ln w="0">
            <a:noFill/>
          </a:ln>
        </p:spPr>
        <p:txBody>
          <a:bodyPr lIns="0" rIns="0" tIns="0" bIns="0" anchor="t">
            <a:noAutofit/>
          </a:bodyPr>
          <a:p>
            <a:pPr marL="285840" indent="-285840" algn="just">
              <a:lnSpc>
                <a:spcPct val="135000"/>
              </a:lnSpc>
              <a:buClr>
                <a:srgbClr val="000000"/>
              </a:buClr>
              <a:buFont typeface="Arial"/>
              <a:buChar char="•"/>
            </a:pPr>
            <a:r>
              <a:rPr b="1" lang="en-US" sz="1800" spc="-1" strike="noStrike">
                <a:solidFill>
                  <a:schemeClr val="dk1"/>
                </a:solidFill>
                <a:latin typeface="Times New Roman"/>
              </a:rPr>
              <a:t>Developing ML Models for Gap Identification:</a:t>
            </a:r>
            <a:endParaRPr b="0" lang="en-US" sz="1800" spc="-1" strike="noStrike">
              <a:solidFill>
                <a:schemeClr val="dk1"/>
              </a:solidFill>
              <a:latin typeface="Calibri"/>
            </a:endParaRPr>
          </a:p>
          <a:p>
            <a:pPr lvl="1" marL="743040" indent="-285840" algn="just">
              <a:lnSpc>
                <a:spcPct val="135000"/>
              </a:lnSpc>
              <a:buClr>
                <a:srgbClr val="000000"/>
              </a:buClr>
              <a:buFont typeface="Wingdings" charset="2"/>
              <a:buChar char=""/>
            </a:pPr>
            <a:r>
              <a:rPr b="0" lang="en-US" sz="1800" spc="-1" strike="noStrike">
                <a:solidFill>
                  <a:schemeClr val="dk1"/>
                </a:solidFill>
                <a:latin typeface="Times New Roman"/>
              </a:rPr>
              <a:t>Advanced machine learning models will be designed to detect users gray areas (skill gaps) and generate personalized learning paths and courses tailored to each student's needs.</a:t>
            </a:r>
            <a:endParaRPr b="0" lang="en-US" sz="1800" spc="-1" strike="noStrike">
              <a:solidFill>
                <a:schemeClr val="dk1"/>
              </a:solidFill>
              <a:latin typeface="Calibri"/>
            </a:endParaRPr>
          </a:p>
          <a:p>
            <a:pPr marL="285840" indent="-285840" algn="just">
              <a:lnSpc>
                <a:spcPct val="135000"/>
              </a:lnSpc>
              <a:buClr>
                <a:srgbClr val="000000"/>
              </a:buClr>
              <a:buFont typeface="Arial"/>
              <a:buChar char="•"/>
            </a:pPr>
            <a:r>
              <a:rPr b="1" lang="en-US" sz="1800" spc="-1" strike="noStrike">
                <a:solidFill>
                  <a:schemeClr val="dk1"/>
                </a:solidFill>
                <a:latin typeface="Times New Roman"/>
              </a:rPr>
              <a:t>Mobile Application Development: </a:t>
            </a:r>
            <a:endParaRPr b="0" lang="en-US" sz="1800" spc="-1" strike="noStrike">
              <a:solidFill>
                <a:schemeClr val="dk1"/>
              </a:solidFill>
              <a:latin typeface="Calibri"/>
            </a:endParaRPr>
          </a:p>
          <a:p>
            <a:pPr lvl="1" marL="743040" indent="-285840" algn="just">
              <a:lnSpc>
                <a:spcPct val="135000"/>
              </a:lnSpc>
              <a:buClr>
                <a:srgbClr val="000000"/>
              </a:buClr>
              <a:buFont typeface="Wingdings" charset="2"/>
              <a:buChar char=""/>
            </a:pPr>
            <a:r>
              <a:rPr b="0" lang="en-US" sz="1800" spc="-1" strike="noStrike">
                <a:solidFill>
                  <a:schemeClr val="dk1"/>
                </a:solidFill>
                <a:latin typeface="Times New Roman"/>
              </a:rPr>
              <a:t>To enhance platform accessibility across</a:t>
            </a:r>
            <a:r>
              <a:rPr b="0" lang="en-IN" sz="1800" spc="-1" strike="noStrike">
                <a:solidFill>
                  <a:schemeClr val="dk1"/>
                </a:solidFill>
                <a:latin typeface="Times New Roman"/>
              </a:rPr>
              <a:t> mobile</a:t>
            </a:r>
            <a:r>
              <a:rPr b="0" lang="en-US" sz="1800" spc="-1" strike="noStrike">
                <a:solidFill>
                  <a:schemeClr val="dk1"/>
                </a:solidFill>
                <a:latin typeface="Times New Roman"/>
              </a:rPr>
              <a:t> devices, allowing </a:t>
            </a:r>
            <a:r>
              <a:rPr b="0" lang="en-IN" sz="1800" spc="-1" strike="noStrike">
                <a:solidFill>
                  <a:schemeClr val="dk1"/>
                </a:solidFill>
                <a:latin typeface="Times New Roman"/>
              </a:rPr>
              <a:t>s</a:t>
            </a:r>
            <a:r>
              <a:rPr b="0" lang="en-US" sz="1800" spc="-1" strike="noStrike">
                <a:solidFill>
                  <a:schemeClr val="dk1"/>
                </a:solidFill>
                <a:latin typeface="Times New Roman"/>
              </a:rPr>
              <a:t>tudents and </a:t>
            </a:r>
            <a:r>
              <a:rPr b="0" lang="en-IN" sz="1800" spc="-1" strike="noStrike">
                <a:solidFill>
                  <a:schemeClr val="dk1"/>
                </a:solidFill>
                <a:latin typeface="Times New Roman"/>
              </a:rPr>
              <a:t>admin</a:t>
            </a:r>
            <a:r>
              <a:rPr b="0" lang="en-US" sz="1800" spc="-1" strike="noStrike">
                <a:solidFill>
                  <a:schemeClr val="dk1"/>
                </a:solidFill>
                <a:latin typeface="Times New Roman"/>
              </a:rPr>
              <a:t> to interact on the go.</a:t>
            </a:r>
            <a:endParaRPr b="0" lang="en-US" sz="1800" spc="-1" strike="noStrike">
              <a:solidFill>
                <a:schemeClr val="dk1"/>
              </a:solidFill>
              <a:latin typeface="Calibri"/>
            </a:endParaRPr>
          </a:p>
          <a:p>
            <a:pPr marL="285840" indent="-285840" algn="just">
              <a:lnSpc>
                <a:spcPct val="135000"/>
              </a:lnSpc>
              <a:buClr>
                <a:srgbClr val="000000"/>
              </a:buClr>
              <a:buFont typeface="Arial"/>
              <a:buChar char="•"/>
            </a:pPr>
            <a:r>
              <a:rPr b="1" lang="en-US" sz="1800" spc="-1" strike="noStrike">
                <a:solidFill>
                  <a:schemeClr val="dk1"/>
                </a:solidFill>
                <a:latin typeface="Times New Roman"/>
              </a:rPr>
              <a:t>Reward Redemption Store: </a:t>
            </a:r>
            <a:endParaRPr b="0" lang="en-US" sz="1800" spc="-1" strike="noStrike">
              <a:solidFill>
                <a:schemeClr val="dk1"/>
              </a:solidFill>
              <a:latin typeface="Calibri"/>
            </a:endParaRPr>
          </a:p>
          <a:p>
            <a:pPr lvl="1" marL="743040" indent="-285840" algn="just">
              <a:lnSpc>
                <a:spcPct val="135000"/>
              </a:lnSpc>
              <a:buClr>
                <a:srgbClr val="000000"/>
              </a:buClr>
              <a:buFont typeface="Wingdings" charset="2"/>
              <a:buChar char=""/>
            </a:pPr>
            <a:r>
              <a:rPr b="0" lang="en-US" sz="1800" spc="-1" strike="noStrike">
                <a:solidFill>
                  <a:schemeClr val="dk1"/>
                </a:solidFill>
                <a:latin typeface="Times New Roman"/>
              </a:rPr>
              <a:t>A dedicated redeemable shop will be developed where students can exchange points earned through achievements for </a:t>
            </a:r>
            <a:r>
              <a:rPr b="0" lang="en-IN" sz="1800" spc="-1" strike="noStrike">
                <a:solidFill>
                  <a:schemeClr val="dk1"/>
                </a:solidFill>
                <a:latin typeface="Times New Roman"/>
              </a:rPr>
              <a:t>various</a:t>
            </a:r>
            <a:r>
              <a:rPr b="0" lang="en-US" sz="1800" spc="-1" strike="noStrike">
                <a:solidFill>
                  <a:schemeClr val="dk1"/>
                </a:solidFill>
                <a:latin typeface="Times New Roman"/>
              </a:rPr>
              <a:t> rewards, thereby increasing platform engagement.</a:t>
            </a:r>
            <a:endParaRPr b="0" lang="en-US" sz="1800" spc="-1" strike="noStrike">
              <a:solidFill>
                <a:schemeClr val="dk1"/>
              </a:solidFill>
              <a:latin typeface="Calibri"/>
            </a:endParaRPr>
          </a:p>
          <a:p>
            <a:pPr indent="0" algn="just">
              <a:lnSpc>
                <a:spcPct val="135000"/>
              </a:lnSpc>
              <a:buNone/>
            </a:pPr>
            <a:endParaRPr b="0" lang="en-US" sz="1800" spc="-1" strike="noStrike">
              <a:solidFill>
                <a:schemeClr val="dk1"/>
              </a:solidFill>
              <a:latin typeface="Calibri"/>
            </a:endParaRPr>
          </a:p>
          <a:p>
            <a:pPr indent="0" algn="just">
              <a:lnSpc>
                <a:spcPct val="135000"/>
              </a:lnSpc>
              <a:buNone/>
              <a:tabLst>
                <a:tab algn="l" pos="0"/>
              </a:tabLst>
            </a:pPr>
            <a:endParaRPr b="0" lang="en-US" sz="1800" spc="-1" strike="noStrike">
              <a:solidFill>
                <a:schemeClr val="dk1"/>
              </a:solidFill>
              <a:latin typeface="Calibri"/>
            </a:endParaRPr>
          </a:p>
        </p:txBody>
      </p:sp>
      <p:sp>
        <p:nvSpPr>
          <p:cNvPr id="99" name="Text Box 3"/>
          <p:cNvSpPr/>
          <p:nvPr/>
        </p:nvSpPr>
        <p:spPr>
          <a:xfrm>
            <a:off x="539640" y="195480"/>
            <a:ext cx="2911680" cy="546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3000" spc="-1" strike="noStrike">
                <a:solidFill>
                  <a:schemeClr val="dk1"/>
                </a:solidFill>
                <a:latin typeface="Times New Roman"/>
              </a:rPr>
              <a:t>Future Scopes</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00"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101" name="object 3"/>
          <p:cNvSpPr/>
          <p:nvPr/>
        </p:nvSpPr>
        <p:spPr>
          <a:xfrm>
            <a:off x="496800" y="339840"/>
            <a:ext cx="192888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000000"/>
                </a:solidFill>
                <a:latin typeface="Times New Roman"/>
              </a:rPr>
              <a:t>References</a:t>
            </a:r>
            <a:endParaRPr b="0" lang="en-US" sz="3000" spc="-1" strike="noStrike">
              <a:solidFill>
                <a:srgbClr val="000000"/>
              </a:solidFill>
              <a:latin typeface="Arial"/>
            </a:endParaRPr>
          </a:p>
        </p:txBody>
      </p:sp>
      <p:sp>
        <p:nvSpPr>
          <p:cNvPr id="102" name="object 4"/>
          <p:cNvSpPr/>
          <p:nvPr/>
        </p:nvSpPr>
        <p:spPr>
          <a:xfrm>
            <a:off x="323280" y="915840"/>
            <a:ext cx="8458560" cy="3478320"/>
          </a:xfrm>
          <a:prstGeom prst="rect">
            <a:avLst/>
          </a:prstGeom>
          <a:noFill/>
          <a:ln w="0">
            <a:noFill/>
          </a:ln>
        </p:spPr>
        <p:style>
          <a:lnRef idx="0"/>
          <a:fillRef idx="0"/>
          <a:effectRef idx="0"/>
          <a:fontRef idx="minor"/>
        </p:style>
        <p:txBody>
          <a:bodyPr lIns="0" rIns="0" tIns="0" bIns="0" anchor="t">
            <a:spAutoFit/>
          </a:bodyPr>
          <a:p>
            <a:pPr marL="343080" indent="-343080" algn="just" defTabSz="914400">
              <a:lnSpc>
                <a:spcPct val="115000"/>
              </a:lnSpc>
              <a:buClr>
                <a:srgbClr val="000000"/>
              </a:buClr>
              <a:buFont typeface="Calibri"/>
              <a:buAutoNum type="arabicPeriod"/>
              <a:tabLst>
                <a:tab algn="l" pos="3133800"/>
              </a:tabLst>
            </a:pPr>
            <a:r>
              <a:rPr b="0" lang="en-US" sz="1800" spc="-1" strike="noStrike">
                <a:solidFill>
                  <a:schemeClr val="dk1"/>
                </a:solidFill>
                <a:latin typeface="Times New Roman"/>
              </a:rPr>
              <a:t>Pesovski, I., Santos, R., Henriques, R., Trajkovik, V.: Generative ai for customizable learning experiences. Sustainability 16(7), 3034 (2024). </a:t>
            </a:r>
            <a:endParaRPr b="0" lang="en-US" sz="1800" spc="-1" strike="noStrike">
              <a:solidFill>
                <a:srgbClr val="000000"/>
              </a:solidFill>
              <a:latin typeface="Arial"/>
            </a:endParaRPr>
          </a:p>
          <a:p>
            <a:pPr algn="just" defTabSz="914400">
              <a:lnSpc>
                <a:spcPct val="115000"/>
              </a:lnSpc>
              <a:tabLst>
                <a:tab algn="l" pos="3133800"/>
              </a:tabLst>
            </a:pPr>
            <a:endParaRPr b="0" lang="en-US" sz="1800" spc="-1" strike="noStrike">
              <a:solidFill>
                <a:srgbClr val="000000"/>
              </a:solidFill>
              <a:latin typeface="Arial"/>
            </a:endParaRPr>
          </a:p>
          <a:p>
            <a:pPr marL="343080" indent="-343080" algn="just" defTabSz="914400">
              <a:lnSpc>
                <a:spcPct val="115000"/>
              </a:lnSpc>
              <a:buClr>
                <a:srgbClr val="000000"/>
              </a:buClr>
              <a:buFont typeface="Calibri"/>
              <a:buAutoNum type="arabicPeriod"/>
              <a:tabLst>
                <a:tab algn="l" pos="3133800"/>
              </a:tabLst>
            </a:pPr>
            <a:r>
              <a:rPr b="0" lang="en-US" sz="1800" spc="-1" strike="noStrike">
                <a:solidFill>
                  <a:schemeClr val="dk1"/>
                </a:solidFill>
                <a:latin typeface="Times New Roman"/>
              </a:rPr>
              <a:t>Yang, M., Weng, F.: Ai-powered personalized learning journeys: Revolutionizing information management for college students in online platforms. Journal of Information Systems Engineering and Management 8(1), 23196 (2023).</a:t>
            </a:r>
            <a:endParaRPr b="0" lang="en-US" sz="1800" spc="-1" strike="noStrike">
              <a:solidFill>
                <a:srgbClr val="000000"/>
              </a:solidFill>
              <a:latin typeface="Arial"/>
            </a:endParaRPr>
          </a:p>
          <a:p>
            <a:pPr algn="just" defTabSz="914400">
              <a:lnSpc>
                <a:spcPct val="115000"/>
              </a:lnSpc>
              <a:tabLst>
                <a:tab algn="l" pos="3133800"/>
              </a:tabLst>
            </a:pPr>
            <a:endParaRPr b="0" lang="en-US" sz="1800" spc="-1" strike="noStrike">
              <a:solidFill>
                <a:srgbClr val="000000"/>
              </a:solidFill>
              <a:latin typeface="Arial"/>
            </a:endParaRPr>
          </a:p>
          <a:p>
            <a:pPr marL="343080" indent="-343080" algn="just" defTabSz="914400">
              <a:lnSpc>
                <a:spcPct val="115000"/>
              </a:lnSpc>
              <a:buClr>
                <a:srgbClr val="000000"/>
              </a:buClr>
              <a:buFont typeface="Calibri"/>
              <a:buAutoNum type="arabicPeriod"/>
              <a:tabLst>
                <a:tab algn="l" pos="3133800"/>
              </a:tabLst>
            </a:pPr>
            <a:r>
              <a:rPr b="0" lang="en-US" sz="1800" spc="-1" strike="noStrike">
                <a:solidFill>
                  <a:schemeClr val="dk1"/>
                </a:solidFill>
                <a:latin typeface="Times New Roman"/>
              </a:rPr>
              <a:t>Owoseni, A., Kolade, O., Egbetokun, A.: Enhancing personalised learning and student engagement using generative ai. In: Generative AI in Higher Education: Innovation Strategies for Teaching and Learning, pp. 123–150.Springer, (2024). </a:t>
            </a:r>
            <a:endParaRPr b="0" lang="en-US" sz="1800" spc="-1" strike="noStrike">
              <a:solidFill>
                <a:srgbClr val="000000"/>
              </a:solidFill>
              <a:latin typeface="Arial"/>
            </a:endParaRPr>
          </a:p>
          <a:p>
            <a:pPr defTabSz="914400">
              <a:lnSpc>
                <a:spcPct val="115000"/>
              </a:lnSpc>
              <a:tabLst>
                <a:tab algn="l" pos="3133800"/>
              </a:tabLst>
            </a:pPr>
            <a:endParaRPr b="0" lang="en-US" sz="18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26" name="object 3"/>
          <p:cNvSpPr/>
          <p:nvPr/>
        </p:nvSpPr>
        <p:spPr>
          <a:xfrm>
            <a:off x="738360" y="2752200"/>
            <a:ext cx="7819200" cy="563040"/>
          </a:xfrm>
          <a:prstGeom prst="rect">
            <a:avLst/>
          </a:prstGeom>
          <a:noFill/>
          <a:ln w="0">
            <a:noFill/>
          </a:ln>
        </p:spPr>
        <p:style>
          <a:lnRef idx="0"/>
          <a:fillRef idx="0"/>
          <a:effectRef idx="0"/>
          <a:fontRef idx="minor"/>
        </p:style>
        <p:txBody>
          <a:bodyPr lIns="0" rIns="0" tIns="0" bIns="0" anchor="t">
            <a:spAutoFit/>
          </a:bodyPr>
          <a:p>
            <a:pPr defTabSz="914400">
              <a:lnSpc>
                <a:spcPts val="4431"/>
              </a:lnSpc>
            </a:pPr>
            <a:r>
              <a:rPr b="1" lang="en-US" sz="4000" spc="-1" strike="noStrike">
                <a:solidFill>
                  <a:srgbClr val="fffbf0"/>
                </a:solidFill>
                <a:latin typeface="Times New Roman"/>
              </a:rPr>
              <a:t>1.Project Conception and Initiation</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03"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104" name="object 3"/>
          <p:cNvSpPr/>
          <p:nvPr/>
        </p:nvSpPr>
        <p:spPr>
          <a:xfrm>
            <a:off x="401760" y="561960"/>
            <a:ext cx="3134520" cy="425880"/>
          </a:xfrm>
          <a:prstGeom prst="rect">
            <a:avLst/>
          </a:prstGeom>
          <a:noFill/>
          <a:ln w="0">
            <a:noFill/>
          </a:ln>
        </p:spPr>
        <p:style>
          <a:lnRef idx="0"/>
          <a:fillRef idx="0"/>
          <a:effectRef idx="0"/>
          <a:fontRef idx="minor"/>
        </p:style>
        <p:txBody>
          <a:bodyPr lIns="0" rIns="0" tIns="0" bIns="0" anchor="t">
            <a:spAutoFit/>
          </a:bodyPr>
          <a:p>
            <a:pPr defTabSz="914400">
              <a:lnSpc>
                <a:spcPts val="3351"/>
              </a:lnSpc>
            </a:pPr>
            <a:r>
              <a:rPr b="0" lang="en-US" sz="3000" spc="-1" strike="noStrike">
                <a:solidFill>
                  <a:srgbClr val="000000"/>
                </a:solidFill>
                <a:latin typeface="Times New Roman"/>
              </a:rPr>
              <a:t>Paper Publication</a:t>
            </a:r>
            <a:endParaRPr b="0" lang="en-US" sz="3000" spc="-1" strike="noStrike">
              <a:solidFill>
                <a:srgbClr val="000000"/>
              </a:solidFill>
              <a:latin typeface="Arial"/>
            </a:endParaRPr>
          </a:p>
        </p:txBody>
      </p:sp>
      <p:sp>
        <p:nvSpPr>
          <p:cNvPr id="105" name="TextBox 3"/>
          <p:cNvSpPr/>
          <p:nvPr/>
        </p:nvSpPr>
        <p:spPr>
          <a:xfrm>
            <a:off x="401760" y="1347480"/>
            <a:ext cx="83462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Times New Roman"/>
              </a:rPr>
              <a:t>Paper is accepted at the IEEE International Conference on Multidisciplinary Research in Advanced Computing and Communication (ICMRACC - 2025).</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06"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107" name="object 3"/>
          <p:cNvSpPr/>
          <p:nvPr/>
        </p:nvSpPr>
        <p:spPr>
          <a:xfrm>
            <a:off x="3304080" y="2723400"/>
            <a:ext cx="2744640" cy="1180440"/>
          </a:xfrm>
          <a:prstGeom prst="rect">
            <a:avLst/>
          </a:prstGeom>
          <a:noFill/>
          <a:ln w="0">
            <a:noFill/>
          </a:ln>
        </p:spPr>
        <p:style>
          <a:lnRef idx="0"/>
          <a:fillRef idx="0"/>
          <a:effectRef idx="0"/>
          <a:fontRef idx="minor"/>
        </p:style>
        <p:txBody>
          <a:bodyPr lIns="0" rIns="0" tIns="0" bIns="0" anchor="t">
            <a:spAutoFit/>
          </a:bodyPr>
          <a:p>
            <a:pPr defTabSz="914400">
              <a:lnSpc>
                <a:spcPts val="4649"/>
              </a:lnSpc>
            </a:pPr>
            <a:r>
              <a:rPr b="1" lang="en-US" sz="4200" spc="-1" strike="noStrike">
                <a:solidFill>
                  <a:srgbClr val="fffbf0"/>
                </a:solidFill>
                <a:latin typeface="QHJKMV+TimesNewRomanPS-BoldMT"/>
              </a:rPr>
              <a:t>Thank You</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28" name="object 1"/>
          <p:cNvSpPr/>
          <p:nvPr/>
        </p:nvSpPr>
        <p:spPr>
          <a:xfrm>
            <a:off x="-36720" y="0"/>
            <a:ext cx="9209160" cy="514368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9" name="Text Box 6"/>
          <p:cNvSpPr/>
          <p:nvPr/>
        </p:nvSpPr>
        <p:spPr>
          <a:xfrm>
            <a:off x="468000" y="654120"/>
            <a:ext cx="8276760" cy="4318200"/>
          </a:xfrm>
          <a:prstGeom prst="rect">
            <a:avLst/>
          </a:prstGeom>
          <a:noFill/>
          <a:ln w="0">
            <a:noFill/>
          </a:ln>
        </p:spPr>
        <p:style>
          <a:lnRef idx="0"/>
          <a:fillRef idx="0"/>
          <a:effectRef idx="0"/>
          <a:fontRef idx="minor"/>
        </p:style>
        <p:txBody>
          <a:bodyPr lIns="90000" rIns="90000" tIns="45000" bIns="45000" anchor="t">
            <a:noAutofit/>
          </a:bodyPr>
          <a:p>
            <a:pPr algn="just" defTabSz="914400">
              <a:lnSpc>
                <a:spcPct val="135000"/>
              </a:lnSpc>
            </a:pPr>
            <a:r>
              <a:rPr b="0" lang="en-US" sz="1800" spc="-1" strike="noStrike">
                <a:solidFill>
                  <a:srgbClr val="000000"/>
                </a:solidFill>
                <a:latin typeface="Times New Roman"/>
              </a:rPr>
              <a:t>In today’s education system, traditional assessments focus heavily on academics, often overlooking co-curricular achievements, soft skills, and personal growth. EduFlex addresses this gap with a machine learning-driven, cross-platform web application that provides a holistic view of student development. By leveraging </a:t>
            </a:r>
            <a:r>
              <a:rPr b="0" lang="en-IN" sz="1800" spc="-1" strike="noStrike">
                <a:solidFill>
                  <a:srgbClr val="000000"/>
                </a:solidFill>
                <a:latin typeface="Times New Roman"/>
              </a:rPr>
              <a:t>ML</a:t>
            </a:r>
            <a:r>
              <a:rPr b="0" lang="en-US" sz="1800" spc="-1" strike="noStrike">
                <a:solidFill>
                  <a:srgbClr val="000000"/>
                </a:solidFill>
                <a:latin typeface="Times New Roman"/>
              </a:rPr>
              <a:t> and Generative AI, the platform dynamically builds student profiles, identifies learning gaps, and offers soft skills assessments. Integration with Credly enables secure digital credentialing, while an ML-based certificate verification module ensures authenticity. An intuitive dashboard visualizes performance trends, and gamification elements boost engagement. Developed using scalable technologies like Node.js and Flask, EduFlex redefines student evaluation through inclusive, data-driven, and automated assessment practices.</a:t>
            </a:r>
            <a:endParaRPr b="0" lang="en-US" sz="1800" spc="-1" strike="noStrike">
              <a:solidFill>
                <a:srgbClr val="000000"/>
              </a:solidFill>
              <a:latin typeface="Arial"/>
            </a:endParaRPr>
          </a:p>
          <a:p>
            <a:pPr algn="just" defTabSz="914400">
              <a:lnSpc>
                <a:spcPct val="135000"/>
              </a:lnSpc>
            </a:pPr>
            <a:endParaRPr b="0" lang="en-US" sz="1800" spc="-1" strike="noStrike">
              <a:solidFill>
                <a:srgbClr val="000000"/>
              </a:solidFill>
              <a:latin typeface="Arial"/>
            </a:endParaRPr>
          </a:p>
        </p:txBody>
      </p:sp>
      <p:sp>
        <p:nvSpPr>
          <p:cNvPr id="30" name="Text Box 7"/>
          <p:cNvSpPr/>
          <p:nvPr/>
        </p:nvSpPr>
        <p:spPr>
          <a:xfrm>
            <a:off x="324000" y="123120"/>
            <a:ext cx="2247480" cy="1004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3000" spc="-1" strike="noStrike">
                <a:solidFill>
                  <a:srgbClr val="000000"/>
                </a:solidFill>
                <a:latin typeface="Times New Roman"/>
              </a:rPr>
              <a:t>1.1 Abstract</a:t>
            </a:r>
            <a:endParaRPr b="0" lang="en-US" sz="3000" spc="-1" strike="noStrike">
              <a:solidFill>
                <a:srgbClr val="000000"/>
              </a:solidFill>
              <a:latin typeface="Arial"/>
            </a:endParaRPr>
          </a:p>
          <a:p>
            <a:pPr defTabSz="914400">
              <a:lnSpc>
                <a:spcPct val="100000"/>
              </a:lnSpc>
            </a:pP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1"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32" name="object 3"/>
          <p:cNvSpPr/>
          <p:nvPr/>
        </p:nvSpPr>
        <p:spPr>
          <a:xfrm>
            <a:off x="402120" y="195480"/>
            <a:ext cx="262656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000000"/>
                </a:solidFill>
                <a:latin typeface="Times New Roman"/>
              </a:rPr>
              <a:t>1.2 Objectives</a:t>
            </a:r>
            <a:endParaRPr b="0" lang="en-US" sz="3000" spc="-1" strike="noStrike">
              <a:solidFill>
                <a:srgbClr val="000000"/>
              </a:solidFill>
              <a:latin typeface="Arial"/>
            </a:endParaRPr>
          </a:p>
        </p:txBody>
      </p:sp>
      <p:sp>
        <p:nvSpPr>
          <p:cNvPr id="33" name="object 4"/>
          <p:cNvSpPr/>
          <p:nvPr/>
        </p:nvSpPr>
        <p:spPr>
          <a:xfrm>
            <a:off x="468000" y="733320"/>
            <a:ext cx="8352360" cy="4295520"/>
          </a:xfrm>
          <a:prstGeom prst="rect">
            <a:avLst/>
          </a:prstGeom>
          <a:noFill/>
          <a:ln w="0">
            <a:noFill/>
          </a:ln>
        </p:spPr>
        <p:style>
          <a:lnRef idx="0"/>
          <a:fillRef idx="0"/>
          <a:effectRef idx="0"/>
          <a:fontRef idx="minor"/>
        </p:style>
        <p:txBody>
          <a:bodyPr lIns="0" rIns="0" tIns="0" bIns="0" anchor="t">
            <a:noAutofit/>
          </a:bodyPr>
          <a:p>
            <a:pPr marL="450720" indent="-343080" algn="just" defTabSz="457200">
              <a:lnSpc>
                <a:spcPct val="100000"/>
              </a:lnSpc>
              <a:spcAft>
                <a:spcPts val="1414"/>
              </a:spcAft>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IN" sz="1800" spc="-1" strike="noStrike">
                <a:solidFill>
                  <a:srgbClr val="000000"/>
                </a:solidFill>
                <a:latin typeface="Times New Roman"/>
              </a:rPr>
              <a:t>T</a:t>
            </a:r>
            <a:r>
              <a:rPr b="0" lang="en-US" sz="1800" spc="-1" strike="noStrike">
                <a:solidFill>
                  <a:srgbClr val="000000"/>
                </a:solidFill>
                <a:latin typeface="Times New Roman"/>
              </a:rPr>
              <a:t>o develop a web-based, cross-platform framework that provides a holistic view of student achievements by integrating academic, co-curricular, and extracurricular records.</a:t>
            </a:r>
            <a:endParaRPr b="0" lang="en-US" sz="1800" spc="-1" strike="noStrike">
              <a:solidFill>
                <a:srgbClr val="000000"/>
              </a:solidFill>
              <a:latin typeface="Arial"/>
            </a:endParaRPr>
          </a:p>
          <a:p>
            <a:pPr marL="450720" indent="-343080" algn="just" defTabSz="457200">
              <a:lnSpc>
                <a:spcPct val="100000"/>
              </a:lnSpc>
              <a:spcAft>
                <a:spcPts val="1414"/>
              </a:spcAft>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To implement AI-powered psychometric assessments using llama 3.1:8b model to identify students learning gaps and evaluate cognitive abilities, personality traits, and career readiness.</a:t>
            </a:r>
            <a:endParaRPr b="0" lang="en-US" sz="1800" spc="-1" strike="noStrike">
              <a:solidFill>
                <a:srgbClr val="000000"/>
              </a:solidFill>
              <a:latin typeface="Arial"/>
            </a:endParaRPr>
          </a:p>
          <a:p>
            <a:pPr marL="450720" indent="-343080" algn="just" defTabSz="457200">
              <a:lnSpc>
                <a:spcPct val="100000"/>
              </a:lnSpc>
              <a:spcAft>
                <a:spcPts val="1414"/>
              </a:spcAft>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To ensure ML-based certificate verification based on CNN model to detect tampered certificates and maintain the authenticity of student achievements.</a:t>
            </a:r>
            <a:endParaRPr b="0" lang="en-US" sz="1800" spc="-1" strike="noStrike">
              <a:solidFill>
                <a:srgbClr val="000000"/>
              </a:solidFill>
              <a:latin typeface="Arial"/>
            </a:endParaRPr>
          </a:p>
          <a:p>
            <a:pPr marL="450720" indent="-343080" algn="just" defTabSz="457200">
              <a:lnSpc>
                <a:spcPct val="100000"/>
              </a:lnSpc>
              <a:spcAft>
                <a:spcPts val="1414"/>
              </a:spcAft>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To enable digital credentialing via Credly API to validate and showcase verified student accomplishments.</a:t>
            </a:r>
            <a:endParaRPr b="0" lang="en-US" sz="1800" spc="-1" strike="noStrike">
              <a:solidFill>
                <a:srgbClr val="000000"/>
              </a:solidFill>
              <a:latin typeface="Arial"/>
            </a:endParaRPr>
          </a:p>
          <a:p>
            <a:pPr marL="450720" indent="-343080" algn="just" defTabSz="457200">
              <a:lnSpc>
                <a:spcPct val="100000"/>
              </a:lnSpc>
              <a:spcAft>
                <a:spcPts val="1414"/>
              </a:spcAft>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To build a data visualization platform using Google-Charts that presents clear, actionable insights through interactive dashboards, helping educators and students make informed decisions.</a:t>
            </a:r>
            <a:endParaRPr b="0" lang="en-US" sz="1800" spc="-1" strike="noStrike">
              <a:solidFill>
                <a:srgbClr val="000000"/>
              </a:solidFill>
              <a:latin typeface="Arial"/>
            </a:endParaRPr>
          </a:p>
          <a:p>
            <a:pPr algn="just" defTabSz="457200">
              <a:lnSpc>
                <a:spcPct val="100000"/>
              </a:lnSpc>
              <a:spcAft>
                <a:spcPts val="1414"/>
              </a:spcAft>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4" name="object 1"/>
          <p:cNvSpPr/>
          <p:nvPr/>
        </p:nvSpPr>
        <p:spPr>
          <a:xfrm>
            <a:off x="-36720" y="0"/>
            <a:ext cx="9209160" cy="514368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5" name="object 3"/>
          <p:cNvSpPr/>
          <p:nvPr/>
        </p:nvSpPr>
        <p:spPr>
          <a:xfrm>
            <a:off x="323640" y="123840"/>
            <a:ext cx="369072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chemeClr val="dk1"/>
                </a:solidFill>
                <a:latin typeface="Times New Roman"/>
              </a:rPr>
              <a:t>1.3 Literature Review</a:t>
            </a:r>
            <a:endParaRPr b="0" lang="en-US" sz="3000" spc="-1" strike="noStrike">
              <a:solidFill>
                <a:srgbClr val="000000"/>
              </a:solidFill>
              <a:latin typeface="Arial"/>
            </a:endParaRPr>
          </a:p>
        </p:txBody>
      </p:sp>
      <p:graphicFrame>
        <p:nvGraphicFramePr>
          <p:cNvPr id="36" name="Table 4"/>
          <p:cNvGraphicFramePr/>
          <p:nvPr/>
        </p:nvGraphicFramePr>
        <p:xfrm>
          <a:off x="231480" y="627480"/>
          <a:ext cx="8681400" cy="4390200"/>
        </p:xfrm>
        <a:graphic>
          <a:graphicData uri="http://schemas.openxmlformats.org/drawingml/2006/table">
            <a:tbl>
              <a:tblPr/>
              <a:tblGrid>
                <a:gridCol w="497520"/>
                <a:gridCol w="2676240"/>
                <a:gridCol w="1006920"/>
                <a:gridCol w="671760"/>
                <a:gridCol w="1981080"/>
                <a:gridCol w="1847160"/>
              </a:tblGrid>
              <a:tr h="545760">
                <a:tc>
                  <a:txBody>
                    <a:bodyPr anchor="t">
                      <a:noAutofit/>
                    </a:bodyPr>
                    <a:p>
                      <a:pPr algn="ctr">
                        <a:lnSpc>
                          <a:spcPct val="100000"/>
                        </a:lnSpc>
                      </a:pPr>
                      <a:r>
                        <a:rPr b="1" lang="en-US" sz="1800" spc="-1" strike="noStrike">
                          <a:solidFill>
                            <a:schemeClr val="dk1"/>
                          </a:solidFill>
                          <a:latin typeface="Times New Roman"/>
                        </a:rPr>
                        <a:t>Sr No</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50000"/>
                        </a:lnSpc>
                      </a:pPr>
                      <a:r>
                        <a:rPr b="1" lang="en-US" sz="1800" spc="-1" strike="noStrike">
                          <a:solidFill>
                            <a:schemeClr val="dk1"/>
                          </a:solidFill>
                          <a:latin typeface="Times New Roman"/>
                        </a:rPr>
                        <a:t>Paper Title</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40000"/>
                        </a:lnSpc>
                      </a:pPr>
                      <a:r>
                        <a:rPr b="1" lang="en-US" sz="1800" spc="-1" strike="noStrike">
                          <a:solidFill>
                            <a:schemeClr val="dk1"/>
                          </a:solidFill>
                          <a:latin typeface="Times New Roman"/>
                        </a:rPr>
                        <a:t>Author</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40000"/>
                        </a:lnSpc>
                      </a:pPr>
                      <a:r>
                        <a:rPr b="1" lang="en-US" sz="1800" spc="-1" strike="noStrike">
                          <a:solidFill>
                            <a:schemeClr val="dk1"/>
                          </a:solidFill>
                          <a:latin typeface="Times New Roman"/>
                        </a:rPr>
                        <a:t>Year</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40000"/>
                        </a:lnSpc>
                      </a:pPr>
                      <a:r>
                        <a:rPr b="1" lang="en-US" sz="1800" spc="-1" strike="noStrike">
                          <a:solidFill>
                            <a:schemeClr val="dk1"/>
                          </a:solidFill>
                          <a:latin typeface="Times New Roman"/>
                        </a:rPr>
                        <a:t>Key Findings </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40000"/>
                        </a:lnSpc>
                      </a:pPr>
                      <a:r>
                        <a:rPr b="1" lang="en-US" sz="1800" spc="-1" strike="noStrike">
                          <a:solidFill>
                            <a:schemeClr val="dk1"/>
                          </a:solidFill>
                          <a:latin typeface="Times New Roman"/>
                        </a:rPr>
                        <a:t>Key Innovations</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48120">
                <a:tc>
                  <a:txBody>
                    <a:bodyPr anchor="t">
                      <a:noAutofit/>
                    </a:bodyPr>
                    <a:p>
                      <a:pPr algn="ctr">
                        <a:lnSpc>
                          <a:spcPct val="100000"/>
                        </a:lnSpc>
                      </a:pP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chemeClr val="dk1"/>
                          </a:solidFill>
                          <a:latin typeface="Times New Roman"/>
                        </a:rPr>
                        <a:t>1.</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chemeClr val="dk1"/>
                          </a:solidFill>
                          <a:latin typeface="Times New Roman"/>
                        </a:rPr>
                        <a:t>Generative AI for Customizable Learning Experiences</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chemeClr val="dk1"/>
                          </a:solidFill>
                          <a:latin typeface="Times New Roman"/>
                        </a:rPr>
                        <a:t>Ivica Pesovski et al.</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00000"/>
                        </a:lnSpc>
                      </a:pP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chemeClr val="dk1"/>
                          </a:solidFill>
                          <a:latin typeface="Times New Roman"/>
                        </a:rPr>
                        <a:t>2024</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00000"/>
                        </a:lnSpc>
                      </a:pPr>
                      <a:r>
                        <a:rPr b="0" lang="en-US" sz="1800" spc="-1" strike="noStrike">
                          <a:solidFill>
                            <a:schemeClr val="dk1"/>
                          </a:solidFill>
                          <a:latin typeface="Times New Roman"/>
                        </a:rPr>
                        <a:t>Generative AI enables adaptive learning environments by assessing progress and generating quizzes.</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00000"/>
                        </a:lnSpc>
                      </a:pPr>
                      <a:r>
                        <a:rPr b="0" lang="en-US" sz="1800" spc="-1" strike="noStrike">
                          <a:solidFill>
                            <a:schemeClr val="dk1"/>
                          </a:solidFill>
                          <a:latin typeface="Times New Roman"/>
                        </a:rPr>
                        <a:t>Generative Adversarial Networks(GANs), Adaptive Algorithms</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641240">
                <a:tc>
                  <a:txBody>
                    <a:bodyPr anchor="t">
                      <a:noAutofit/>
                    </a:bodyPr>
                    <a:p>
                      <a:pPr algn="ctr">
                        <a:lnSpc>
                          <a:spcPct val="100000"/>
                        </a:lnSpc>
                      </a:pP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chemeClr val="dk1"/>
                          </a:solidFill>
                          <a:latin typeface="Times New Roman"/>
                        </a:rPr>
                        <a:t>2.</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00000"/>
                        </a:lnSpc>
                      </a:pPr>
                      <a:r>
                        <a:rPr b="0" lang="en-US" sz="1800" spc="-1" strike="noStrike">
                          <a:solidFill>
                            <a:schemeClr val="dk1"/>
                          </a:solidFill>
                          <a:latin typeface="Times New Roman"/>
                        </a:rPr>
                        <a:t>AI-Powered Personalized Learning Journeys: Revolutionizing Information Management for College Students</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00000"/>
                        </a:lnSpc>
                      </a:pP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chemeClr val="dk1"/>
                          </a:solidFill>
                          <a:latin typeface="Times New Roman"/>
                        </a:rPr>
                        <a:t>Yang M. et al.</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00000"/>
                        </a:lnSpc>
                      </a:pP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chemeClr val="dk1"/>
                          </a:solidFill>
                          <a:latin typeface="Times New Roman"/>
                        </a:rPr>
                        <a:t>2023</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00000"/>
                        </a:lnSpc>
                      </a:pPr>
                      <a:r>
                        <a:rPr b="0" lang="en-US" sz="1800" spc="-1" strike="noStrike">
                          <a:solidFill>
                            <a:schemeClr val="dk1"/>
                          </a:solidFill>
                          <a:latin typeface="Times New Roman"/>
                        </a:rPr>
                        <a:t>AI-powered platforms create detailed student profiles, enabling tailored recommendations</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a:lnSpc>
                          <a:spcPct val="100000"/>
                        </a:lnSpc>
                      </a:pP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chemeClr val="dk1"/>
                          </a:solidFill>
                          <a:latin typeface="Times New Roman"/>
                        </a:rPr>
                        <a:t>NLP, ML Algorithms</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7"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38" name="object 3"/>
          <p:cNvSpPr/>
          <p:nvPr/>
        </p:nvSpPr>
        <p:spPr>
          <a:xfrm>
            <a:off x="401760" y="267480"/>
            <a:ext cx="383976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000000"/>
                </a:solidFill>
                <a:latin typeface="Times New Roman"/>
              </a:rPr>
              <a:t>1.4 Problem Definition</a:t>
            </a:r>
            <a:endParaRPr b="0" lang="en-US" sz="3000" spc="-1" strike="noStrike">
              <a:solidFill>
                <a:srgbClr val="000000"/>
              </a:solidFill>
              <a:latin typeface="Arial"/>
            </a:endParaRPr>
          </a:p>
        </p:txBody>
      </p:sp>
      <p:sp>
        <p:nvSpPr>
          <p:cNvPr id="39" name="object 4"/>
          <p:cNvSpPr/>
          <p:nvPr/>
        </p:nvSpPr>
        <p:spPr>
          <a:xfrm>
            <a:off x="317520" y="771480"/>
            <a:ext cx="8619120" cy="4088880"/>
          </a:xfrm>
          <a:prstGeom prst="rect">
            <a:avLst/>
          </a:prstGeom>
          <a:noFill/>
          <a:ln w="0">
            <a:noFill/>
          </a:ln>
        </p:spPr>
        <p:style>
          <a:lnRef idx="0"/>
          <a:fillRef idx="0"/>
          <a:effectRef idx="0"/>
          <a:fontRef idx="minor"/>
        </p:style>
        <p:txBody>
          <a:bodyPr lIns="0" rIns="0" tIns="0" bIns="0" anchor="t">
            <a:noAutofit/>
          </a:bodyPr>
          <a:p>
            <a:pPr marL="450720" indent="-343080" algn="just" defTabSz="457200">
              <a:lnSpc>
                <a:spcPct val="150000"/>
              </a:lnSpc>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1" lang="en-IN" sz="1800" spc="-1" strike="noStrike">
                <a:solidFill>
                  <a:srgbClr val="000000"/>
                </a:solidFill>
                <a:latin typeface="Times New Roman"/>
              </a:rPr>
              <a:t>Problem Identified:</a:t>
            </a:r>
            <a:endParaRPr b="0" lang="en-US" sz="1800" spc="-1" strike="noStrike">
              <a:solidFill>
                <a:srgbClr val="000000"/>
              </a:solidFill>
              <a:latin typeface="Arial"/>
            </a:endParaRPr>
          </a:p>
          <a:p>
            <a:pPr lvl="1" marL="907920" indent="-343080" algn="just" defTabSz="457200">
              <a:lnSpc>
                <a:spcPct val="150000"/>
              </a:lnSpc>
              <a:buClr>
                <a:srgbClr val="000000"/>
              </a:buClr>
              <a:buFont typeface="Wingdings" charset="2"/>
              <a:buChar char=""/>
              <a:tabLst>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Traditional assessments focus primarily on grades, overlooking soft skills, co-curricular achievements, and personal growth.</a:t>
            </a:r>
            <a:endParaRPr b="0" lang="en-US" sz="1800" spc="-1" strike="noStrike">
              <a:solidFill>
                <a:srgbClr val="000000"/>
              </a:solidFill>
              <a:latin typeface="Arial"/>
            </a:endParaRPr>
          </a:p>
          <a:p>
            <a:pPr lvl="1" marL="907920" indent="-343080" algn="just" defTabSz="457200">
              <a:lnSpc>
                <a:spcPct val="150000"/>
              </a:lnSpc>
              <a:buClr>
                <a:srgbClr val="000000"/>
              </a:buClr>
              <a:buFont typeface="Wingdings" charset="2"/>
              <a:buChar char=""/>
              <a:tabLst>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Students miss out on recognition for a broader range of talents, limiting academic and career opportunities.</a:t>
            </a:r>
            <a:endParaRPr b="0" lang="en-US" sz="1800" spc="-1" strike="noStrike">
              <a:solidFill>
                <a:srgbClr val="000000"/>
              </a:solidFill>
              <a:latin typeface="Arial"/>
            </a:endParaRPr>
          </a:p>
          <a:p>
            <a:pPr marL="450720" indent="-343080" algn="just" defTabSz="457200">
              <a:lnSpc>
                <a:spcPct val="150000"/>
              </a:lnSpc>
              <a:buClr>
                <a:srgbClr val="000000"/>
              </a:buClr>
              <a:buFont typeface="Arial"/>
              <a:buChar char="•"/>
              <a:tabLst>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1" lang="en-IN" sz="1800" spc="-1" strike="noStrike">
                <a:solidFill>
                  <a:srgbClr val="000000"/>
                </a:solidFill>
                <a:latin typeface="Times New Roman"/>
              </a:rPr>
              <a:t>Solution Proposed:</a:t>
            </a:r>
            <a:endParaRPr b="0" lang="en-US" sz="1800" spc="-1" strike="noStrike">
              <a:solidFill>
                <a:srgbClr val="000000"/>
              </a:solidFill>
              <a:latin typeface="Arial"/>
            </a:endParaRPr>
          </a:p>
          <a:p>
            <a:pPr lvl="2" marL="905400" indent="-343080" algn="just" defTabSz="457200">
              <a:lnSpc>
                <a:spcPct val="150000"/>
              </a:lnSpc>
              <a:buClr>
                <a:srgbClr val="000000"/>
              </a:buClr>
              <a:buFont typeface="Wingdings" charset="2"/>
              <a:buChar char=""/>
              <a:tabLst>
                <a:tab algn="l" pos="17892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A unified, cross-platform application that displays verified academic, co-curricular, and skill-based achievements.</a:t>
            </a:r>
            <a:endParaRPr b="0" lang="en-US" sz="1800" spc="-1" strike="noStrike">
              <a:solidFill>
                <a:srgbClr val="000000"/>
              </a:solidFill>
              <a:latin typeface="Arial"/>
            </a:endParaRPr>
          </a:p>
          <a:p>
            <a:pPr lvl="2" marL="905400" indent="-343080" algn="just" defTabSz="457200">
              <a:lnSpc>
                <a:spcPct val="150000"/>
              </a:lnSpc>
              <a:buClr>
                <a:srgbClr val="000000"/>
              </a:buClr>
              <a:buFont typeface="Wingdings" charset="2"/>
              <a:buChar char=""/>
              <a:tabLst>
                <a:tab algn="l" pos="17892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AI-</a:t>
            </a:r>
            <a:r>
              <a:rPr b="0" lang="en-IN" sz="1800" spc="-1" strike="noStrike">
                <a:solidFill>
                  <a:srgbClr val="000000"/>
                </a:solidFill>
                <a:latin typeface="Times New Roman"/>
              </a:rPr>
              <a:t>based</a:t>
            </a:r>
            <a:r>
              <a:rPr b="0" lang="en-US" sz="1800" spc="-1" strike="noStrike">
                <a:solidFill>
                  <a:srgbClr val="000000"/>
                </a:solidFill>
                <a:latin typeface="Times New Roman"/>
              </a:rPr>
              <a:t> tests provide deep insights into student capabilities, including soft skills assessments.</a:t>
            </a:r>
            <a:endParaRPr b="0" lang="en-US" sz="1800" spc="-1" strike="noStrike">
              <a:solidFill>
                <a:srgbClr val="000000"/>
              </a:solidFill>
              <a:latin typeface="Arial"/>
            </a:endParaRPr>
          </a:p>
          <a:p>
            <a:pPr defTabSz="914400">
              <a:lnSpc>
                <a:spcPct val="150000"/>
              </a:lnSpc>
              <a:tabLst>
                <a:tab algn="l" pos="17892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txBody>
          <a:bodyPr lIns="0" rIns="0" tIns="0" bIns="0" anchor="t">
            <a:spAutoFit/>
          </a:bodyPr>
          <a:p>
            <a:pPr defTabSz="914400">
              <a:lnSpc>
                <a:spcPct val="100000"/>
              </a:lnSpc>
            </a:pPr>
            <a:endParaRPr b="0" lang="en-US" sz="1800" spc="-1" strike="noStrike">
              <a:solidFill>
                <a:schemeClr val="dk1"/>
              </a:solidFill>
              <a:latin typeface="Calibri"/>
            </a:endParaRPr>
          </a:p>
        </p:txBody>
      </p:sp>
      <p:sp>
        <p:nvSpPr>
          <p:cNvPr id="41" name="object 3"/>
          <p:cNvSpPr/>
          <p:nvPr/>
        </p:nvSpPr>
        <p:spPr>
          <a:xfrm>
            <a:off x="401760" y="195840"/>
            <a:ext cx="167472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000000"/>
                </a:solidFill>
                <a:latin typeface="Times New Roman"/>
              </a:rPr>
              <a:t>1.5 Scope</a:t>
            </a:r>
            <a:endParaRPr b="0" lang="en-US" sz="3000" spc="-1" strike="noStrike">
              <a:solidFill>
                <a:srgbClr val="000000"/>
              </a:solidFill>
              <a:latin typeface="Arial"/>
            </a:endParaRPr>
          </a:p>
        </p:txBody>
      </p:sp>
      <p:sp>
        <p:nvSpPr>
          <p:cNvPr id="42" name="object 4"/>
          <p:cNvSpPr/>
          <p:nvPr/>
        </p:nvSpPr>
        <p:spPr>
          <a:xfrm>
            <a:off x="516960" y="727200"/>
            <a:ext cx="8303400" cy="4301640"/>
          </a:xfrm>
          <a:prstGeom prst="rect">
            <a:avLst/>
          </a:prstGeom>
          <a:noFill/>
          <a:ln w="0">
            <a:noFill/>
          </a:ln>
        </p:spPr>
        <p:style>
          <a:lnRef idx="0"/>
          <a:fillRef idx="0"/>
          <a:effectRef idx="0"/>
          <a:fontRef idx="minor"/>
        </p:style>
        <p:txBody>
          <a:bodyPr lIns="0" rIns="0" tIns="0" bIns="0" anchor="t">
            <a:noAutofit/>
          </a:bodyPr>
          <a:p>
            <a:pPr marL="450720" indent="-343080" algn="just" defTabSz="457200">
              <a:lnSpc>
                <a:spcPct val="115000"/>
              </a:lnSpc>
              <a:spcAft>
                <a:spcPts val="1414"/>
              </a:spcAft>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Can provide holistic student assessment by collecting and analyzing academic records, co-curricular participation, and extracurricular achievements for a well-rounded evaluation.</a:t>
            </a:r>
            <a:endParaRPr b="0" lang="en-US" sz="1800" spc="-1" strike="noStrike">
              <a:solidFill>
                <a:srgbClr val="000000"/>
              </a:solidFill>
              <a:latin typeface="Arial"/>
            </a:endParaRPr>
          </a:p>
          <a:p>
            <a:pPr marL="450720" indent="-343080" algn="just" defTabSz="457200">
              <a:lnSpc>
                <a:spcPct val="115000"/>
              </a:lnSpc>
              <a:spcAft>
                <a:spcPts val="1414"/>
              </a:spcAft>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Can conduct psychometric assessments to evaluate cognitive abilities, personality traits, and career readiness, offering personalized insights.</a:t>
            </a:r>
            <a:endParaRPr b="0" lang="en-US" sz="1800" spc="-1" strike="noStrike">
              <a:solidFill>
                <a:srgbClr val="000000"/>
              </a:solidFill>
              <a:latin typeface="Arial"/>
            </a:endParaRPr>
          </a:p>
          <a:p>
            <a:pPr marL="450720" indent="-343080" algn="just" defTabSz="457200">
              <a:lnSpc>
                <a:spcPct val="115000"/>
              </a:lnSpc>
              <a:spcAft>
                <a:spcPts val="1414"/>
              </a:spcAft>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Can v</a:t>
            </a:r>
            <a:r>
              <a:rPr b="0" lang="en-IN" sz="1800" spc="-1" strike="noStrike">
                <a:solidFill>
                  <a:srgbClr val="000000"/>
                </a:solidFill>
                <a:latin typeface="Times New Roman"/>
              </a:rPr>
              <a:t>erify</a:t>
            </a:r>
            <a:r>
              <a:rPr b="0" lang="en-US" sz="1800" spc="-1" strike="noStrike">
                <a:solidFill>
                  <a:srgbClr val="000000"/>
                </a:solidFill>
                <a:latin typeface="Times New Roman"/>
              </a:rPr>
              <a:t> certificates using machine learning to detect tampered or forged documents, ensuring authenticity.</a:t>
            </a:r>
            <a:endParaRPr b="0" lang="en-US" sz="1800" spc="-1" strike="noStrike">
              <a:solidFill>
                <a:srgbClr val="000000"/>
              </a:solidFill>
              <a:latin typeface="Arial"/>
            </a:endParaRPr>
          </a:p>
          <a:p>
            <a:pPr marL="450720" indent="-343080" algn="just" defTabSz="457200">
              <a:lnSpc>
                <a:spcPct val="115000"/>
              </a:lnSpc>
              <a:spcAft>
                <a:spcPts val="1414"/>
              </a:spcAft>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Can enable digital credentialing through Credly API integration, allowing students to receive standardized, verifiable digital credentials for their achievements.</a:t>
            </a:r>
            <a:endParaRPr b="0" lang="en-US" sz="1800" spc="-1" strike="noStrike">
              <a:solidFill>
                <a:srgbClr val="000000"/>
              </a:solidFill>
              <a:latin typeface="Arial"/>
            </a:endParaRPr>
          </a:p>
          <a:p>
            <a:pPr marL="450720" indent="-343080" algn="just" defTabSz="457200">
              <a:lnSpc>
                <a:spcPct val="115000"/>
              </a:lnSpc>
              <a:spcAft>
                <a:spcPts val="1414"/>
              </a:spcAft>
              <a:buClr>
                <a:srgbClr val="000000"/>
              </a:buClr>
              <a:buFont typeface="Arial"/>
              <a:buChar char="•"/>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r>
              <a:rPr b="0" lang="en-US" sz="1800" spc="-1" strike="noStrike">
                <a:solidFill>
                  <a:srgbClr val="000000"/>
                </a:solidFill>
                <a:latin typeface="Times New Roman"/>
              </a:rPr>
              <a:t>Can offer interactive data visualization with real-time dashboards, graphs, and reports for better progress tracking and decision-making.</a:t>
            </a:r>
            <a:endParaRPr b="0" lang="en-US" sz="1800" spc="-1" strike="noStrike">
              <a:solidFill>
                <a:srgbClr val="000000"/>
              </a:solidFill>
              <a:latin typeface="Arial"/>
            </a:endParaRPr>
          </a:p>
          <a:p>
            <a:pPr algn="just" defTabSz="457200">
              <a:lnSpc>
                <a:spcPct val="115000"/>
              </a:lnSpc>
              <a:spcAft>
                <a:spcPts val="1414"/>
              </a:spcAft>
              <a:tabLst>
                <a:tab algn="l" pos="449640"/>
                <a:tab algn="l" pos="898560"/>
                <a:tab algn="l" pos="1348200"/>
                <a:tab algn="l" pos="1797120"/>
                <a:tab algn="l" pos="2246760"/>
                <a:tab algn="l" pos="2695680"/>
                <a:tab algn="l" pos="3145320"/>
                <a:tab algn="l" pos="3594240"/>
                <a:tab algn="l" pos="4043520"/>
                <a:tab algn="l" pos="4492800"/>
                <a:tab algn="l" pos="4942080"/>
                <a:tab algn="l" pos="5391000"/>
                <a:tab algn="l" pos="5840640"/>
                <a:tab algn="l" pos="6289560"/>
                <a:tab algn="l" pos="6739200"/>
                <a:tab algn="l" pos="7188120"/>
                <a:tab algn="l" pos="7637760"/>
                <a:tab algn="l" pos="8086680"/>
                <a:tab algn="l" pos="8536320"/>
                <a:tab algn="l" pos="898524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3" name="object 1"/>
          <p:cNvSpPr/>
          <p:nvPr/>
        </p:nvSpPr>
        <p:spPr>
          <a:xfrm>
            <a:off x="0" y="-23400"/>
            <a:ext cx="9143640" cy="51660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4" name="object 3"/>
          <p:cNvSpPr/>
          <p:nvPr/>
        </p:nvSpPr>
        <p:spPr>
          <a:xfrm>
            <a:off x="395640" y="240840"/>
            <a:ext cx="3545280" cy="421920"/>
          </a:xfrm>
          <a:prstGeom prst="rect">
            <a:avLst/>
          </a:prstGeom>
          <a:noFill/>
          <a:ln w="0">
            <a:noFill/>
          </a:ln>
        </p:spPr>
        <p:style>
          <a:lnRef idx="0"/>
          <a:fillRef idx="0"/>
          <a:effectRef idx="0"/>
          <a:fontRef idx="minor"/>
        </p:style>
        <p:txBody>
          <a:bodyPr lIns="0" rIns="0" tIns="0" bIns="0" anchor="t">
            <a:spAutoFit/>
          </a:bodyPr>
          <a:p>
            <a:pPr defTabSz="914400">
              <a:lnSpc>
                <a:spcPts val="3319"/>
              </a:lnSpc>
            </a:pPr>
            <a:r>
              <a:rPr b="1" lang="en-US" sz="3000" spc="-1" strike="noStrike">
                <a:solidFill>
                  <a:srgbClr val="000000"/>
                </a:solidFill>
                <a:latin typeface="Times New Roman"/>
              </a:rPr>
              <a:t>1.6 Technology stack</a:t>
            </a:r>
            <a:endParaRPr b="0" lang="en-US" sz="3000" spc="-1" strike="noStrike">
              <a:solidFill>
                <a:srgbClr val="000000"/>
              </a:solidFill>
              <a:latin typeface="Arial"/>
            </a:endParaRPr>
          </a:p>
        </p:txBody>
      </p:sp>
      <p:sp>
        <p:nvSpPr>
          <p:cNvPr id="45" name="object 4"/>
          <p:cNvSpPr/>
          <p:nvPr/>
        </p:nvSpPr>
        <p:spPr>
          <a:xfrm>
            <a:off x="467280" y="844560"/>
            <a:ext cx="7727760" cy="4091040"/>
          </a:xfrm>
          <a:prstGeom prst="rect">
            <a:avLst/>
          </a:prstGeom>
          <a:noFill/>
          <a:ln w="0">
            <a:noFill/>
          </a:ln>
        </p:spPr>
        <p:style>
          <a:lnRef idx="0"/>
          <a:fillRef idx="0"/>
          <a:effectRef idx="0"/>
          <a:fontRef idx="minor"/>
        </p:style>
        <p:txBody>
          <a:bodyPr lIns="0" rIns="0" tIns="0" bIns="0" anchor="t">
            <a:noAutofit/>
          </a:bodyPr>
          <a:p>
            <a:pPr marL="109080" algn="just" defTabSz="457200">
              <a:lnSpc>
                <a:spcPct val="150000"/>
              </a:lnSpc>
              <a:spcAft>
                <a:spcPts val="1414"/>
              </a:spcAft>
              <a:tabLst>
                <a:tab algn="l" pos="448920"/>
                <a:tab algn="l" pos="898560"/>
                <a:tab algn="l" pos="1347480"/>
                <a:tab algn="l" pos="1797120"/>
                <a:tab algn="l" pos="2246040"/>
                <a:tab algn="l" pos="2695680"/>
                <a:tab algn="l" pos="3144600"/>
                <a:tab algn="l" pos="3594240"/>
                <a:tab algn="l" pos="4043160"/>
                <a:tab algn="l" pos="4492800"/>
                <a:tab algn="l" pos="4941720"/>
                <a:tab algn="l" pos="5391000"/>
                <a:tab algn="l" pos="5839920"/>
                <a:tab algn="l" pos="6289560"/>
                <a:tab algn="l" pos="6738480"/>
                <a:tab algn="l" pos="7188120"/>
                <a:tab algn="l" pos="7637040"/>
                <a:tab algn="l" pos="8086680"/>
                <a:tab algn="l" pos="8535600"/>
                <a:tab algn="l" pos="8985240"/>
              </a:tabLst>
            </a:pPr>
            <a:r>
              <a:rPr b="0" lang="en-US" sz="1800" spc="-1" strike="noStrike">
                <a:solidFill>
                  <a:srgbClr val="000000"/>
                </a:solidFill>
                <a:latin typeface="Times New Roman"/>
              </a:rPr>
              <a:t>Frontend (G</a:t>
            </a:r>
            <a:r>
              <a:rPr b="0" lang="en-IN" sz="1800" spc="-1" strike="noStrike">
                <a:solidFill>
                  <a:srgbClr val="000000"/>
                </a:solidFill>
                <a:latin typeface="Times New Roman"/>
              </a:rPr>
              <a:t>UI</a:t>
            </a:r>
            <a:r>
              <a:rPr b="0" lang="en-US" sz="1800" spc="-1" strike="noStrike">
                <a:solidFill>
                  <a:srgbClr val="000000"/>
                </a:solidFill>
                <a:latin typeface="Times New Roman"/>
              </a:rPr>
              <a:t>)</a:t>
            </a:r>
            <a:r>
              <a:rPr b="0" lang="en-IN" sz="1800" spc="-1" strike="noStrike">
                <a:solidFill>
                  <a:srgbClr val="000000"/>
                </a:solidFill>
                <a:latin typeface="Times New Roman"/>
              </a:rPr>
              <a:t>: HTML, CSS, JS</a:t>
            </a:r>
            <a:endParaRPr b="0" lang="en-US" sz="1800" spc="-1" strike="noStrike">
              <a:solidFill>
                <a:srgbClr val="000000"/>
              </a:solidFill>
              <a:latin typeface="Arial"/>
            </a:endParaRPr>
          </a:p>
          <a:p>
            <a:pPr marL="109080" algn="just" defTabSz="457200">
              <a:lnSpc>
                <a:spcPct val="150000"/>
              </a:lnSpc>
              <a:spcAft>
                <a:spcPts val="1414"/>
              </a:spcAft>
              <a:tabLst>
                <a:tab algn="l" pos="448920"/>
                <a:tab algn="l" pos="898560"/>
                <a:tab algn="l" pos="1347480"/>
                <a:tab algn="l" pos="1797120"/>
                <a:tab algn="l" pos="2246040"/>
                <a:tab algn="l" pos="2695680"/>
                <a:tab algn="l" pos="3144600"/>
                <a:tab algn="l" pos="3594240"/>
                <a:tab algn="l" pos="4043160"/>
                <a:tab algn="l" pos="4492800"/>
                <a:tab algn="l" pos="4941720"/>
                <a:tab algn="l" pos="5391000"/>
                <a:tab algn="l" pos="5839920"/>
                <a:tab algn="l" pos="6289560"/>
                <a:tab algn="l" pos="6738480"/>
                <a:tab algn="l" pos="7188120"/>
                <a:tab algn="l" pos="7637040"/>
                <a:tab algn="l" pos="8086680"/>
                <a:tab algn="l" pos="8535600"/>
                <a:tab algn="l" pos="8985240"/>
              </a:tabLst>
            </a:pPr>
            <a:r>
              <a:rPr b="0" lang="en-IN" sz="1800" spc="-1" strike="noStrike">
                <a:solidFill>
                  <a:srgbClr val="000000"/>
                </a:solidFill>
                <a:latin typeface="Times New Roman"/>
              </a:rPr>
              <a:t>Machine Learning Models: Convolutional Neural Network</a:t>
            </a:r>
            <a:endParaRPr b="0" lang="en-US" sz="1800" spc="-1" strike="noStrike">
              <a:solidFill>
                <a:srgbClr val="000000"/>
              </a:solidFill>
              <a:latin typeface="Arial"/>
            </a:endParaRPr>
          </a:p>
          <a:p>
            <a:pPr marL="109080" algn="just" defTabSz="457200">
              <a:lnSpc>
                <a:spcPct val="150000"/>
              </a:lnSpc>
              <a:spcAft>
                <a:spcPts val="1414"/>
              </a:spcAft>
              <a:tabLst>
                <a:tab algn="l" pos="448920"/>
                <a:tab algn="l" pos="898560"/>
                <a:tab algn="l" pos="1347480"/>
                <a:tab algn="l" pos="1797120"/>
                <a:tab algn="l" pos="2246040"/>
                <a:tab algn="l" pos="2695680"/>
                <a:tab algn="l" pos="3144600"/>
                <a:tab algn="l" pos="3594240"/>
                <a:tab algn="l" pos="4043160"/>
                <a:tab algn="l" pos="4492800"/>
                <a:tab algn="l" pos="4941720"/>
                <a:tab algn="l" pos="5391000"/>
                <a:tab algn="l" pos="5839920"/>
                <a:tab algn="l" pos="6289560"/>
                <a:tab algn="l" pos="6738480"/>
                <a:tab algn="l" pos="7188120"/>
                <a:tab algn="l" pos="7637040"/>
                <a:tab algn="l" pos="8086680"/>
                <a:tab algn="l" pos="8535600"/>
                <a:tab algn="l" pos="8985240"/>
              </a:tabLst>
            </a:pPr>
            <a:r>
              <a:rPr b="0" lang="en-IN" sz="1800" spc="-1" strike="noStrike">
                <a:solidFill>
                  <a:srgbClr val="000000"/>
                </a:solidFill>
                <a:latin typeface="Times New Roman"/>
              </a:rPr>
              <a:t>Python and ML Libraries: Flask, Playwright, BeautifulSoup, pdfminer</a:t>
            </a:r>
            <a:endParaRPr b="0" lang="en-US" sz="1800" spc="-1" strike="noStrike">
              <a:solidFill>
                <a:srgbClr val="000000"/>
              </a:solidFill>
              <a:latin typeface="Arial"/>
            </a:endParaRPr>
          </a:p>
          <a:p>
            <a:pPr marL="109080" algn="just" defTabSz="457200">
              <a:lnSpc>
                <a:spcPct val="150000"/>
              </a:lnSpc>
              <a:spcAft>
                <a:spcPts val="1414"/>
              </a:spcAft>
              <a:tabLst>
                <a:tab algn="l" pos="448920"/>
                <a:tab algn="l" pos="898560"/>
                <a:tab algn="l" pos="1347480"/>
                <a:tab algn="l" pos="1797120"/>
                <a:tab algn="l" pos="2246040"/>
                <a:tab algn="l" pos="2695680"/>
                <a:tab algn="l" pos="3144600"/>
                <a:tab algn="l" pos="3594240"/>
                <a:tab algn="l" pos="4043160"/>
                <a:tab algn="l" pos="4492800"/>
                <a:tab algn="l" pos="4941720"/>
                <a:tab algn="l" pos="5391000"/>
                <a:tab algn="l" pos="5839920"/>
                <a:tab algn="l" pos="6289560"/>
                <a:tab algn="l" pos="6738480"/>
                <a:tab algn="l" pos="7188120"/>
                <a:tab algn="l" pos="7637040"/>
                <a:tab algn="l" pos="8086680"/>
                <a:tab algn="l" pos="8535600"/>
                <a:tab algn="l" pos="8985240"/>
              </a:tabLst>
            </a:pPr>
            <a:r>
              <a:rPr b="0" lang="en-IN" sz="1800" spc="-1" strike="noStrike">
                <a:solidFill>
                  <a:srgbClr val="000000"/>
                </a:solidFill>
                <a:latin typeface="Times New Roman"/>
              </a:rPr>
              <a:t>Large Language Model: Llama</a:t>
            </a:r>
            <a:r>
              <a:rPr b="0" lang="en-US" sz="1800" spc="-1" strike="noStrike">
                <a:solidFill>
                  <a:srgbClr val="000000"/>
                </a:solidFill>
                <a:latin typeface="Times New Roman"/>
              </a:rPr>
              <a:t> 3.1:8b</a:t>
            </a:r>
            <a:endParaRPr b="0" lang="en-US" sz="1800" spc="-1" strike="noStrike">
              <a:solidFill>
                <a:srgbClr val="000000"/>
              </a:solidFill>
              <a:latin typeface="Arial"/>
            </a:endParaRPr>
          </a:p>
          <a:p>
            <a:pPr marL="109080" algn="just" defTabSz="457200">
              <a:lnSpc>
                <a:spcPct val="150000"/>
              </a:lnSpc>
              <a:spcAft>
                <a:spcPts val="1414"/>
              </a:spcAft>
              <a:tabLst>
                <a:tab algn="l" pos="448920"/>
                <a:tab algn="l" pos="898560"/>
                <a:tab algn="l" pos="1347480"/>
                <a:tab algn="l" pos="1797120"/>
                <a:tab algn="l" pos="2246040"/>
                <a:tab algn="l" pos="2695680"/>
                <a:tab algn="l" pos="3144600"/>
                <a:tab algn="l" pos="3594240"/>
                <a:tab algn="l" pos="4043160"/>
                <a:tab algn="l" pos="4492800"/>
                <a:tab algn="l" pos="4941720"/>
                <a:tab algn="l" pos="5391000"/>
                <a:tab algn="l" pos="5839920"/>
                <a:tab algn="l" pos="6289560"/>
                <a:tab algn="l" pos="6738480"/>
                <a:tab algn="l" pos="7188120"/>
                <a:tab algn="l" pos="7637040"/>
                <a:tab algn="l" pos="8086680"/>
                <a:tab algn="l" pos="8535600"/>
                <a:tab algn="l" pos="8985240"/>
              </a:tabLst>
            </a:pPr>
            <a:r>
              <a:rPr b="0" lang="en-IN" sz="1800" spc="-1" strike="noStrike">
                <a:solidFill>
                  <a:srgbClr val="000000"/>
                </a:solidFill>
                <a:latin typeface="Times New Roman"/>
              </a:rPr>
              <a:t>External API: Credly</a:t>
            </a:r>
            <a:endParaRPr b="0" lang="en-US" sz="1800" spc="-1" strike="noStrike">
              <a:solidFill>
                <a:srgbClr val="000000"/>
              </a:solidFill>
              <a:latin typeface="Arial"/>
            </a:endParaRPr>
          </a:p>
          <a:p>
            <a:pPr marL="109080" algn="just" defTabSz="457200">
              <a:lnSpc>
                <a:spcPct val="150000"/>
              </a:lnSpc>
              <a:spcAft>
                <a:spcPts val="1414"/>
              </a:spcAft>
              <a:tabLst>
                <a:tab algn="l" pos="448920"/>
                <a:tab algn="l" pos="898560"/>
                <a:tab algn="l" pos="1347480"/>
                <a:tab algn="l" pos="1797120"/>
                <a:tab algn="l" pos="2246040"/>
                <a:tab algn="l" pos="2695680"/>
                <a:tab algn="l" pos="3144600"/>
                <a:tab algn="l" pos="3594240"/>
                <a:tab algn="l" pos="4043160"/>
                <a:tab algn="l" pos="4492800"/>
                <a:tab algn="l" pos="4941720"/>
                <a:tab algn="l" pos="5391000"/>
                <a:tab algn="l" pos="5839920"/>
                <a:tab algn="l" pos="6289560"/>
                <a:tab algn="l" pos="6738480"/>
                <a:tab algn="l" pos="7188120"/>
                <a:tab algn="l" pos="7637040"/>
                <a:tab algn="l" pos="8086680"/>
                <a:tab algn="l" pos="8535600"/>
                <a:tab algn="l" pos="8985240"/>
              </a:tabLst>
            </a:pPr>
            <a:r>
              <a:rPr b="0" lang="en-IN" sz="1800" spc="-1" strike="noStrike">
                <a:solidFill>
                  <a:srgbClr val="000000"/>
                </a:solidFill>
                <a:latin typeface="Times New Roman"/>
              </a:rPr>
              <a:t>Backend: Node.js, Express.js</a:t>
            </a:r>
            <a:endParaRPr b="0" lang="en-US" sz="1800" spc="-1" strike="noStrike">
              <a:solidFill>
                <a:srgbClr val="000000"/>
              </a:solidFill>
              <a:latin typeface="Arial"/>
            </a:endParaRPr>
          </a:p>
          <a:p>
            <a:pPr marL="109080" algn="just" defTabSz="457200">
              <a:lnSpc>
                <a:spcPct val="150000"/>
              </a:lnSpc>
              <a:spcAft>
                <a:spcPts val="1414"/>
              </a:spcAft>
              <a:tabLst>
                <a:tab algn="l" pos="448920"/>
                <a:tab algn="l" pos="898560"/>
                <a:tab algn="l" pos="1347480"/>
                <a:tab algn="l" pos="1797120"/>
                <a:tab algn="l" pos="2246040"/>
                <a:tab algn="l" pos="2695680"/>
                <a:tab algn="l" pos="3144600"/>
                <a:tab algn="l" pos="3594240"/>
                <a:tab algn="l" pos="4043160"/>
                <a:tab algn="l" pos="4492800"/>
                <a:tab algn="l" pos="4941720"/>
                <a:tab algn="l" pos="5391000"/>
                <a:tab algn="l" pos="5839920"/>
                <a:tab algn="l" pos="6289560"/>
                <a:tab algn="l" pos="6738480"/>
                <a:tab algn="l" pos="7188120"/>
                <a:tab algn="l" pos="7637040"/>
                <a:tab algn="l" pos="8086680"/>
                <a:tab algn="l" pos="8535600"/>
                <a:tab algn="l" pos="8985240"/>
              </a:tabLst>
            </a:pPr>
            <a:r>
              <a:rPr b="0" lang="en-IN" sz="1800" spc="-1" strike="noStrike">
                <a:solidFill>
                  <a:srgbClr val="000000"/>
                </a:solidFill>
                <a:latin typeface="Times New Roman"/>
              </a:rPr>
              <a:t>Database: MongoDB</a:t>
            </a:r>
            <a:endParaRPr b="0" lang="en-US" sz="1800" spc="-1" strike="noStrike">
              <a:solidFill>
                <a:srgbClr val="000000"/>
              </a:solidFill>
              <a:latin typeface="Arial"/>
            </a:endParaRPr>
          </a:p>
          <a:p>
            <a:pPr marL="109080" algn="just" defTabSz="457200">
              <a:lnSpc>
                <a:spcPct val="150000"/>
              </a:lnSpc>
              <a:spcAft>
                <a:spcPts val="1414"/>
              </a:spcAft>
              <a:tabLst>
                <a:tab algn="l" pos="448920"/>
                <a:tab algn="l" pos="898560"/>
                <a:tab algn="l" pos="1347480"/>
                <a:tab algn="l" pos="1797120"/>
                <a:tab algn="l" pos="2246040"/>
                <a:tab algn="l" pos="2695680"/>
                <a:tab algn="l" pos="3144600"/>
                <a:tab algn="l" pos="3594240"/>
                <a:tab algn="l" pos="4043160"/>
                <a:tab algn="l" pos="4492800"/>
                <a:tab algn="l" pos="4941720"/>
                <a:tab algn="l" pos="5391000"/>
                <a:tab algn="l" pos="5839920"/>
                <a:tab algn="l" pos="6289560"/>
                <a:tab algn="l" pos="6738480"/>
                <a:tab algn="l" pos="7188120"/>
                <a:tab algn="l" pos="7637040"/>
                <a:tab algn="l" pos="8086680"/>
                <a:tab algn="l" pos="8535600"/>
                <a:tab algn="l" pos="898524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LibreOffice/24.2.7.2$Linux_X86_64 LibreOffice_project/420$Build-2</Application>
  <AppVersion>15.0000</AppVersion>
  <Words>1334</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2025-04-01T06:34:00Z</dcterms:created>
  <dc:creator>sankalp gunjal</dc:creator>
  <dc:description/>
  <dc:language>en-US</dc:language>
  <cp:lastModifiedBy/>
  <dcterms:modified xsi:type="dcterms:W3CDTF">2025-04-29T14:22:44Z</dcterms:modified>
  <cp:revision>30</cp:revision>
  <dc:subject/>
  <dc:title>Presentation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2F433456570D47AB89A99F0094F970F8_13</vt:lpwstr>
  </property>
  <property fmtid="{D5CDD505-2E9C-101B-9397-08002B2CF9AE}" pid="3" name="KSOProductBuildVer">
    <vt:lpwstr>2057-12.2.0.20348</vt:lpwstr>
  </property>
  <property fmtid="{D5CDD505-2E9C-101B-9397-08002B2CF9AE}" pid="4" name="PresentationFormat">
    <vt:lpwstr>On-screen Show (16:9)</vt:lpwstr>
  </property>
  <property fmtid="{D5CDD505-2E9C-101B-9397-08002B2CF9AE}" pid="5" name="Slides">
    <vt:i4>31</vt:i4>
  </property>
</Properties>
</file>