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7" r:id="rId7"/>
    <p:sldId id="260" r:id="rId8"/>
    <p:sldId id="264" r:id="rId9"/>
    <p:sldId id="266" r:id="rId10"/>
    <p:sldId id="261" r:id="rId11"/>
    <p:sldId id="265" r:id="rId12"/>
    <p:sldId id="269" r:id="rId13"/>
    <p:sldId id="25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41C"/>
    <a:srgbClr val="FFCC00"/>
    <a:srgbClr val="FF0066"/>
    <a:srgbClr val="D60093"/>
    <a:srgbClr val="003300"/>
    <a:srgbClr val="006600"/>
    <a:srgbClr val="FF9900"/>
    <a:srgbClr val="2BF01C"/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F32A6-E8E6-4E02-8121-134EF530B7A6}" v="252" dt="2021-06-27T11:12:48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8" autoAdjust="0"/>
    <p:restoredTop sz="94660"/>
  </p:normalViewPr>
  <p:slideViewPr>
    <p:cSldViewPr>
      <p:cViewPr>
        <p:scale>
          <a:sx n="100" d="100"/>
          <a:sy n="100" d="100"/>
        </p:scale>
        <p:origin x="806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B5CD5-11D3-48BF-AFF9-5FFF3BE4BCE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0920-CCF5-4AEF-ABC4-33B3275411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0920-CCF5-4AEF-ABC4-33B3275411C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B6F8-C51A-4B44-AD0A-CE7A97A6EB9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28600" y="838200"/>
            <a:ext cx="8763000" cy="4953001"/>
            <a:chOff x="228600" y="838200"/>
            <a:chExt cx="8763000" cy="4953001"/>
          </a:xfr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grpSpPr>
        <p:grpSp>
          <p:nvGrpSpPr>
            <p:cNvPr id="24" name="Group 23"/>
            <p:cNvGrpSpPr/>
            <p:nvPr/>
          </p:nvGrpSpPr>
          <p:grpSpPr>
            <a:xfrm>
              <a:off x="838200" y="838200"/>
              <a:ext cx="7543800" cy="4953001"/>
              <a:chOff x="609600" y="914400"/>
              <a:chExt cx="7543800" cy="4876800"/>
            </a:xfrm>
            <a:grpFill/>
          </p:grpSpPr>
          <p:sp>
            <p:nvSpPr>
              <p:cNvPr id="13" name="Rounded Rectangle 12"/>
              <p:cNvSpPr/>
              <p:nvPr/>
            </p:nvSpPr>
            <p:spPr>
              <a:xfrm>
                <a:off x="609600" y="2362200"/>
                <a:ext cx="685800" cy="2293034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781800" y="1752600"/>
                <a:ext cx="685800" cy="3200400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981200" y="1447800"/>
                <a:ext cx="685800" cy="3810000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667000" y="1219200"/>
                <a:ext cx="685800" cy="4191000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52800" y="1066800"/>
                <a:ext cx="685800" cy="4572000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38600" y="914400"/>
                <a:ext cx="685800" cy="4876800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724400" y="1066800"/>
                <a:ext cx="685800" cy="4572000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10200" y="1295400"/>
                <a:ext cx="685800" cy="4191000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096000" y="1447800"/>
                <a:ext cx="685800" cy="3810000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295400" y="1752600"/>
                <a:ext cx="685800" cy="3200400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67600" y="2362200"/>
                <a:ext cx="685800" cy="2293034"/>
              </a:xfrm>
              <a:prstGeom prst="roundRect">
                <a:avLst>
                  <a:gd name="adj" fmla="val 37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228600" y="2895600"/>
              <a:ext cx="609600" cy="1219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82000" y="2819400"/>
              <a:ext cx="609600" cy="12382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26670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CAPSTONE PROJECT</a:t>
            </a:r>
          </a:p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MIDSEM</a:t>
            </a:r>
          </a:p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</p:txBody>
      </p:sp>
      <p:pic>
        <p:nvPicPr>
          <p:cNvPr id="3" name="Picture 2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A007AEB3-5275-4F6F-9140-ED628ED3D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"/>
            <a:ext cx="2209800" cy="102254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77093" y="1507474"/>
            <a:ext cx="8538307" cy="4739358"/>
            <a:chOff x="0" y="990600"/>
            <a:chExt cx="8763000" cy="4800600"/>
          </a:xfrm>
        </p:grpSpPr>
        <p:grpSp>
          <p:nvGrpSpPr>
            <p:cNvPr id="12" name="Group 11"/>
            <p:cNvGrpSpPr/>
            <p:nvPr/>
          </p:nvGrpSpPr>
          <p:grpSpPr>
            <a:xfrm>
              <a:off x="1752600" y="990600"/>
              <a:ext cx="7010400" cy="3886200"/>
              <a:chOff x="152400" y="1295400"/>
              <a:chExt cx="7010400" cy="3886200"/>
            </a:xfrm>
          </p:grpSpPr>
          <p:sp>
            <p:nvSpPr>
              <p:cNvPr id="4" name="Parallelogram 3"/>
              <p:cNvSpPr/>
              <p:nvPr/>
            </p:nvSpPr>
            <p:spPr>
              <a:xfrm rot="5400000">
                <a:off x="1028700" y="3924300"/>
                <a:ext cx="2057400" cy="457200"/>
              </a:xfrm>
              <a:prstGeom prst="parallelogram">
                <a:avLst>
                  <a:gd name="adj" fmla="val 229775"/>
                </a:avLst>
              </a:prstGeom>
              <a:solidFill>
                <a:srgbClr val="2BF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Parallelogram 5"/>
              <p:cNvSpPr/>
              <p:nvPr/>
            </p:nvSpPr>
            <p:spPr>
              <a:xfrm flipH="1">
                <a:off x="1828800" y="3124200"/>
                <a:ext cx="2133600" cy="1143000"/>
              </a:xfrm>
              <a:prstGeom prst="parallelogram">
                <a:avLst>
                  <a:gd name="adj" fmla="val 42911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Parallelogram 6"/>
              <p:cNvSpPr/>
              <p:nvPr/>
            </p:nvSpPr>
            <p:spPr>
              <a:xfrm flipH="1">
                <a:off x="152400" y="4038600"/>
                <a:ext cx="2133600" cy="1143000"/>
              </a:xfrm>
              <a:prstGeom prst="parallelogram">
                <a:avLst>
                  <a:gd name="adj" fmla="val 40523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Parallelogram 7"/>
              <p:cNvSpPr/>
              <p:nvPr/>
            </p:nvSpPr>
            <p:spPr>
              <a:xfrm rot="5400000">
                <a:off x="2743200" y="3048000"/>
                <a:ext cx="1981200" cy="457200"/>
              </a:xfrm>
              <a:prstGeom prst="parallelogram">
                <a:avLst>
                  <a:gd name="adj" fmla="val 229775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Parallelogram 8"/>
              <p:cNvSpPr/>
              <p:nvPr/>
            </p:nvSpPr>
            <p:spPr>
              <a:xfrm flipH="1">
                <a:off x="3505200" y="2286000"/>
                <a:ext cx="2133600" cy="1066800"/>
              </a:xfrm>
              <a:prstGeom prst="parallelogram">
                <a:avLst>
                  <a:gd name="adj" fmla="val 42911"/>
                </a:avLst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Parallelogram 9"/>
              <p:cNvSpPr/>
              <p:nvPr/>
            </p:nvSpPr>
            <p:spPr>
              <a:xfrm rot="5400000">
                <a:off x="4381500" y="2095500"/>
                <a:ext cx="2057400" cy="457200"/>
              </a:xfrm>
              <a:prstGeom prst="parallelogram">
                <a:avLst>
                  <a:gd name="adj" fmla="val 229775"/>
                </a:avLst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/>
              <p:cNvSpPr/>
              <p:nvPr/>
            </p:nvSpPr>
            <p:spPr>
              <a:xfrm flipH="1">
                <a:off x="5181600" y="1295400"/>
                <a:ext cx="1981200" cy="1066800"/>
              </a:xfrm>
              <a:prstGeom prst="parallelogram">
                <a:avLst>
                  <a:gd name="adj" fmla="val 42911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Parallelogram 12"/>
            <p:cNvSpPr/>
            <p:nvPr/>
          </p:nvSpPr>
          <p:spPr>
            <a:xfrm rot="5400000">
              <a:off x="952500" y="4533900"/>
              <a:ext cx="2057400" cy="457200"/>
            </a:xfrm>
            <a:prstGeom prst="parallelogram">
              <a:avLst>
                <a:gd name="adj" fmla="val 22977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/>
            <p:cNvSpPr/>
            <p:nvPr/>
          </p:nvSpPr>
          <p:spPr>
            <a:xfrm flipH="1">
              <a:off x="0" y="4648200"/>
              <a:ext cx="2209800" cy="1143000"/>
            </a:xfrm>
            <a:prstGeom prst="parallelogram">
              <a:avLst>
                <a:gd name="adj" fmla="val 4052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95800" y="4876800"/>
            <a:ext cx="3935046" cy="892552"/>
          </a:xfrm>
          <a:prstGeom prst="rect">
            <a:avLst/>
          </a:prstGeom>
          <a:solidFill>
            <a:srgbClr val="FFFF00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METHODOLOGY</a:t>
            </a:r>
          </a:p>
          <a:p>
            <a:pPr algn="ctr"/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3962400"/>
            <a:ext cx="1676400" cy="10156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Understanding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Django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its working with database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3200400"/>
            <a:ext cx="1484923" cy="78483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Review the past study on similar projects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2362200"/>
            <a:ext cx="1484923" cy="553998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Creating UI/UX for the website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6957719" y="4396081"/>
            <a:ext cx="3762963" cy="1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6816" y="6246832"/>
            <a:ext cx="8018584" cy="1568"/>
          </a:xfrm>
          <a:prstGeom prst="line">
            <a:avLst/>
          </a:prstGeom>
          <a:ln w="635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34000" y="1295400"/>
            <a:ext cx="1559169" cy="738664"/>
          </a:xfrm>
          <a:prstGeom prst="rect">
            <a:avLst/>
          </a:prstGeom>
          <a:solidFill>
            <a:srgbClr val="FF99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Fixing bugs and issues with the website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0400" y="533400"/>
            <a:ext cx="1484923" cy="784830"/>
          </a:xfrm>
          <a:prstGeom prst="rect">
            <a:avLst/>
          </a:prstGeom>
          <a:solidFill>
            <a:srgbClr val="FF0066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Ready to present the prototype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488C4">
                  <a:alpha val="41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09600"/>
            <a:ext cx="3505200" cy="400110"/>
          </a:xfrm>
          <a:prstGeom prst="rect">
            <a:avLst/>
          </a:prstGeom>
          <a:solidFill>
            <a:schemeClr val="tx1">
              <a:lumMod val="65000"/>
              <a:lumOff val="35000"/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PROGRESS MADE SO FAR 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371600"/>
            <a:ext cx="23622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47800"/>
            <a:ext cx="2480076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733800"/>
            <a:ext cx="24655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WhatsApp Image 2021-03-18 at 11.57.40 PM.jpeg"/>
          <p:cNvPicPr>
            <a:picLocks noChangeAspect="1"/>
          </p:cNvPicPr>
          <p:nvPr/>
        </p:nvPicPr>
        <p:blipFill>
          <a:blip r:embed="rId5">
            <a:lum contrast="-32000"/>
          </a:blip>
          <a:stretch>
            <a:fillRect/>
          </a:stretch>
        </p:blipFill>
        <p:spPr>
          <a:xfrm>
            <a:off x="2362200" y="4038600"/>
            <a:ext cx="19050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3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5638800"/>
            <a:ext cx="8610600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view the source code of the website browse:  http://github.com/AryanShinde/Studify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71600" y="5105400"/>
            <a:ext cx="4953000" cy="1524000"/>
            <a:chOff x="838200" y="838200"/>
            <a:chExt cx="6629400" cy="1524000"/>
          </a:xfrm>
        </p:grpSpPr>
        <p:grpSp>
          <p:nvGrpSpPr>
            <p:cNvPr id="31" name="Group 3"/>
            <p:cNvGrpSpPr/>
            <p:nvPr/>
          </p:nvGrpSpPr>
          <p:grpSpPr>
            <a:xfrm>
              <a:off x="838200" y="838200"/>
              <a:ext cx="381000" cy="1524000"/>
              <a:chOff x="838200" y="838200"/>
              <a:chExt cx="381000" cy="1524000"/>
            </a:xfrm>
          </p:grpSpPr>
          <p:sp>
            <p:nvSpPr>
              <p:cNvPr id="37" name="Rectangle 1"/>
              <p:cNvSpPr/>
              <p:nvPr/>
            </p:nvSpPr>
            <p:spPr>
              <a:xfrm>
                <a:off x="838200" y="838200"/>
                <a:ext cx="381000" cy="1524000"/>
              </a:xfrm>
              <a:prstGeom prst="rect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2"/>
              <p:cNvSpPr/>
              <p:nvPr/>
            </p:nvSpPr>
            <p:spPr>
              <a:xfrm>
                <a:off x="1143000" y="838200"/>
                <a:ext cx="76200" cy="1524000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246163" y="1261533"/>
              <a:ext cx="4724400" cy="762000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Creating UI for the </a:t>
              </a:r>
              <a:r>
                <a:rPr lang="en-US" sz="1600" dirty="0" err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WebApp</a:t>
              </a:r>
              <a:endPara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33" name="Group 7"/>
            <p:cNvGrpSpPr/>
            <p:nvPr/>
          </p:nvGrpSpPr>
          <p:grpSpPr>
            <a:xfrm>
              <a:off x="5835748" y="914400"/>
              <a:ext cx="1631852" cy="1109134"/>
              <a:chOff x="5835748" y="914400"/>
              <a:chExt cx="1631852" cy="1109134"/>
            </a:xfrm>
          </p:grpSpPr>
          <p:sp>
            <p:nvSpPr>
              <p:cNvPr id="35" name="Parallelogram 5"/>
              <p:cNvSpPr/>
              <p:nvPr/>
            </p:nvSpPr>
            <p:spPr>
              <a:xfrm>
                <a:off x="5835748" y="1684867"/>
                <a:ext cx="1631852" cy="338667"/>
              </a:xfrm>
              <a:prstGeom prst="parallelogram">
                <a:avLst>
                  <a:gd name="adj" fmla="val 172693"/>
                </a:avLst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29400" y="914400"/>
                <a:ext cx="838200" cy="762000"/>
              </a:xfrm>
              <a:prstGeom prst="rect">
                <a:avLst/>
              </a:pr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45%</a:t>
                </a:r>
              </a:p>
            </p:txBody>
          </p:sp>
        </p:grpSp>
        <p:sp>
          <p:nvSpPr>
            <p:cNvPr id="34" name="Parallelogram 33"/>
            <p:cNvSpPr/>
            <p:nvPr/>
          </p:nvSpPr>
          <p:spPr>
            <a:xfrm rot="5400000" flipH="1">
              <a:off x="5731933" y="1126066"/>
              <a:ext cx="1109133" cy="685800"/>
            </a:xfrm>
            <a:prstGeom prst="parallelogram">
              <a:avLst>
                <a:gd name="adj" fmla="val 5782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28600" y="533400"/>
            <a:ext cx="32766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PRESENT STATUS OF PROJECT 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14800" y="381000"/>
            <a:ext cx="4800600" cy="1371600"/>
            <a:chOff x="4114800" y="381000"/>
            <a:chExt cx="4800600" cy="1371600"/>
          </a:xfrm>
        </p:grpSpPr>
        <p:grpSp>
          <p:nvGrpSpPr>
            <p:cNvPr id="11" name="Group 10"/>
            <p:cNvGrpSpPr/>
            <p:nvPr/>
          </p:nvGrpSpPr>
          <p:grpSpPr>
            <a:xfrm>
              <a:off x="4114800" y="381000"/>
              <a:ext cx="4800600" cy="1371600"/>
              <a:chOff x="838200" y="838200"/>
              <a:chExt cx="6629402" cy="15240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38200" y="838200"/>
                <a:ext cx="381000" cy="1524000"/>
                <a:chOff x="838200" y="838200"/>
                <a:chExt cx="381000" cy="15240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838200" y="838200"/>
                  <a:ext cx="381000" cy="1524000"/>
                </a:xfrm>
                <a:prstGeom prst="rect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Oval 2"/>
                <p:cNvSpPr/>
                <p:nvPr/>
              </p:nvSpPr>
              <p:spPr>
                <a:xfrm>
                  <a:off x="1143000" y="838200"/>
                  <a:ext cx="76200" cy="1524000"/>
                </a:xfrm>
                <a:prstGeom prst="ellipse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1219200" y="1295400"/>
                <a:ext cx="4724400" cy="762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Understanding of the tools and technologies used in the </a:t>
                </a:r>
                <a:r>
                  <a:rPr lang="en-US" sz="1600" dirty="0" err="1">
                    <a:solidFill>
                      <a:schemeClr val="accent1">
                        <a:lumMod val="50000"/>
                      </a:schemeClr>
                    </a:solidFill>
                  </a:rPr>
                  <a:t>WebApp</a:t>
                </a:r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871635" y="918411"/>
                <a:ext cx="1595967" cy="1138989"/>
                <a:chOff x="5871635" y="918411"/>
                <a:chExt cx="1595967" cy="1138989"/>
              </a:xfrm>
            </p:grpSpPr>
            <p:sp>
              <p:nvSpPr>
                <p:cNvPr id="6" name="Parallelogram 5"/>
                <p:cNvSpPr/>
                <p:nvPr/>
              </p:nvSpPr>
              <p:spPr>
                <a:xfrm>
                  <a:off x="5871635" y="1695450"/>
                  <a:ext cx="1595967" cy="361950"/>
                </a:xfrm>
                <a:prstGeom prst="parallelogram">
                  <a:avLst>
                    <a:gd name="adj" fmla="val 172693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625773" y="918411"/>
                  <a:ext cx="838200" cy="762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Parallelogram 9"/>
              <p:cNvSpPr/>
              <p:nvPr/>
            </p:nvSpPr>
            <p:spPr>
              <a:xfrm rot="5400000" flipH="1">
                <a:off x="5715000" y="1143000"/>
                <a:ext cx="1143000" cy="685800"/>
              </a:xfrm>
              <a:prstGeom prst="parallelogram">
                <a:avLst>
                  <a:gd name="adj" fmla="val 5782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8305800" y="6096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90%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200400" y="1981200"/>
            <a:ext cx="5029200" cy="1371600"/>
            <a:chOff x="3200400" y="1981200"/>
            <a:chExt cx="5029200" cy="137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3200400" y="1981200"/>
              <a:ext cx="5029200" cy="1371600"/>
              <a:chOff x="838200" y="838200"/>
              <a:chExt cx="6629400" cy="1524000"/>
            </a:xfrm>
          </p:grpSpPr>
          <p:grpSp>
            <p:nvGrpSpPr>
              <p:cNvPr id="13" name="Group 3"/>
              <p:cNvGrpSpPr/>
              <p:nvPr/>
            </p:nvGrpSpPr>
            <p:grpSpPr>
              <a:xfrm>
                <a:off x="838200" y="838200"/>
                <a:ext cx="381000" cy="1524000"/>
                <a:chOff x="838200" y="838200"/>
                <a:chExt cx="381000" cy="1524000"/>
              </a:xfrm>
            </p:grpSpPr>
            <p:sp>
              <p:nvSpPr>
                <p:cNvPr id="19" name="Rectangle 1"/>
                <p:cNvSpPr/>
                <p:nvPr/>
              </p:nvSpPr>
              <p:spPr>
                <a:xfrm>
                  <a:off x="838200" y="838200"/>
                  <a:ext cx="381000" cy="1524000"/>
                </a:xfrm>
                <a:prstGeom prst="rect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2"/>
                <p:cNvSpPr/>
                <p:nvPr/>
              </p:nvSpPr>
              <p:spPr>
                <a:xfrm>
                  <a:off x="1143000" y="838200"/>
                  <a:ext cx="76200" cy="1524000"/>
                </a:xfrm>
                <a:prstGeom prst="ellipse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1219200" y="1295400"/>
                <a:ext cx="4724401" cy="762000"/>
              </a:xfrm>
              <a:prstGeom prst="rect">
                <a:avLst/>
              </a:prstGeom>
              <a:solidFill>
                <a:srgbClr val="00D2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dirty="0">
                    <a:solidFill>
                      <a:schemeClr val="accent3">
                        <a:lumMod val="50000"/>
                      </a:schemeClr>
                    </a:solidFill>
                  </a:rPr>
                  <a:t>LITERATURE REVIEW</a:t>
                </a:r>
              </a:p>
              <a:p>
                <a:pPr algn="ctr"/>
                <a:r>
                  <a:rPr lang="en-US" sz="1500" dirty="0">
                    <a:solidFill>
                      <a:schemeClr val="accent3">
                        <a:lumMod val="50000"/>
                      </a:schemeClr>
                    </a:solidFill>
                  </a:rPr>
                  <a:t>Analysis of past research on the prototype </a:t>
                </a:r>
              </a:p>
            </p:txBody>
          </p:sp>
          <p:grpSp>
            <p:nvGrpSpPr>
              <p:cNvPr id="15" name="Group 7"/>
              <p:cNvGrpSpPr/>
              <p:nvPr/>
            </p:nvGrpSpPr>
            <p:grpSpPr>
              <a:xfrm>
                <a:off x="5839327" y="914400"/>
                <a:ext cx="1628273" cy="1143000"/>
                <a:chOff x="5839327" y="914400"/>
                <a:chExt cx="1628273" cy="1143000"/>
              </a:xfrm>
            </p:grpSpPr>
            <p:sp>
              <p:nvSpPr>
                <p:cNvPr id="17" name="Parallelogram 5"/>
                <p:cNvSpPr/>
                <p:nvPr/>
              </p:nvSpPr>
              <p:spPr>
                <a:xfrm>
                  <a:off x="5839327" y="1645024"/>
                  <a:ext cx="1628273" cy="412376"/>
                </a:xfrm>
                <a:prstGeom prst="parallelogram">
                  <a:avLst>
                    <a:gd name="adj" fmla="val 172693"/>
                  </a:avLst>
                </a:prstGeom>
                <a:solidFill>
                  <a:srgbClr val="3B95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629400" y="914400"/>
                  <a:ext cx="838200" cy="762000"/>
                </a:xfrm>
                <a:prstGeom prst="rect">
                  <a:avLst/>
                </a:prstGeom>
                <a:solidFill>
                  <a:srgbClr val="00D2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" name="Parallelogram 15"/>
              <p:cNvSpPr/>
              <p:nvPr/>
            </p:nvSpPr>
            <p:spPr>
              <a:xfrm rot="5400000" flipH="1">
                <a:off x="5715000" y="1143000"/>
                <a:ext cx="1143000" cy="685800"/>
              </a:xfrm>
              <a:prstGeom prst="parallelogram">
                <a:avLst>
                  <a:gd name="adj" fmla="val 57820"/>
                </a:avLst>
              </a:prstGeom>
              <a:solidFill>
                <a:srgbClr val="36B1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620000" y="2209800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75%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2200" y="3733800"/>
            <a:ext cx="4969642" cy="1371600"/>
            <a:chOff x="2362200" y="3733800"/>
            <a:chExt cx="4969642" cy="1371600"/>
          </a:xfrm>
        </p:grpSpPr>
        <p:grpSp>
          <p:nvGrpSpPr>
            <p:cNvPr id="21" name="Group 20"/>
            <p:cNvGrpSpPr/>
            <p:nvPr/>
          </p:nvGrpSpPr>
          <p:grpSpPr>
            <a:xfrm>
              <a:off x="2362200" y="3733800"/>
              <a:ext cx="4969642" cy="1371600"/>
              <a:chOff x="838200" y="838200"/>
              <a:chExt cx="6651675" cy="1524000"/>
            </a:xfrm>
          </p:grpSpPr>
          <p:grpSp>
            <p:nvGrpSpPr>
              <p:cNvPr id="22" name="Group 3"/>
              <p:cNvGrpSpPr/>
              <p:nvPr/>
            </p:nvGrpSpPr>
            <p:grpSpPr>
              <a:xfrm>
                <a:off x="838200" y="838200"/>
                <a:ext cx="381000" cy="1524000"/>
                <a:chOff x="838200" y="838200"/>
                <a:chExt cx="381000" cy="1524000"/>
              </a:xfrm>
            </p:grpSpPr>
            <p:sp>
              <p:nvSpPr>
                <p:cNvPr id="28" name="Rectangle 1"/>
                <p:cNvSpPr/>
                <p:nvPr/>
              </p:nvSpPr>
              <p:spPr>
                <a:xfrm>
                  <a:off x="838200" y="838200"/>
                  <a:ext cx="381000" cy="1524000"/>
                </a:xfrm>
                <a:prstGeom prst="rect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2"/>
                <p:cNvSpPr/>
                <p:nvPr/>
              </p:nvSpPr>
              <p:spPr>
                <a:xfrm>
                  <a:off x="1143000" y="838200"/>
                  <a:ext cx="76200" cy="1524000"/>
                </a:xfrm>
                <a:prstGeom prst="ellipse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1219200" y="1295400"/>
                <a:ext cx="4724400" cy="762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</a:rPr>
                  <a:t>Implementing various functionalities for the </a:t>
                </a:r>
                <a:r>
                  <a:rPr lang="en-US" sz="1500" dirty="0" err="1">
                    <a:solidFill>
                      <a:schemeClr val="accent6">
                        <a:lumMod val="75000"/>
                      </a:schemeClr>
                    </a:solidFill>
                  </a:rPr>
                  <a:t>WebApp</a:t>
                </a:r>
                <a:endParaRPr lang="en-US" sz="15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4" name="Group 7"/>
              <p:cNvGrpSpPr/>
              <p:nvPr/>
            </p:nvGrpSpPr>
            <p:grpSpPr>
              <a:xfrm>
                <a:off x="5835748" y="922867"/>
                <a:ext cx="1654127" cy="1109132"/>
                <a:chOff x="5835748" y="922867"/>
                <a:chExt cx="1654127" cy="1109132"/>
              </a:xfrm>
            </p:grpSpPr>
            <p:sp>
              <p:nvSpPr>
                <p:cNvPr id="26" name="Parallelogram 5"/>
                <p:cNvSpPr/>
                <p:nvPr/>
              </p:nvSpPr>
              <p:spPr>
                <a:xfrm>
                  <a:off x="5835748" y="1684866"/>
                  <a:ext cx="1625991" cy="347133"/>
                </a:xfrm>
                <a:prstGeom prst="parallelogram">
                  <a:avLst>
                    <a:gd name="adj" fmla="val 172693"/>
                  </a:avLst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549683" y="922867"/>
                  <a:ext cx="940192" cy="76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Parallelogram 24"/>
              <p:cNvSpPr/>
              <p:nvPr/>
            </p:nvSpPr>
            <p:spPr>
              <a:xfrm rot="5400000" flipH="1">
                <a:off x="5715000" y="1143000"/>
                <a:ext cx="1143000" cy="685800"/>
              </a:xfrm>
              <a:prstGeom prst="parallelogram">
                <a:avLst>
                  <a:gd name="adj" fmla="val 57820"/>
                </a:avLst>
              </a:prstGeom>
              <a:solidFill>
                <a:srgbClr val="E9E4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705600" y="3962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75%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REFERENCES :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4038600"/>
            <a:ext cx="4766068" cy="923330"/>
          </a:xfrm>
          <a:prstGeom prst="rect">
            <a:avLst/>
          </a:prstGeom>
          <a:solidFill>
            <a:srgbClr val="E9E41C">
              <a:alpha val="55000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THANK YOU..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143000"/>
            <a:ext cx="6934200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209800"/>
          <a:ext cx="8153400" cy="30861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23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                                       PROJECT BY: GROUP Q12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12010442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SHIKALGAR MOHIDDIN</a:t>
                      </a:r>
                      <a:r>
                        <a:rPr lang="en-US" baseline="0" dirty="0">
                          <a:latin typeface="+mn-lt"/>
                        </a:rPr>
                        <a:t> KAMALUDDIN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12011236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SHIMPLE SANSKRUTI</a:t>
                      </a:r>
                      <a:r>
                        <a:rPr lang="en-US" baseline="0" dirty="0">
                          <a:latin typeface="+mn-lt"/>
                        </a:rPr>
                        <a:t>  SANJAY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12011223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SHIINDE ARYAN</a:t>
                      </a:r>
                      <a:r>
                        <a:rPr lang="en-US" baseline="0" dirty="0">
                          <a:latin typeface="+mn-lt"/>
                        </a:rPr>
                        <a:t> GOPALAN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12011223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SHINDE CHETAN SHANTARAM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12010267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SHINDE</a:t>
                      </a:r>
                      <a:r>
                        <a:rPr lang="en-US" baseline="0" dirty="0">
                          <a:latin typeface="+mn-lt"/>
                        </a:rPr>
                        <a:t> GAYATRI VISHVANATH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219200" y="381000"/>
            <a:ext cx="6629400" cy="137160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42000">
                <a:srgbClr val="85C2FF"/>
              </a:gs>
              <a:gs pos="42000">
                <a:srgbClr val="85C2FF"/>
              </a:gs>
              <a:gs pos="42000">
                <a:srgbClr val="85C2FF"/>
              </a:gs>
              <a:gs pos="42000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6096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OF THE PROJECT :</a:t>
            </a:r>
          </a:p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STUDIFY: A STUDENTS’ MANAGEMENT PROGRAMME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1447800" y="5791200"/>
            <a:ext cx="6172200" cy="838200"/>
          </a:xfrm>
          <a:prstGeom prst="flowChartAlternateProcess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59436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THE GUIDANCE OF : </a:t>
            </a:r>
            <a:r>
              <a:rPr lang="en-US" sz="2000" u="sng" dirty="0"/>
              <a:t> PROF. KALPESH V. JOSHI</a:t>
            </a:r>
          </a:p>
        </p:txBody>
      </p:sp>
      <p:sp>
        <p:nvSpPr>
          <p:cNvPr id="8" name="Frame 7"/>
          <p:cNvSpPr/>
          <p:nvPr/>
        </p:nvSpPr>
        <p:spPr>
          <a:xfrm>
            <a:off x="533400" y="2133600"/>
            <a:ext cx="8305800" cy="3200400"/>
          </a:xfrm>
          <a:prstGeom prst="frame">
            <a:avLst>
              <a:gd name="adj1" fmla="val 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" y="2667000"/>
            <a:ext cx="82296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3200400"/>
            <a:ext cx="82296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4400" y="0"/>
            <a:ext cx="4419600" cy="6858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effectLst>
            <a:outerShdw blurRad="279400" dist="76200" dir="5400000" sx="6000" sy="6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10668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5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3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Isosceles Triangle 5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19050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23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25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Isosceles Triangle 23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4800" y="2667000"/>
            <a:ext cx="25146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276600" y="2286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43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45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Isosceles Triangle 43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76600" y="28194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48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50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Isosceles Triangle 48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76600" y="37338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53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55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76600" y="45720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58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60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76600" y="54864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63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65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Isosceles Triangle 63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181600" y="533400"/>
            <a:ext cx="3429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IN BRIEF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81600" y="1371600"/>
            <a:ext cx="22098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81600" y="2209800"/>
            <a:ext cx="3048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LITERATURE  REVIEW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05400" y="3124200"/>
            <a:ext cx="38862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TOOLS AND COMPONENTS USED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05400" y="4038600"/>
            <a:ext cx="38862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METHODOLOGY IMPLEMENTED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81600" y="4876800"/>
            <a:ext cx="35052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PROGRESS MADE SO FAR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05400" y="5791200"/>
            <a:ext cx="38862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PRESENT STATUS OF PROJECT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4953000" cy="461665"/>
          </a:xfrm>
          <a:prstGeom prst="rect">
            <a:avLst/>
          </a:prstGeom>
          <a:solidFill>
            <a:srgbClr val="E9E41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 TO STUDIFY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8839200" cy="58674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1066800"/>
            <a:ext cx="52578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Studify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an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underwork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WebApp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made for students and by the students to help ourselves from managing our notes and the deadlines in this uncertain time. This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WebApp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will also be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usefull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offline mode as we mainly prefer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online notes and it becomes quite hectic to manage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pdfs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notes from various subjects, also the user can download the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uploaded, such that even if he/she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losts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any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it can be downloaded again.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38862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We are also trying to make a notification settings, which will mail the user 24hrs prior of the unchecked items in his/her </a:t>
            </a:r>
            <a:r>
              <a:rPr lang="en-US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todolists</a:t>
            </a:r>
            <a:r>
              <a:rPr lang="en-US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486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WebApp</a:t>
            </a:r>
            <a:r>
              <a:rPr lang="en-US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will be beneficial to every student because of its dynamic </a:t>
            </a:r>
            <a:r>
              <a:rPr lang="en-US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of containing all the deadlines, works that need to be completed and all the notes in the same place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1000" y="838200"/>
            <a:ext cx="2667000" cy="2743200"/>
            <a:chOff x="381000" y="762000"/>
            <a:chExt cx="2667000" cy="2743200"/>
          </a:xfrm>
        </p:grpSpPr>
        <p:pic>
          <p:nvPicPr>
            <p:cNvPr id="9" name="Picture 8" descr="WhatsApp Image 2021-03-17 at 9.45.42 A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914400"/>
              <a:ext cx="2611975" cy="2438400"/>
            </a:xfrm>
            <a:prstGeom prst="rect">
              <a:avLst/>
            </a:prstGeom>
          </p:spPr>
        </p:pic>
        <p:sp>
          <p:nvSpPr>
            <p:cNvPr id="11" name="Frame 10"/>
            <p:cNvSpPr/>
            <p:nvPr/>
          </p:nvSpPr>
          <p:spPr>
            <a:xfrm>
              <a:off x="381000" y="762000"/>
              <a:ext cx="2667000" cy="2743200"/>
            </a:xfrm>
            <a:prstGeom prst="frame">
              <a:avLst>
                <a:gd name="adj1" fmla="val 0"/>
              </a:avLst>
            </a:prstGeom>
            <a:solidFill>
              <a:srgbClr val="FFCC00"/>
            </a:solidFill>
            <a:ln>
              <a:solidFill>
                <a:srgbClr val="E9E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 descr="WhatsApp Image 2021-03-17 at 9.51.16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33800"/>
            <a:ext cx="274447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762000"/>
            <a:ext cx="4038600" cy="353943"/>
          </a:xfrm>
          <a:prstGeom prst="rect">
            <a:avLst/>
          </a:prstGeom>
          <a:solidFill>
            <a:schemeClr val="bg1">
              <a:lumMod val="75000"/>
              <a:alpha val="4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UNSEEN PART OF WEBAPP: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……contd.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1219200"/>
            <a:ext cx="4724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are using Python language as our primary language, moreover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specially to handle the backend working and connecting with SQLite3 database, and html,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handle the frontend part of it.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3962400"/>
            <a:ext cx="47244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have till date implemented- making number of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todolist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notes uploading, login. Logout, user registration and quite a bit of UI/UX part of the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WebApp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364106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2004"/>
            <a:ext cx="4114800" cy="266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9E41C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" y="1115199"/>
            <a:ext cx="7658100" cy="1015663"/>
          </a:xfrm>
          <a:prstGeom prst="rect">
            <a:avLst/>
          </a:prstGeom>
          <a:solidFill>
            <a:srgbClr val="E9E41C">
              <a:alpha val="3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idea of our project is beneficial for students. Our project will provide a large variety of notes, it will also help students for remembering the work, and many more.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" y="2403595"/>
            <a:ext cx="7658100" cy="707886"/>
          </a:xfrm>
          <a:prstGeom prst="rect">
            <a:avLst/>
          </a:prstGeom>
          <a:solidFill>
            <a:srgbClr val="E9E41C">
              <a:alpha val="3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Our project is mostly based on Python, Django, HTML, CSS, </a:t>
            </a:r>
            <a:r>
              <a:rPr lang="en-US" sz="2000" dirty="0" err="1"/>
              <a:t>Javascript</a:t>
            </a:r>
            <a:r>
              <a:rPr lang="en-US" sz="2000" dirty="0"/>
              <a:t>, SQLITE.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" y="3410030"/>
            <a:ext cx="7658100" cy="707886"/>
          </a:xfrm>
          <a:prstGeom prst="rect">
            <a:avLst/>
          </a:prstGeom>
          <a:solidFill>
            <a:srgbClr val="E9E41C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Till now we are done with making to-do list, notes uploading, login, logout, user registration, designing, styling and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422884"/>
            <a:ext cx="7658100" cy="400110"/>
          </a:xfrm>
          <a:prstGeom prst="rect">
            <a:avLst/>
          </a:prstGeom>
          <a:solidFill>
            <a:srgbClr val="E9E41C">
              <a:alpha val="4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users will be able to personalize the settings accordingly.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257800"/>
            <a:ext cx="7772400" cy="707886"/>
          </a:xfrm>
          <a:prstGeom prst="rect">
            <a:avLst/>
          </a:prstGeom>
          <a:solidFill>
            <a:schemeClr val="accent6">
              <a:lumMod val="75000"/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Further studies on this topic will help many students to complete their pending work in time, easy access to a variety of notes and etc.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70415"/>
            <a:ext cx="3886200" cy="461665"/>
          </a:xfrm>
          <a:prstGeom prst="rect">
            <a:avLst/>
          </a:prstGeom>
          <a:solidFill>
            <a:schemeClr val="accent6">
              <a:lumMod val="60000"/>
              <a:lumOff val="40000"/>
              <a:alpha val="8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RESEARCH SUMMARY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……contd.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4419600"/>
            <a:ext cx="4419600" cy="646331"/>
          </a:xfrm>
          <a:prstGeom prst="rect">
            <a:avLst/>
          </a:prstGeom>
          <a:solidFill>
            <a:srgbClr val="2BF01C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To let students Study without any stress </a:t>
            </a:r>
          </a:p>
          <a:p>
            <a:r>
              <a:rPr lang="en-US" dirty="0">
                <a:cs typeface="Times New Roman" pitchFamily="18" charset="0"/>
              </a:rPr>
              <a:t>of notes in such uncertain time.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14800" y="3352800"/>
            <a:ext cx="4800600" cy="646331"/>
          </a:xfrm>
          <a:prstGeom prst="rect">
            <a:avLst/>
          </a:prstGeom>
          <a:solidFill>
            <a:srgbClr val="FF00FF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       To help students in keeping all the materials    </a:t>
            </a:r>
          </a:p>
          <a:p>
            <a:r>
              <a:rPr lang="en-US" dirty="0"/>
              <a:t>          in a single App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2362200"/>
            <a:ext cx="4419600" cy="369332"/>
          </a:xfrm>
          <a:prstGeom prst="rect">
            <a:avLst/>
          </a:prstGeom>
          <a:solidFill>
            <a:srgbClr val="00B0F0">
              <a:alpha val="6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help everyone in management.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14800" y="1447800"/>
            <a:ext cx="4876800" cy="646331"/>
          </a:xfrm>
          <a:prstGeom prst="rect">
            <a:avLst/>
          </a:prstGeom>
          <a:solidFill>
            <a:srgbClr val="00B050">
              <a:alpha val="7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</a:t>
            </a:r>
            <a:r>
              <a:rPr lang="en-US" dirty="0">
                <a:solidFill>
                  <a:srgbClr val="003300"/>
                </a:solidFill>
              </a:rPr>
              <a:t>To develop a technology which would make </a:t>
            </a:r>
          </a:p>
          <a:p>
            <a:r>
              <a:rPr lang="en-US" dirty="0">
                <a:solidFill>
                  <a:srgbClr val="003300"/>
                </a:solidFill>
              </a:rPr>
              <a:t>          students life much easier.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14800" y="609600"/>
            <a:ext cx="457200" cy="5791200"/>
            <a:chOff x="4114800" y="609600"/>
            <a:chExt cx="457200" cy="5791200"/>
          </a:xfrm>
        </p:grpSpPr>
        <p:grpSp>
          <p:nvGrpSpPr>
            <p:cNvPr id="16" name="Group 15"/>
            <p:cNvGrpSpPr/>
            <p:nvPr/>
          </p:nvGrpSpPr>
          <p:grpSpPr>
            <a:xfrm>
              <a:off x="4114800" y="609600"/>
              <a:ext cx="457200" cy="5791200"/>
              <a:chOff x="4114800" y="609600"/>
              <a:chExt cx="457200" cy="5791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114800" y="609600"/>
                <a:ext cx="457200" cy="5791200"/>
                <a:chOff x="3505200" y="685800"/>
                <a:chExt cx="457200" cy="5791200"/>
              </a:xfrm>
            </p:grpSpPr>
            <p:sp>
              <p:nvSpPr>
                <p:cNvPr id="2" name="Flowchart: Alternate Process 1"/>
                <p:cNvSpPr/>
                <p:nvPr/>
              </p:nvSpPr>
              <p:spPr>
                <a:xfrm>
                  <a:off x="3505200" y="685800"/>
                  <a:ext cx="457200" cy="4953000"/>
                </a:xfrm>
                <a:prstGeom prst="flowChartAlternateProcess">
                  <a:avLst/>
                </a:prstGeom>
                <a:solidFill>
                  <a:srgbClr val="E9E4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Isosceles Triangle 2"/>
                <p:cNvSpPr/>
                <p:nvPr/>
              </p:nvSpPr>
              <p:spPr>
                <a:xfrm rot="10800000">
                  <a:off x="3505200" y="5638800"/>
                  <a:ext cx="457200" cy="8382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Flowchart: Alternate Process 4"/>
              <p:cNvSpPr/>
              <p:nvPr/>
            </p:nvSpPr>
            <p:spPr>
              <a:xfrm>
                <a:off x="4267200" y="609600"/>
                <a:ext cx="152400" cy="4953000"/>
              </a:xfrm>
              <a:prstGeom prst="flowChartAlternateProcess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lowchart: Alternate Process 5"/>
              <p:cNvSpPr/>
              <p:nvPr/>
            </p:nvSpPr>
            <p:spPr>
              <a:xfrm>
                <a:off x="4114800" y="609600"/>
                <a:ext cx="457200" cy="533400"/>
              </a:xfrm>
              <a:prstGeom prst="flowChartAlternateProcess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14800" y="2362200"/>
                <a:ext cx="457200" cy="6858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3352800"/>
                <a:ext cx="457200" cy="6858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14800" y="4419600"/>
                <a:ext cx="457200" cy="9144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114800" y="1447800"/>
              <a:ext cx="457200" cy="609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1295400"/>
            <a:ext cx="4114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0" y="2286000"/>
            <a:ext cx="4572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3200400"/>
            <a:ext cx="4114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0" y="4267200"/>
            <a:ext cx="457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4495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400" y="228600"/>
            <a:ext cx="3886200" cy="762000"/>
          </a:xfrm>
          <a:prstGeom prst="roundRect">
            <a:avLst>
              <a:gd name="adj" fmla="val 42537"/>
            </a:avLst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OBJECTIVES OF THE PROJECT 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6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28600"/>
            <a:ext cx="3124200" cy="685800"/>
          </a:xfrm>
          <a:prstGeom prst="rect">
            <a:avLst/>
          </a:prstGeom>
          <a:solidFill>
            <a:schemeClr val="accent6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1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LITERATURE  REVIEW 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81808"/>
              </p:ext>
            </p:extLst>
          </p:nvPr>
        </p:nvGraphicFramePr>
        <p:xfrm>
          <a:off x="152400" y="1066800"/>
          <a:ext cx="8763000" cy="5303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SR.NO.</a:t>
                      </a:r>
                      <a:endParaRPr lang="en-US" sz="1600" b="1" dirty="0"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AUTHORS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Daniel</a:t>
                      </a:r>
                      <a:r>
                        <a:rPr lang="en-US" sz="1500" baseline="0" dirty="0"/>
                        <a:t> Raviv(PhD)</a:t>
                      </a:r>
                    </a:p>
                    <a:p>
                      <a:pPr algn="ctr"/>
                      <a:r>
                        <a:rPr lang="en-US" sz="1500" baseline="0" dirty="0"/>
                        <a:t>Anthony Radzins</a:t>
                      </a:r>
                    </a:p>
                    <a:p>
                      <a:pPr algn="ctr"/>
                      <a:r>
                        <a:rPr lang="en-US" sz="1500" dirty="0"/>
                        <a:t>Morad</a:t>
                      </a:r>
                      <a:r>
                        <a:rPr lang="en-US" sz="1500" baseline="0" dirty="0"/>
                        <a:t> Rahmani</a:t>
                      </a:r>
                      <a:endParaRPr lang="en-US" sz="15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Pratik D. Tak</a:t>
                      </a:r>
                    </a:p>
                    <a:p>
                      <a:pPr algn="ctr"/>
                      <a:r>
                        <a:rPr lang="en-US" sz="1500" dirty="0"/>
                        <a:t>(Asst.Systems</a:t>
                      </a:r>
                      <a:r>
                        <a:rPr lang="en-US" sz="1500" baseline="0" dirty="0"/>
                        <a:t> Engineer,</a:t>
                      </a:r>
                    </a:p>
                    <a:p>
                      <a:pPr algn="ctr"/>
                      <a:r>
                        <a:rPr lang="en-US" sz="1500" baseline="0" dirty="0"/>
                        <a:t>TCS Pune.)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Pom</a:t>
                      </a:r>
                      <a:r>
                        <a:rPr lang="en-US" sz="1500" baseline="0" dirty="0"/>
                        <a:t> Yuan Lam</a:t>
                      </a:r>
                    </a:p>
                    <a:p>
                      <a:pPr algn="ctr"/>
                      <a:r>
                        <a:rPr lang="en-US" sz="1500" baseline="0" dirty="0"/>
                        <a:t>(B.E.(Hons.), NTU)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</a:t>
                      </a:r>
                    </a:p>
                    <a:p>
                      <a:pPr algn="ctr"/>
                      <a:r>
                        <a:rPr lang="en-US" sz="1600" dirty="0"/>
                        <a:t>TITLE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</a:t>
                      </a:r>
                      <a:r>
                        <a:rPr lang="en-US" sz="1400" baseline="0" dirty="0"/>
                        <a:t> OBSERVATION TO PROTYPE :A HANDS ON UG RESEARCH.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SELF-STABILIZING BIKE USING GYROSCOPE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DESIGN AND DEVELOPMENT OF A SELF BALANCING BIKE USING C.M.G.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2017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2017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2012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JOURNAL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IEEE Conference</a:t>
                      </a:r>
                      <a:r>
                        <a:rPr lang="en-US" sz="1500" baseline="0" dirty="0"/>
                        <a:t> Paper.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IJRET : International Journal</a:t>
                      </a:r>
                      <a:r>
                        <a:rPr lang="en-US" sz="1500" baseline="0" dirty="0"/>
                        <a:t> of Research in Engineering and Technology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This</a:t>
                      </a:r>
                      <a:r>
                        <a:rPr lang="en-US" sz="1500" baseline="0" dirty="0"/>
                        <a:t> research is aimed at working out a safety complication that two wheeled vehicles experience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This research paper is about</a:t>
                      </a:r>
                    </a:p>
                    <a:p>
                      <a:pPr algn="ctr"/>
                      <a:r>
                        <a:rPr lang="en-US" sz="1500" dirty="0"/>
                        <a:t>the concept of  C.M.G. which</a:t>
                      </a:r>
                      <a:r>
                        <a:rPr lang="en-US" sz="1500" baseline="0" dirty="0"/>
                        <a:t> when applied to the bike, it can be balanced without any support.</a:t>
                      </a:r>
                      <a:r>
                        <a:rPr lang="en-US" sz="1500" dirty="0"/>
                        <a:t>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This</a:t>
                      </a:r>
                      <a:r>
                        <a:rPr lang="en-US" sz="1500" baseline="0" dirty="0"/>
                        <a:t> thesis presents the work on the use of C.M.G. as a momentum exchange actuator to balance a bike.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2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FINDINGS</a:t>
                      </a:r>
                      <a:endParaRPr lang="en-US" sz="16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n-lt"/>
                          <a:cs typeface="Times New Roman" pitchFamily="18" charset="0"/>
                        </a:rPr>
                        <a:t>The Gyroscopic model has found to be </a:t>
                      </a:r>
                      <a:r>
                        <a:rPr lang="en-US" sz="1500" dirty="0" err="1">
                          <a:latin typeface="+mn-lt"/>
                          <a:cs typeface="Times New Roman" pitchFamily="18" charset="0"/>
                        </a:rPr>
                        <a:t>convinient</a:t>
                      </a:r>
                      <a:r>
                        <a:rPr lang="en-US" sz="1500" dirty="0">
                          <a:latin typeface="+mn-lt"/>
                          <a:cs typeface="Times New Roman" pitchFamily="18" charset="0"/>
                        </a:rPr>
                        <a:t> and reliable in case of balancing the bike.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0" dirty="0"/>
                        <a:t>  C.M.G. can be effectively used on bikes for self balancing purpose inspired from ships and airplane.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The C.M.G.</a:t>
                      </a:r>
                      <a:r>
                        <a:rPr lang="en-US" sz="1500" baseline="0" dirty="0"/>
                        <a:t> is an effective torque amplification device and has short response time.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00" y="0"/>
            <a:ext cx="9144000" cy="68580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09600"/>
            <a:ext cx="43434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AND COMPONENTS USED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2438400" cy="1828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1981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TOOLS :</a:t>
            </a:r>
            <a:endParaRPr lang="en-US" sz="800" b="1" u="sng" dirty="0"/>
          </a:p>
          <a:p>
            <a:endParaRPr lang="en-US" sz="800" dirty="0"/>
          </a:p>
          <a:p>
            <a:pPr marL="342900" indent="-342900">
              <a:buAutoNum type="arabicParenR"/>
            </a:pPr>
            <a:r>
              <a:rPr lang="en-US" dirty="0"/>
              <a:t>VS Code</a:t>
            </a:r>
          </a:p>
          <a:p>
            <a:pPr marL="342900" indent="-342900">
              <a:buAutoNum type="arabicParenR"/>
            </a:pPr>
            <a:r>
              <a:rPr lang="en-US" dirty="0"/>
              <a:t>GIT and GITHUB</a:t>
            </a:r>
          </a:p>
          <a:p>
            <a:pPr marL="342900" indent="-342900"/>
            <a:r>
              <a:rPr lang="en-US" dirty="0"/>
              <a:t>3)  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1219200"/>
            <a:ext cx="4419600" cy="2438400"/>
          </a:xfrm>
          <a:prstGeom prst="rect">
            <a:avLst/>
          </a:prstGeom>
          <a:noFill/>
          <a:ln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1447800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COMPONENTS 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Django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HTML-5</a:t>
            </a:r>
          </a:p>
          <a:p>
            <a:pPr marL="342900" indent="-342900">
              <a:buAutoNum type="arabicParenR"/>
            </a:pPr>
            <a:r>
              <a:rPr lang="en-US" dirty="0"/>
              <a:t>CSS-3</a:t>
            </a:r>
          </a:p>
          <a:p>
            <a:pPr marL="342900" indent="-342900">
              <a:buAutoNum type="arabicParenR"/>
            </a:pP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SQLITE3</a:t>
            </a:r>
          </a:p>
        </p:txBody>
      </p:sp>
      <p:pic>
        <p:nvPicPr>
          <p:cNvPr id="7170" name="Picture 2" descr="Visual Studio Code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0"/>
            <a:ext cx="1600200" cy="1600200"/>
          </a:xfrm>
          <a:prstGeom prst="rect">
            <a:avLst/>
          </a:prstGeom>
          <a:noFill/>
        </p:spPr>
      </p:pic>
      <p:pic>
        <p:nvPicPr>
          <p:cNvPr id="7172" name="Picture 4" descr="Git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953000"/>
            <a:ext cx="1905000" cy="1905000"/>
          </a:xfrm>
          <a:prstGeom prst="rect">
            <a:avLst/>
          </a:prstGeom>
          <a:noFill/>
        </p:spPr>
      </p:pic>
      <p:pic>
        <p:nvPicPr>
          <p:cNvPr id="7180" name="Picture 1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3810000"/>
            <a:ext cx="1682949" cy="1676401"/>
          </a:xfrm>
          <a:prstGeom prst="rect">
            <a:avLst/>
          </a:prstGeom>
          <a:noFill/>
        </p:spPr>
      </p:pic>
      <p:pic>
        <p:nvPicPr>
          <p:cNvPr id="7184" name="Picture 16" descr="Django Logo PNG Transparent – Brands Logo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038600"/>
            <a:ext cx="990600" cy="1261659"/>
          </a:xfrm>
          <a:prstGeom prst="rect">
            <a:avLst/>
          </a:prstGeom>
          <a:noFill/>
        </p:spPr>
      </p:pic>
      <p:pic>
        <p:nvPicPr>
          <p:cNvPr id="7188" name="Picture 20" descr="Html Dialog Element Taking Full Advantage Of Javascript - Html Css Js  Transparent, HD Png Download - kind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4038600"/>
            <a:ext cx="2453983" cy="1646452"/>
          </a:xfrm>
          <a:prstGeom prst="rect">
            <a:avLst/>
          </a:prstGeom>
          <a:noFill/>
        </p:spPr>
      </p:pic>
      <p:pic>
        <p:nvPicPr>
          <p:cNvPr id="7192" name="Picture 24" descr="SQLite - Wikipedi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5257800"/>
            <a:ext cx="2971800" cy="14091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849</Words>
  <Application>Microsoft Office PowerPoint</Application>
  <PresentationFormat>On-screen Show (4:3)</PresentationFormat>
  <Paragraphs>127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Algerian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MOHIDDIN</dc:creator>
  <cp:lastModifiedBy>Sanskruti Shimple</cp:lastModifiedBy>
  <cp:revision>184</cp:revision>
  <dcterms:created xsi:type="dcterms:W3CDTF">2021-03-16T08:11:49Z</dcterms:created>
  <dcterms:modified xsi:type="dcterms:W3CDTF">2021-06-27T11:14:01Z</dcterms:modified>
</cp:coreProperties>
</file>