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f149e0f4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23cf149e0f4_2_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cf149e0f4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3cf149e0f4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cf149e0f4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3cf149e0f4_2_1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f149e0f4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3cf149e0f4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cf149e0f4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3cf149e0f4_2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f149e0f4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3cf149e0f4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cf149e0f4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3cf149e0f4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f149e0f4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3cf149e0f4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cf149e0f4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3cf149e0f4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cf149e0f4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3cf149e0f4_2_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cf149e0f4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3cf149e0f4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cf149e0f4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3cf149e0f4_2_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cf149e0f4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3cf149e0f4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pic>
        <p:nvPicPr>
          <p:cNvPr descr="Celestia-R1---OverlayContentHD.png" id="56" name="Google Shape;56;p13"/>
          <p:cNvPicPr preferRelativeResize="0"/>
          <p:nvPr/>
        </p:nvPicPr>
        <p:blipFill rotWithShape="1">
          <a:blip r:embed="rId2">
            <a:alphaModFix/>
          </a:blip>
          <a:srcRect b="0" l="0" r="0" t="0"/>
          <a:stretch/>
        </p:blipFill>
        <p:spPr>
          <a:xfrm>
            <a:off x="0" y="0"/>
            <a:ext cx="9141619" cy="5142161"/>
          </a:xfrm>
          <a:prstGeom prst="rect">
            <a:avLst/>
          </a:prstGeom>
          <a:noFill/>
          <a:ln>
            <a:noFill/>
          </a:ln>
        </p:spPr>
      </p:pic>
      <p:sp>
        <p:nvSpPr>
          <p:cNvPr id="57" name="Google Shape;57;p13"/>
          <p:cNvSpPr txBox="1"/>
          <p:nvPr>
            <p:ph type="title"/>
          </p:nvPr>
        </p:nvSpPr>
        <p:spPr>
          <a:xfrm>
            <a:off x="514351" y="457200"/>
            <a:ext cx="7598700" cy="10923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3000"/>
              <a:buNone/>
              <a:defRPr/>
            </a:lvl2pPr>
            <a:lvl3pPr lvl="2" rtl="0" algn="l">
              <a:spcBef>
                <a:spcPts val="0"/>
              </a:spcBef>
              <a:spcAft>
                <a:spcPts val="0"/>
              </a:spcAft>
              <a:buSzPts val="3000"/>
              <a:buNone/>
              <a:defRPr/>
            </a:lvl3pPr>
            <a:lvl4pPr lvl="3" rtl="0" algn="l">
              <a:spcBef>
                <a:spcPts val="0"/>
              </a:spcBef>
              <a:spcAft>
                <a:spcPts val="0"/>
              </a:spcAft>
              <a:buSzPts val="3000"/>
              <a:buNone/>
              <a:defRPr/>
            </a:lvl4pPr>
            <a:lvl5pPr lvl="4" rtl="0" algn="l">
              <a:spcBef>
                <a:spcPts val="0"/>
              </a:spcBef>
              <a:spcAft>
                <a:spcPts val="0"/>
              </a:spcAft>
              <a:buSzPts val="3000"/>
              <a:buNone/>
              <a:defRPr/>
            </a:lvl5pPr>
            <a:lvl6pPr lvl="5" rtl="0" algn="l">
              <a:spcBef>
                <a:spcPts val="0"/>
              </a:spcBef>
              <a:spcAft>
                <a:spcPts val="0"/>
              </a:spcAft>
              <a:buSzPts val="3000"/>
              <a:buNone/>
              <a:defRPr/>
            </a:lvl6pPr>
            <a:lvl7pPr lvl="6" rtl="0" algn="l">
              <a:spcBef>
                <a:spcPts val="0"/>
              </a:spcBef>
              <a:spcAft>
                <a:spcPts val="0"/>
              </a:spcAft>
              <a:buSzPts val="3000"/>
              <a:buNone/>
              <a:defRPr/>
            </a:lvl7pPr>
            <a:lvl8pPr lvl="7" rtl="0" algn="l">
              <a:spcBef>
                <a:spcPts val="0"/>
              </a:spcBef>
              <a:spcAft>
                <a:spcPts val="0"/>
              </a:spcAft>
              <a:buSzPts val="3000"/>
              <a:buNone/>
              <a:defRPr/>
            </a:lvl8pPr>
            <a:lvl9pPr lvl="8" rtl="0" algn="l">
              <a:spcBef>
                <a:spcPts val="0"/>
              </a:spcBef>
              <a:spcAft>
                <a:spcPts val="0"/>
              </a:spcAft>
              <a:buSzPts val="3000"/>
              <a:buNone/>
              <a:defRPr/>
            </a:lvl9pPr>
          </a:lstStyle>
          <a:p/>
        </p:txBody>
      </p:sp>
      <p:sp>
        <p:nvSpPr>
          <p:cNvPr id="58" name="Google Shape;58;p13"/>
          <p:cNvSpPr txBox="1"/>
          <p:nvPr>
            <p:ph idx="1" type="body"/>
          </p:nvPr>
        </p:nvSpPr>
        <p:spPr>
          <a:xfrm>
            <a:off x="514351" y="1606550"/>
            <a:ext cx="7598700" cy="2736900"/>
          </a:xfrm>
          <a:prstGeom prst="rect">
            <a:avLst/>
          </a:prstGeom>
          <a:noFill/>
          <a:ln>
            <a:noFill/>
          </a:ln>
        </p:spPr>
        <p:txBody>
          <a:bodyPr anchorCtr="0" anchor="ctr" bIns="34275" lIns="68575" spcFirstLastPara="1" rIns="68575" wrap="square" tIns="34275">
            <a:normAutofit/>
          </a:bodyPr>
          <a:lstStyle>
            <a:lvl1pPr indent="-317500" lvl="0" marL="457200" rtl="0" algn="l">
              <a:spcBef>
                <a:spcPts val="0"/>
              </a:spcBef>
              <a:spcAft>
                <a:spcPts val="0"/>
              </a:spcAft>
              <a:buSzPts val="1400"/>
              <a:buChar char="●"/>
              <a:defRPr/>
            </a:lvl1pPr>
            <a:lvl2pPr indent="-317500" lvl="1" marL="914400" rtl="0" algn="l">
              <a:spcBef>
                <a:spcPts val="800"/>
              </a:spcBef>
              <a:spcAft>
                <a:spcPts val="0"/>
              </a:spcAft>
              <a:buSzPts val="1400"/>
              <a:buChar char="○"/>
              <a:defRPr/>
            </a:lvl2pPr>
            <a:lvl3pPr indent="-317500" lvl="2" marL="1371600" rtl="0" algn="l">
              <a:spcBef>
                <a:spcPts val="800"/>
              </a:spcBef>
              <a:spcAft>
                <a:spcPts val="0"/>
              </a:spcAft>
              <a:buSzPts val="1400"/>
              <a:buChar char="■"/>
              <a:defRPr/>
            </a:lvl3pPr>
            <a:lvl4pPr indent="-317500" lvl="3" marL="1828800" rtl="0" algn="l">
              <a:spcBef>
                <a:spcPts val="800"/>
              </a:spcBef>
              <a:spcAft>
                <a:spcPts val="0"/>
              </a:spcAft>
              <a:buSzPts val="1400"/>
              <a:buChar char="●"/>
              <a:defRPr/>
            </a:lvl4pPr>
            <a:lvl5pPr indent="-317500" lvl="4" marL="2286000" rtl="0" algn="l">
              <a:spcBef>
                <a:spcPts val="800"/>
              </a:spcBef>
              <a:spcAft>
                <a:spcPts val="0"/>
              </a:spcAft>
              <a:buSzPts val="1400"/>
              <a:buChar char="○"/>
              <a:defRPr/>
            </a:lvl5pPr>
            <a:lvl6pPr indent="-317500" lvl="5" marL="2743200" rtl="0" algn="l">
              <a:spcBef>
                <a:spcPts val="800"/>
              </a:spcBef>
              <a:spcAft>
                <a:spcPts val="0"/>
              </a:spcAft>
              <a:buSzPts val="1400"/>
              <a:buChar char="■"/>
              <a:defRPr/>
            </a:lvl6pPr>
            <a:lvl7pPr indent="-317500" lvl="6" marL="3200400" rtl="0" algn="l">
              <a:spcBef>
                <a:spcPts val="800"/>
              </a:spcBef>
              <a:spcAft>
                <a:spcPts val="0"/>
              </a:spcAft>
              <a:buSzPts val="1400"/>
              <a:buChar char="●"/>
              <a:defRPr/>
            </a:lvl7pPr>
            <a:lvl8pPr indent="-317500" lvl="7" marL="3657600" rtl="0" algn="l">
              <a:spcBef>
                <a:spcPts val="800"/>
              </a:spcBef>
              <a:spcAft>
                <a:spcPts val="0"/>
              </a:spcAft>
              <a:buSzPts val="1400"/>
              <a:buChar char="○"/>
              <a:defRPr/>
            </a:lvl8pPr>
            <a:lvl9pPr indent="-317500" lvl="8" marL="4114800" rtl="0" algn="l">
              <a:spcBef>
                <a:spcPts val="800"/>
              </a:spcBef>
              <a:spcAft>
                <a:spcPts val="800"/>
              </a:spcAft>
              <a:buSzPts val="1400"/>
              <a:buChar char="■"/>
              <a:defRPr/>
            </a:lvl9pPr>
          </a:lstStyle>
          <a:p/>
        </p:txBody>
      </p:sp>
      <p:sp>
        <p:nvSpPr>
          <p:cNvPr id="59" name="Google Shape;59;p13"/>
          <p:cNvSpPr txBox="1"/>
          <p:nvPr>
            <p:ph idx="10" type="dt"/>
          </p:nvPr>
        </p:nvSpPr>
        <p:spPr>
          <a:xfrm>
            <a:off x="6442245" y="4402931"/>
            <a:ext cx="1200300" cy="283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1" type="ftr"/>
          </p:nvPr>
        </p:nvSpPr>
        <p:spPr>
          <a:xfrm>
            <a:off x="514350" y="4402931"/>
            <a:ext cx="5870700" cy="283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7699545" y="4402931"/>
            <a:ext cx="413400" cy="2835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t/>
            </a:r>
            <a:endParaRPr/>
          </a:p>
        </p:txBody>
      </p:sp>
      <p:sp>
        <p:nvSpPr>
          <p:cNvPr id="67" name="Google Shape;67;p14"/>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b="1" i="1" lang="en-GB" sz="5200">
                <a:solidFill>
                  <a:schemeClr val="lt2"/>
                </a:solidFill>
                <a:latin typeface="Arial"/>
                <a:ea typeface="Arial"/>
                <a:cs typeface="Arial"/>
                <a:sym typeface="Arial"/>
              </a:rPr>
              <a:t>WTL ASSIGNMENTS listing and Summary</a:t>
            </a:r>
            <a:endParaRPr b="1" i="1" sz="5200">
              <a:solidFill>
                <a:schemeClr val="lt2"/>
              </a:solidFill>
              <a:latin typeface="Arial"/>
              <a:ea typeface="Arial"/>
              <a:cs typeface="Arial"/>
              <a:sym typeface="Arial"/>
            </a:endParaRPr>
          </a:p>
          <a:p>
            <a:pPr indent="-127000" lvl="0" marL="215900" rtl="0" algn="l">
              <a:spcBef>
                <a:spcPts val="0"/>
              </a:spcBef>
              <a:spcAft>
                <a:spcPts val="0"/>
              </a:spcAft>
              <a:buSzPts val="1400"/>
              <a:buNone/>
            </a:pPr>
            <a:r>
              <a:t/>
            </a:r>
            <a:endParaRPr b="1" i="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8 CONTINUED..</a:t>
            </a:r>
            <a:endParaRPr/>
          </a:p>
        </p:txBody>
      </p:sp>
      <p:sp>
        <p:nvSpPr>
          <p:cNvPr id="122" name="Google Shape;122;p23"/>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lnSpcReduction="10000"/>
          </a:bodyPr>
          <a:lstStyle/>
          <a:p>
            <a:pPr indent="-209550" lvl="0" marL="215900" rtl="0" algn="l">
              <a:spcBef>
                <a:spcPts val="0"/>
              </a:spcBef>
              <a:spcAft>
                <a:spcPts val="0"/>
              </a:spcAft>
              <a:buSzPts val="1500"/>
              <a:buFont typeface="Arial"/>
              <a:buChar char="•"/>
            </a:pPr>
            <a:r>
              <a:rPr b="0" i="0" lang="en-GB" sz="1500">
                <a:solidFill>
                  <a:srgbClr val="D1D5DB"/>
                </a:solidFill>
                <a:latin typeface="Arial"/>
                <a:ea typeface="Arial"/>
                <a:cs typeface="Arial"/>
                <a:sym typeface="Arial"/>
              </a:rPr>
              <a:t>Build a dynamic web application using PHP and MySQL.</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Create database tables in MySQL and establish a connection with PHP.</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Develop add, update, delete, and retrieve functions for the PHP web application.</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Interact with MySQL database through PHP to perform CRUD (Create, Read, Update, Delete) operations on the data.</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This type of application is commonly used for content management systems, e-commerce websites, and other database-driven web applications.</a:t>
            </a:r>
            <a:endParaRPr/>
          </a:p>
          <a:p>
            <a:pPr indent="-114300" lvl="0" marL="215900" rtl="0" algn="l">
              <a:spcBef>
                <a:spcPts val="800"/>
              </a:spcBef>
              <a:spcAft>
                <a:spcPts val="0"/>
              </a:spcAft>
              <a:buSzPts val="15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9</a:t>
            </a:r>
            <a:endParaRPr/>
          </a:p>
        </p:txBody>
      </p:sp>
      <p:sp>
        <p:nvSpPr>
          <p:cNvPr id="128" name="Google Shape;128;p24"/>
          <p:cNvSpPr txBox="1"/>
          <p:nvPr>
            <p:ph idx="1" type="body"/>
          </p:nvPr>
        </p:nvSpPr>
        <p:spPr>
          <a:xfrm>
            <a:off x="514351" y="1606550"/>
            <a:ext cx="7598569" cy="3359149"/>
          </a:xfrm>
          <a:prstGeom prst="rect">
            <a:avLst/>
          </a:prstGeom>
          <a:noFill/>
          <a:ln>
            <a:noFill/>
          </a:ln>
        </p:spPr>
        <p:txBody>
          <a:bodyPr anchorCtr="0" anchor="ctr" bIns="34275" lIns="68575" spcFirstLastPara="1" rIns="68575" wrap="square" tIns="34275">
            <a:normAutofit fontScale="92500" lnSpcReduction="10000"/>
          </a:bodyPr>
          <a:lstStyle/>
          <a:p>
            <a:pPr indent="-207327" lvl="0" marL="215900" rtl="0" algn="l">
              <a:spcBef>
                <a:spcPts val="0"/>
              </a:spcBef>
              <a:spcAft>
                <a:spcPts val="0"/>
              </a:spcAft>
              <a:buSzPct val="100000"/>
              <a:buChar char="●"/>
            </a:pPr>
            <a:r>
              <a:rPr lang="en-GB" sz="1800"/>
              <a:t>Build a dynamic web application using PHP and MySQL. a. Create database tables in MySQL and create connection with PHP. Create the add, update, delete and retrieve functions in the PHP web app interacting with MySQL database</a:t>
            </a:r>
            <a:endParaRPr/>
          </a:p>
          <a:p>
            <a:pPr indent="-207327"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Created database tables in MySQL and established connection with PHP</a:t>
            </a:r>
            <a:endParaRPr/>
          </a:p>
          <a:p>
            <a:pPr indent="-207327"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Implemented add, update, delete, and retrieve functions in the PHP web app</a:t>
            </a:r>
            <a:endParaRPr/>
          </a:p>
          <a:p>
            <a:pPr indent="-207327"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Interacted with the MySQL database using PHP to perform CRUD operations on the data</a:t>
            </a:r>
            <a:endParaRPr/>
          </a:p>
          <a:p>
            <a:pPr indent="-207327"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Developed a dynamic web application using PHP and MySQL, which can store, update, and retrieve data from the database.</a:t>
            </a:r>
            <a:endParaRPr/>
          </a:p>
          <a:p>
            <a:pPr indent="-101600" lvl="0" marL="215900" rtl="0" algn="l">
              <a:spcBef>
                <a:spcPts val="800"/>
              </a:spcBef>
              <a:spcAft>
                <a:spcPts val="0"/>
              </a:spcAft>
              <a:buSzPct val="1000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10</a:t>
            </a:r>
            <a:endParaRPr/>
          </a:p>
        </p:txBody>
      </p:sp>
      <p:sp>
        <p:nvSpPr>
          <p:cNvPr id="134" name="Google Shape;134;p25"/>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fontScale="85000" lnSpcReduction="20000"/>
          </a:bodyPr>
          <a:lstStyle/>
          <a:p>
            <a:pPr indent="-198755" lvl="0" marL="215900" rtl="0" algn="l">
              <a:spcBef>
                <a:spcPts val="0"/>
              </a:spcBef>
              <a:spcAft>
                <a:spcPts val="0"/>
              </a:spcAft>
              <a:buSzPct val="100000"/>
              <a:buChar char="●"/>
            </a:pPr>
            <a:r>
              <a:rPr lang="en-GB" sz="1800"/>
              <a:t>Design and implement a business interface with necessary business logic for any web application using EJB. e.g., Design and implement the web application logic for deposit and withdraw amount transactions using EJB.</a:t>
            </a:r>
            <a:endParaRPr/>
          </a:p>
          <a:p>
            <a:pPr indent="-198755"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Design and implement business logic for deposit and withdraw transactions</a:t>
            </a:r>
            <a:endParaRPr/>
          </a:p>
          <a:p>
            <a:pPr indent="-198755"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Use EJB for implementing the business logic</a:t>
            </a:r>
            <a:endParaRPr/>
          </a:p>
          <a:p>
            <a:pPr indent="-198755"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Create a web application for the transactions</a:t>
            </a:r>
            <a:endParaRPr/>
          </a:p>
          <a:p>
            <a:pPr indent="-198755"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Allow users to make deposits and withdrawals</a:t>
            </a:r>
            <a:endParaRPr/>
          </a:p>
          <a:p>
            <a:pPr indent="-198755"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Update the account balance accordingly.</a:t>
            </a:r>
            <a:endParaRPr/>
          </a:p>
          <a:p>
            <a:pPr indent="-101600" lvl="0" marL="215900" rtl="0" algn="l">
              <a:spcBef>
                <a:spcPts val="800"/>
              </a:spcBef>
              <a:spcAft>
                <a:spcPts val="0"/>
              </a:spcAft>
              <a:buSzPct val="10000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t/>
            </a:r>
            <a:endParaRPr/>
          </a:p>
        </p:txBody>
      </p:sp>
      <p:sp>
        <p:nvSpPr>
          <p:cNvPr id="140" name="Google Shape;140;p26"/>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p>
            <a:pPr indent="-127000" lvl="0" marL="215900" rtl="0" algn="l">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1</a:t>
            </a:r>
            <a:endParaRPr/>
          </a:p>
        </p:txBody>
      </p:sp>
      <p:sp>
        <p:nvSpPr>
          <p:cNvPr id="73" name="Google Shape;73;p15"/>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p>
            <a:pPr indent="-215900" lvl="0" marL="215900" rtl="0" algn="l">
              <a:spcBef>
                <a:spcPts val="0"/>
              </a:spcBef>
              <a:spcAft>
                <a:spcPts val="0"/>
              </a:spcAft>
              <a:buSzPts val="1800"/>
              <a:buChar char="●"/>
            </a:pPr>
            <a:r>
              <a:rPr lang="en-GB" sz="1800"/>
              <a:t>Case study:Visit various websites available online for different client projects, identify and note down the evaluation results in following format and note down and learn and conclude different website design issues that should be considered while designing a web site. </a:t>
            </a:r>
            <a:endParaRPr/>
          </a:p>
          <a:p>
            <a:pPr indent="-101600" lvl="0" marL="215900" rtl="0" algn="l">
              <a:spcBef>
                <a:spcPts val="800"/>
              </a:spcBef>
              <a:spcAft>
                <a:spcPts val="0"/>
              </a:spcAft>
              <a:buSzPts val="1800"/>
              <a:buNone/>
            </a:pPr>
            <a:r>
              <a:t/>
            </a:r>
            <a:endParaRPr sz="1800"/>
          </a:p>
          <a:p>
            <a:pPr indent="0" lvl="0" marL="0" rtl="0" algn="l">
              <a:spcBef>
                <a:spcPts val="800"/>
              </a:spcBef>
              <a:spcAft>
                <a:spcPts val="0"/>
              </a:spcAft>
              <a:buSzPts val="1800"/>
              <a:buNone/>
            </a:pPr>
            <a:r>
              <a:rPr lang="en-GB" sz="1800"/>
              <a:t>_Here we have visited numerous websites and assessed the purpose of wevsite and noted the liked and disliked part of the website.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2			</a:t>
            </a:r>
            <a:endParaRPr/>
          </a:p>
        </p:txBody>
      </p:sp>
      <p:sp>
        <p:nvSpPr>
          <p:cNvPr id="79" name="Google Shape;79;p16"/>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a:bodyPr>
          <a:lstStyle/>
          <a:p>
            <a:pPr indent="-215900" lvl="0" marL="215900" rtl="0" algn="l">
              <a:spcBef>
                <a:spcPts val="0"/>
              </a:spcBef>
              <a:spcAft>
                <a:spcPts val="0"/>
              </a:spcAft>
              <a:buSzPts val="1800"/>
              <a:buChar char="●"/>
            </a:pPr>
            <a:r>
              <a:rPr lang="en-GB" sz="1800"/>
              <a:t>Implement a web page index.htm for any client website (e.g., a restaurant website project) using following: a. HTML syntax: heading tags, basic tags and attributes, frames, tables, images, lists, links for text and images, forms etc. b. Use of Internal CSS, Inline CSS, External CSS</a:t>
            </a:r>
            <a:endParaRPr/>
          </a:p>
          <a:p>
            <a:pPr indent="0" lvl="0" marL="0" rtl="0" algn="l">
              <a:spcBef>
                <a:spcPts val="800"/>
              </a:spcBef>
              <a:spcAft>
                <a:spcPts val="0"/>
              </a:spcAft>
              <a:buSzPts val="1800"/>
              <a:buNone/>
            </a:pPr>
            <a:r>
              <a:t/>
            </a:r>
            <a:endParaRPr sz="1800"/>
          </a:p>
          <a:p>
            <a:pPr indent="0" lvl="0" marL="0" rtl="0" algn="l">
              <a:spcBef>
                <a:spcPts val="800"/>
              </a:spcBef>
              <a:spcAft>
                <a:spcPts val="0"/>
              </a:spcAft>
              <a:buSzPts val="1800"/>
              <a:buNone/>
            </a:pPr>
            <a:r>
              <a:rPr lang="en-GB" sz="1800"/>
              <a:t>_developed a portfolio website using html and CSS both internal and external for styling the portfolio.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3</a:t>
            </a:r>
            <a:endParaRPr/>
          </a:p>
        </p:txBody>
      </p:sp>
      <p:sp>
        <p:nvSpPr>
          <p:cNvPr id="85" name="Google Shape;85;p17"/>
          <p:cNvSpPr txBox="1"/>
          <p:nvPr>
            <p:ph idx="1" type="body"/>
          </p:nvPr>
        </p:nvSpPr>
        <p:spPr>
          <a:xfrm>
            <a:off x="514351" y="1949450"/>
            <a:ext cx="7598569" cy="2736850"/>
          </a:xfrm>
          <a:prstGeom prst="rect">
            <a:avLst/>
          </a:prstGeom>
          <a:noFill/>
          <a:ln>
            <a:noFill/>
          </a:ln>
        </p:spPr>
        <p:txBody>
          <a:bodyPr anchorCtr="0" anchor="ctr" bIns="34275" lIns="68575" spcFirstLastPara="1" rIns="68575" wrap="square" tIns="34275">
            <a:noAutofit/>
          </a:bodyPr>
          <a:lstStyle/>
          <a:p>
            <a:pPr indent="-209550" lvl="0" marL="215900" rtl="0" algn="l">
              <a:spcBef>
                <a:spcPts val="0"/>
              </a:spcBef>
              <a:spcAft>
                <a:spcPts val="0"/>
              </a:spcAft>
              <a:buSzPts val="1500"/>
              <a:buChar char="●"/>
            </a:pPr>
            <a:r>
              <a:rPr lang="en-GB" sz="1500"/>
              <a:t>Design the XML document to store the information of the employees of any business organization and demonstrate the use of: a) DTD b) XML Schema And display the content in (e.g., tabular format) by using CSS/XSL.</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Designing an XML document is crucial for maintaining structured and organized employee data.</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The use of DTD and XML Schema helps to define and validate the structure and content of the XML document.</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Displaying the content in a tabular format using CSS/XSL enhances the presentation of the data and makes it easy to read and understand.</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This approach ensures accuracy, consistency, and efficiency in handling employee data.</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A well-structured XML document makes it easy to manage and manipulate employee data.</a:t>
            </a:r>
            <a:endParaRPr/>
          </a:p>
          <a:p>
            <a:pPr indent="-114300" lvl="0" marL="215900" rtl="0" algn="l">
              <a:spcBef>
                <a:spcPts val="800"/>
              </a:spcBef>
              <a:spcAft>
                <a:spcPts val="0"/>
              </a:spcAft>
              <a:buSzPts val="1500"/>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4</a:t>
            </a:r>
            <a:endParaRPr/>
          </a:p>
        </p:txBody>
      </p:sp>
      <p:sp>
        <p:nvSpPr>
          <p:cNvPr id="91" name="Google Shape;91;p18"/>
          <p:cNvSpPr txBox="1"/>
          <p:nvPr>
            <p:ph idx="1" type="body"/>
          </p:nvPr>
        </p:nvSpPr>
        <p:spPr>
          <a:xfrm>
            <a:off x="514351" y="1371601"/>
            <a:ext cx="7598569" cy="3581400"/>
          </a:xfrm>
          <a:prstGeom prst="rect">
            <a:avLst/>
          </a:prstGeom>
          <a:noFill/>
          <a:ln>
            <a:noFill/>
          </a:ln>
        </p:spPr>
        <p:txBody>
          <a:bodyPr anchorCtr="0" anchor="ctr" bIns="34275" lIns="68575" spcFirstLastPara="1" rIns="68575" wrap="square" tIns="34275">
            <a:noAutofit/>
          </a:bodyPr>
          <a:lstStyle/>
          <a:p>
            <a:pPr indent="-215900" lvl="0" marL="215900" rtl="0" algn="l">
              <a:spcBef>
                <a:spcPts val="0"/>
              </a:spcBef>
              <a:spcAft>
                <a:spcPts val="0"/>
              </a:spcAft>
              <a:buSzPts val="1400"/>
              <a:buChar char="●"/>
            </a:pPr>
            <a:r>
              <a:rPr lang="en-GB"/>
              <a:t>Implement an application in Java Script using following: a) Design UI of application using HTML, CSS etc. b) Include Java script validation c) Use of prompt and alert window using Java Script e.g., Design and implement a simple calculator using Java Script for operations like addition, multiplication, subtraction, division, square of number etc. a) Design calculator interface like text field for input and output, buttons for numbers and operators etc. b) Validate input valuesvPrompt/alerts for invalid values etc.</a:t>
            </a:r>
            <a:endParaRPr/>
          </a:p>
          <a:p>
            <a:pPr indent="-215900" lvl="0" marL="215900" rtl="0" algn="l">
              <a:spcBef>
                <a:spcPts val="800"/>
              </a:spcBef>
              <a:spcAft>
                <a:spcPts val="0"/>
              </a:spcAft>
              <a:buSzPts val="1400"/>
              <a:buFont typeface="Arial"/>
              <a:buChar char="●"/>
            </a:pPr>
            <a:r>
              <a:rPr b="0" i="0" lang="en-GB">
                <a:latin typeface="Arial"/>
                <a:ea typeface="Arial"/>
                <a:cs typeface="Arial"/>
                <a:sym typeface="Arial"/>
              </a:rPr>
              <a:t>Developing a JavaScript application involves designing a user interface using HTML and CSS, incorporating JavaScript validation, and utilizing prompt and alert windows.</a:t>
            </a:r>
            <a:endParaRPr/>
          </a:p>
          <a:p>
            <a:pPr indent="-215900" lvl="0" marL="215900" rtl="0" algn="l">
              <a:spcBef>
                <a:spcPts val="800"/>
              </a:spcBef>
              <a:spcAft>
                <a:spcPts val="0"/>
              </a:spcAft>
              <a:buSzPts val="1400"/>
              <a:buFont typeface="Arial"/>
              <a:buChar char="●"/>
            </a:pPr>
            <a:r>
              <a:rPr b="0" i="0" lang="en-GB">
                <a:latin typeface="Arial"/>
                <a:ea typeface="Arial"/>
                <a:cs typeface="Arial"/>
                <a:sym typeface="Arial"/>
              </a:rPr>
              <a:t>A simple calculator application can be designed and implemented using JavaScript to perform mathematical operations such as addition, multiplication, subtraction, division, and square of numbers.</a:t>
            </a:r>
            <a:endParaRPr/>
          </a:p>
          <a:p>
            <a:pPr indent="-215900" lvl="0" marL="215900" rtl="0" algn="l">
              <a:spcBef>
                <a:spcPts val="800"/>
              </a:spcBef>
              <a:spcAft>
                <a:spcPts val="0"/>
              </a:spcAft>
              <a:buSzPts val="1400"/>
              <a:buFont typeface="Arial"/>
              <a:buChar char="●"/>
            </a:pPr>
            <a:r>
              <a:rPr b="0" i="0" lang="en-GB">
                <a:latin typeface="Arial"/>
                <a:ea typeface="Arial"/>
                <a:cs typeface="Arial"/>
                <a:sym typeface="Arial"/>
              </a:rPr>
              <a:t>Designing the calculator interface with text fields for input and output and buttons for numbers and operators enhances user experience.</a:t>
            </a:r>
            <a:endParaRPr/>
          </a:p>
          <a:p>
            <a:pPr indent="-215900" lvl="0" marL="215900" rtl="0" algn="l">
              <a:spcBef>
                <a:spcPts val="800"/>
              </a:spcBef>
              <a:spcAft>
                <a:spcPts val="0"/>
              </a:spcAft>
              <a:buSzPts val="1400"/>
              <a:buFont typeface="Arial"/>
              <a:buChar char="●"/>
            </a:pPr>
            <a:r>
              <a:rPr b="0" i="0" lang="en-GB">
                <a:latin typeface="Arial"/>
                <a:ea typeface="Arial"/>
                <a:cs typeface="Arial"/>
                <a:sym typeface="Arial"/>
              </a:rPr>
              <a:t>Validating input values and displaying prompt/alert windows for invalid values can improve the accuracy of calculations and enhance the user experience.</a:t>
            </a:r>
            <a:endParaRPr/>
          </a:p>
          <a:p>
            <a:pPr indent="-215900" lvl="0" marL="215900" rtl="0" algn="l">
              <a:spcBef>
                <a:spcPts val="800"/>
              </a:spcBef>
              <a:spcAft>
                <a:spcPts val="0"/>
              </a:spcAft>
              <a:buSzPts val="1400"/>
              <a:buFont typeface="Arial"/>
              <a:buChar char="●"/>
            </a:pPr>
            <a:r>
              <a:rPr b="0" i="0" lang="en-GB">
                <a:latin typeface="Arial"/>
                <a:ea typeface="Arial"/>
                <a:cs typeface="Arial"/>
                <a:sym typeface="Arial"/>
              </a:rPr>
              <a:t>Overall, the development of a JavaScript calculator application can improve mathematical functionality and user experience on web pages.</a:t>
            </a:r>
            <a:endParaRPr/>
          </a:p>
          <a:p>
            <a:pPr indent="-127000" lvl="0" marL="215900" rtl="0" algn="l">
              <a:spcBef>
                <a:spcPts val="80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5</a:t>
            </a:r>
            <a:endParaRPr/>
          </a:p>
        </p:txBody>
      </p:sp>
      <p:sp>
        <p:nvSpPr>
          <p:cNvPr id="97" name="Google Shape;97;p19"/>
          <p:cNvSpPr txBox="1"/>
          <p:nvPr>
            <p:ph idx="1" type="body"/>
          </p:nvPr>
        </p:nvSpPr>
        <p:spPr>
          <a:xfrm>
            <a:off x="514351" y="1606550"/>
            <a:ext cx="7598569" cy="3257550"/>
          </a:xfrm>
          <a:prstGeom prst="rect">
            <a:avLst/>
          </a:prstGeom>
          <a:noFill/>
          <a:ln>
            <a:noFill/>
          </a:ln>
        </p:spPr>
        <p:txBody>
          <a:bodyPr anchorCtr="0" anchor="ctr" bIns="34275" lIns="68575" spcFirstLastPara="1" rIns="68575" wrap="square" tIns="34275">
            <a:normAutofit lnSpcReduction="20000"/>
          </a:bodyPr>
          <a:lstStyle/>
          <a:p>
            <a:pPr indent="-209550" lvl="0" marL="215900" rtl="0" algn="l">
              <a:spcBef>
                <a:spcPts val="0"/>
              </a:spcBef>
              <a:spcAft>
                <a:spcPts val="0"/>
              </a:spcAft>
              <a:buSzPts val="1500"/>
              <a:buChar char="●"/>
            </a:pPr>
            <a:r>
              <a:rPr lang="en-GB" sz="1500"/>
              <a:t>Implement the sample program demonstrating the use of Servlet. e.g., Create a database table ebookshop (book_id, book_title, book_author, book_price, quantity) using database like Oracle/MySQL etc. and display (use SQL select query) the table content using servlet</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Demonstrates the use of Servlets</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Involves creating a database table in a database management system such as Oracle/MySQL</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Uses SQL select query to retrieve and display table content</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Uses Java Database Connectivity (JDBC) API to connect Java-based applications with databases</a:t>
            </a:r>
            <a:endParaRPr/>
          </a:p>
          <a:p>
            <a:pPr indent="-209550" lvl="0" marL="215900" rtl="0" algn="l">
              <a:spcBef>
                <a:spcPts val="800"/>
              </a:spcBef>
              <a:spcAft>
                <a:spcPts val="0"/>
              </a:spcAft>
              <a:buSzPts val="1500"/>
              <a:buFont typeface="Arial"/>
              <a:buChar char="●"/>
            </a:pPr>
            <a:r>
              <a:rPr b="0" i="0" lang="en-GB" sz="1500">
                <a:solidFill>
                  <a:srgbClr val="D1D5DB"/>
                </a:solidFill>
                <a:latin typeface="Arial"/>
                <a:ea typeface="Arial"/>
                <a:cs typeface="Arial"/>
                <a:sym typeface="Arial"/>
              </a:rPr>
              <a:t>Provides an efficient way to handle requests and responses for web applications.</a:t>
            </a:r>
            <a:endParaRPr/>
          </a:p>
          <a:p>
            <a:pPr indent="-114300" lvl="0" marL="215900" rtl="0" algn="l">
              <a:spcBef>
                <a:spcPts val="800"/>
              </a:spcBef>
              <a:spcAft>
                <a:spcPts val="0"/>
              </a:spcAft>
              <a:buSzPts val="1500"/>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6</a:t>
            </a:r>
            <a:endParaRPr/>
          </a:p>
        </p:txBody>
      </p:sp>
      <p:sp>
        <p:nvSpPr>
          <p:cNvPr id="103" name="Google Shape;103;p20"/>
          <p:cNvSpPr txBox="1"/>
          <p:nvPr>
            <p:ph idx="1" type="body"/>
          </p:nvPr>
        </p:nvSpPr>
        <p:spPr>
          <a:xfrm>
            <a:off x="514351" y="1606550"/>
            <a:ext cx="7598569" cy="3346450"/>
          </a:xfrm>
          <a:prstGeom prst="rect">
            <a:avLst/>
          </a:prstGeom>
          <a:noFill/>
          <a:ln>
            <a:noFill/>
          </a:ln>
        </p:spPr>
        <p:txBody>
          <a:bodyPr anchorCtr="0" anchor="ctr" bIns="34275" lIns="68575" spcFirstLastPara="1" rIns="68575" wrap="square" tIns="34275">
            <a:normAutofit fontScale="70000"/>
          </a:bodyPr>
          <a:lstStyle/>
          <a:p>
            <a:pPr indent="-194310" lvl="0" marL="215900" rtl="0" algn="l">
              <a:spcBef>
                <a:spcPts val="0"/>
              </a:spcBef>
              <a:spcAft>
                <a:spcPts val="0"/>
              </a:spcAft>
              <a:buSzPct val="100000"/>
              <a:buChar char="●"/>
            </a:pPr>
            <a:r>
              <a:rPr lang="en-GB" sz="1800"/>
              <a:t>Implement the program demonstrating the use of JSP. e.g., Create a database table students_info (stud_id, stud_name, class, division, city) using database like Oracle/MySQL etc. and display (use SQL select query) the table content using JSP</a:t>
            </a:r>
            <a:endParaRPr/>
          </a:p>
          <a:p>
            <a:pPr indent="-194310"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Demonstrates the use of JSP (JavaServer Pages)</a:t>
            </a:r>
            <a:endParaRPr/>
          </a:p>
          <a:p>
            <a:pPr indent="-194310"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Involves creating a database table in a database management system such as Oracle/MySQL</a:t>
            </a:r>
            <a:endParaRPr/>
          </a:p>
          <a:p>
            <a:pPr indent="-194310"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Uses SQL select query to retrieve and display table content in a JSP page</a:t>
            </a:r>
            <a:endParaRPr/>
          </a:p>
          <a:p>
            <a:pPr indent="-194310"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Uses Java Database Connectivity (JDBC) API to connect Java-based applications with databases</a:t>
            </a:r>
            <a:endParaRPr/>
          </a:p>
          <a:p>
            <a:pPr indent="-194310"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JSP allows for dynamic generation of web pages based on server-side logic and database content.</a:t>
            </a:r>
            <a:endParaRPr/>
          </a:p>
          <a:p>
            <a:pPr indent="-114300" lvl="0" marL="215900" rtl="0" algn="l">
              <a:spcBef>
                <a:spcPts val="800"/>
              </a:spcBef>
              <a:spcAft>
                <a:spcPts val="0"/>
              </a:spcAft>
              <a:buSzPct val="100000"/>
              <a:buNone/>
            </a:pPr>
            <a:r>
              <a:t/>
            </a:r>
            <a:endParaRPr sz="1800"/>
          </a:p>
          <a:p>
            <a:pPr indent="-114300" lvl="0" marL="215900" rtl="0" algn="l">
              <a:spcBef>
                <a:spcPts val="800"/>
              </a:spcBef>
              <a:spcAft>
                <a:spcPts val="0"/>
              </a:spcAft>
              <a:buSzPct val="10000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7</a:t>
            </a:r>
            <a:endParaRPr/>
          </a:p>
        </p:txBody>
      </p:sp>
      <p:sp>
        <p:nvSpPr>
          <p:cNvPr id="109" name="Google Shape;109;p21"/>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rmAutofit fontScale="77500" lnSpcReduction="10000"/>
          </a:bodyPr>
          <a:lstStyle/>
          <a:p>
            <a:pPr indent="-202882" lvl="0" marL="215900" rtl="0" algn="l">
              <a:spcBef>
                <a:spcPts val="0"/>
              </a:spcBef>
              <a:spcAft>
                <a:spcPts val="0"/>
              </a:spcAft>
              <a:buSzPct val="100000"/>
              <a:buChar char="●"/>
            </a:pPr>
            <a:r>
              <a:rPr lang="en-GB" sz="1800"/>
              <a:t>Build a dynamic web application using PHP and MySQL. a. Create database tables in MySQL and create connection with PHP. Create the add, update, delete and retrieve functions in the PHP web app interacting with MySQL database</a:t>
            </a:r>
            <a:endParaRPr/>
          </a:p>
          <a:p>
            <a:pPr indent="-202882"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The task is to build a dynamic web application using PHP and MySQL.</a:t>
            </a:r>
            <a:endParaRPr/>
          </a:p>
          <a:p>
            <a:pPr indent="-202882"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The first step is to create database tables in MySQL and establish a connection with PHP.</a:t>
            </a:r>
            <a:endParaRPr/>
          </a:p>
          <a:p>
            <a:pPr indent="-202882"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Next, we need to create the functions for adding, updating, deleting, and retrieving data from the MySQL database.</a:t>
            </a:r>
            <a:endParaRPr/>
          </a:p>
          <a:p>
            <a:pPr indent="-202882" lvl="0" marL="215900" rtl="0" algn="l">
              <a:spcBef>
                <a:spcPts val="800"/>
              </a:spcBef>
              <a:spcAft>
                <a:spcPts val="0"/>
              </a:spcAft>
              <a:buSzPct val="100000"/>
              <a:buFont typeface="Arial"/>
              <a:buChar char="●"/>
            </a:pPr>
            <a:r>
              <a:rPr b="0" i="0" lang="en-GB" sz="1800">
                <a:solidFill>
                  <a:srgbClr val="D1D5DB"/>
                </a:solidFill>
                <a:latin typeface="Arial"/>
                <a:ea typeface="Arial"/>
                <a:cs typeface="Arial"/>
                <a:sym typeface="Arial"/>
              </a:rPr>
              <a:t>The PHP web app will interact with the MySQL database using these functions.</a:t>
            </a:r>
            <a:endParaRPr/>
          </a:p>
          <a:p>
            <a:pPr indent="-114300" lvl="0" marL="215900" rtl="0" algn="l">
              <a:spcBef>
                <a:spcPts val="800"/>
              </a:spcBef>
              <a:spcAft>
                <a:spcPts val="0"/>
              </a:spcAft>
              <a:buSzPct val="100000"/>
              <a:buNone/>
            </a:pPr>
            <a:r>
              <a:t/>
            </a:r>
            <a:endParaRPr sz="1800"/>
          </a:p>
        </p:txBody>
      </p:sp>
      <p:sp>
        <p:nvSpPr>
          <p:cNvPr id="110" name="Google Shape;110;p21"/>
          <p:cNvSpPr txBox="1"/>
          <p:nvPr/>
        </p:nvSpPr>
        <p:spPr>
          <a:xfrm>
            <a:off x="514351" y="1549400"/>
            <a:ext cx="7598569" cy="2736850"/>
          </a:xfrm>
          <a:prstGeom prst="rect">
            <a:avLst/>
          </a:prstGeom>
          <a:noFill/>
          <a:ln>
            <a:noFill/>
          </a:ln>
        </p:spPr>
        <p:txBody>
          <a:bodyPr anchorCtr="0" anchor="ctr" bIns="34275" lIns="68575" spcFirstLastPara="1" rIns="68575" wrap="square" tIns="34275">
            <a:normAutofit fontScale="92500" lnSpcReduction="10000"/>
          </a:bodyPr>
          <a:lstStyle/>
          <a:p>
            <a:pPr indent="-220027" lvl="0" marL="215900" marR="0" rtl="0" algn="l">
              <a:spcBef>
                <a:spcPts val="0"/>
              </a:spcBef>
              <a:spcAft>
                <a:spcPts val="0"/>
              </a:spcAft>
              <a:buClr>
                <a:schemeClr val="lt1"/>
              </a:buClr>
              <a:buSzPct val="100000"/>
              <a:buFont typeface="Arial"/>
              <a:buChar char="•"/>
            </a:pPr>
            <a:r>
              <a:rPr b="0" i="0" lang="en-GB" sz="1800" u="none" cap="none" strike="noStrike">
                <a:solidFill>
                  <a:schemeClr val="lt1"/>
                </a:solidFill>
                <a:latin typeface="Calibri"/>
                <a:ea typeface="Calibri"/>
                <a:cs typeface="Calibri"/>
                <a:sym typeface="Calibri"/>
              </a:rPr>
              <a:t>Build a dynamic web application using PHP and MySQL. a. Create database tables in MySQL and create connection with PHP. Create the add, update, delete and retrieve functions in the PHP web app interacting with MySQL database</a:t>
            </a:r>
            <a:endParaRPr sz="1100"/>
          </a:p>
          <a:p>
            <a:pPr indent="-220027" lvl="0" marL="215900" marR="0" rtl="0" algn="l">
              <a:spcBef>
                <a:spcPts val="800"/>
              </a:spcBef>
              <a:spcAft>
                <a:spcPts val="0"/>
              </a:spcAft>
              <a:buClr>
                <a:schemeClr val="lt1"/>
              </a:buClr>
              <a:buSzPct val="100000"/>
              <a:buFont typeface="Arial"/>
              <a:buChar char="•"/>
            </a:pPr>
            <a:r>
              <a:rPr b="0" i="0" lang="en-GB" sz="1800" u="none" cap="none" strike="noStrike">
                <a:solidFill>
                  <a:srgbClr val="D1D5DB"/>
                </a:solidFill>
                <a:latin typeface="Arial"/>
                <a:ea typeface="Arial"/>
                <a:cs typeface="Arial"/>
                <a:sym typeface="Arial"/>
              </a:rPr>
              <a:t>The task is to build a dynamic web application using PHP and MySQL.</a:t>
            </a:r>
            <a:endParaRPr sz="1100"/>
          </a:p>
          <a:p>
            <a:pPr indent="-220027" lvl="0" marL="215900" marR="0" rtl="0" algn="l">
              <a:spcBef>
                <a:spcPts val="800"/>
              </a:spcBef>
              <a:spcAft>
                <a:spcPts val="0"/>
              </a:spcAft>
              <a:buClr>
                <a:schemeClr val="lt1"/>
              </a:buClr>
              <a:buSzPct val="100000"/>
              <a:buFont typeface="Arial"/>
              <a:buChar char="•"/>
            </a:pPr>
            <a:r>
              <a:rPr b="0" i="0" lang="en-GB" sz="1800" u="none" cap="none" strike="noStrike">
                <a:solidFill>
                  <a:srgbClr val="D1D5DB"/>
                </a:solidFill>
                <a:latin typeface="Arial"/>
                <a:ea typeface="Arial"/>
                <a:cs typeface="Arial"/>
                <a:sym typeface="Arial"/>
              </a:rPr>
              <a:t>The first step is to create database tables in MySQL and establish a connection with PHP.</a:t>
            </a:r>
            <a:endParaRPr sz="1100"/>
          </a:p>
          <a:p>
            <a:pPr indent="-220027" lvl="0" marL="215900" marR="0" rtl="0" algn="l">
              <a:spcBef>
                <a:spcPts val="800"/>
              </a:spcBef>
              <a:spcAft>
                <a:spcPts val="0"/>
              </a:spcAft>
              <a:buClr>
                <a:schemeClr val="lt1"/>
              </a:buClr>
              <a:buSzPct val="100000"/>
              <a:buFont typeface="Arial"/>
              <a:buChar char="•"/>
            </a:pPr>
            <a:r>
              <a:rPr b="0" i="0" lang="en-GB" sz="1800" u="none" cap="none" strike="noStrike">
                <a:solidFill>
                  <a:srgbClr val="D1D5DB"/>
                </a:solidFill>
                <a:latin typeface="Arial"/>
                <a:ea typeface="Arial"/>
                <a:cs typeface="Arial"/>
                <a:sym typeface="Arial"/>
              </a:rPr>
              <a:t>Next, we need to create the functions for adding, updating, deleting, and retrieving data from the MySQL database.</a:t>
            </a:r>
            <a:endParaRPr sz="1100"/>
          </a:p>
          <a:p>
            <a:pPr indent="-220027" lvl="0" marL="215900" marR="0" rtl="0" algn="l">
              <a:spcBef>
                <a:spcPts val="800"/>
              </a:spcBef>
              <a:spcAft>
                <a:spcPts val="0"/>
              </a:spcAft>
              <a:buClr>
                <a:schemeClr val="lt1"/>
              </a:buClr>
              <a:buSzPct val="100000"/>
              <a:buFont typeface="Arial"/>
              <a:buChar char="•"/>
            </a:pPr>
            <a:r>
              <a:rPr b="0" i="0" lang="en-GB" sz="1800" u="none" cap="none" strike="noStrike">
                <a:solidFill>
                  <a:srgbClr val="D1D5DB"/>
                </a:solidFill>
                <a:latin typeface="Arial"/>
                <a:ea typeface="Arial"/>
                <a:cs typeface="Arial"/>
                <a:sym typeface="Arial"/>
              </a:rPr>
              <a:t>The PHP web app will interact with the MySQL database using these functions.</a:t>
            </a:r>
            <a:endParaRPr sz="1100"/>
          </a:p>
          <a:p>
            <a:pPr indent="-114300" lvl="0" marL="215900" marR="0" rtl="0" algn="l">
              <a:spcBef>
                <a:spcPts val="800"/>
              </a:spcBef>
              <a:spcAft>
                <a:spcPts val="0"/>
              </a:spcAft>
              <a:buClr>
                <a:schemeClr val="lt1"/>
              </a:buClr>
              <a:buSzPct val="1000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514351" y="457200"/>
            <a:ext cx="7598569" cy="1092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alibri"/>
              <a:buNone/>
            </a:pPr>
            <a:r>
              <a:rPr lang="en-GB"/>
              <a:t>ASSIGNMENT 8</a:t>
            </a:r>
            <a:endParaRPr/>
          </a:p>
        </p:txBody>
      </p:sp>
      <p:sp>
        <p:nvSpPr>
          <p:cNvPr id="116" name="Google Shape;116;p22"/>
          <p:cNvSpPr txBox="1"/>
          <p:nvPr>
            <p:ph idx="1" type="body"/>
          </p:nvPr>
        </p:nvSpPr>
        <p:spPr>
          <a:xfrm>
            <a:off x="514351" y="1606550"/>
            <a:ext cx="7598569" cy="2736850"/>
          </a:xfrm>
          <a:prstGeom prst="rect">
            <a:avLst/>
          </a:prstGeom>
          <a:noFill/>
          <a:ln>
            <a:noFill/>
          </a:ln>
        </p:spPr>
        <p:txBody>
          <a:bodyPr anchorCtr="0" anchor="ctr" bIns="34275" lIns="68575" spcFirstLastPara="1" rIns="68575" wrap="square" tIns="34275">
            <a:noAutofit/>
          </a:bodyPr>
          <a:lstStyle/>
          <a:p>
            <a:pPr indent="-215900" lvl="0" marL="215900" rtl="0" algn="l">
              <a:spcBef>
                <a:spcPts val="0"/>
              </a:spcBef>
              <a:spcAft>
                <a:spcPts val="0"/>
              </a:spcAft>
              <a:buSzPts val="1800"/>
              <a:buChar char="●"/>
            </a:pPr>
            <a:r>
              <a:rPr lang="en-GB" sz="1800"/>
              <a:t>Design a login page with entries for name, mobile number email id and login button. Use struts and perform following validations </a:t>
            </a:r>
            <a:endParaRPr/>
          </a:p>
          <a:p>
            <a:pPr indent="-215900" lvl="0" marL="215900" rtl="0" algn="l">
              <a:spcBef>
                <a:spcPts val="800"/>
              </a:spcBef>
              <a:spcAft>
                <a:spcPts val="0"/>
              </a:spcAft>
              <a:buSzPts val="1800"/>
              <a:buChar char="●"/>
            </a:pPr>
            <a:r>
              <a:rPr lang="en-GB" sz="1800"/>
              <a:t>a. Validation for correct names </a:t>
            </a:r>
            <a:endParaRPr/>
          </a:p>
          <a:p>
            <a:pPr indent="-215900" lvl="0" marL="215900" rtl="0" algn="l">
              <a:spcBef>
                <a:spcPts val="800"/>
              </a:spcBef>
              <a:spcAft>
                <a:spcPts val="0"/>
              </a:spcAft>
              <a:buSzPts val="1800"/>
              <a:buChar char="●"/>
            </a:pPr>
            <a:r>
              <a:rPr lang="en-GB" sz="1800"/>
              <a:t>b. Validation for mobile numbers </a:t>
            </a:r>
            <a:endParaRPr/>
          </a:p>
          <a:p>
            <a:pPr indent="-215900" lvl="0" marL="215900" rtl="0" algn="l">
              <a:spcBef>
                <a:spcPts val="800"/>
              </a:spcBef>
              <a:spcAft>
                <a:spcPts val="0"/>
              </a:spcAft>
              <a:buSzPts val="1800"/>
              <a:buChar char="●"/>
            </a:pPr>
            <a:r>
              <a:rPr lang="en-GB" sz="1800"/>
              <a:t>c. Validation for email id </a:t>
            </a:r>
            <a:endParaRPr/>
          </a:p>
          <a:p>
            <a:pPr indent="-215900" lvl="0" marL="215900" rtl="0" algn="l">
              <a:spcBef>
                <a:spcPts val="800"/>
              </a:spcBef>
              <a:spcAft>
                <a:spcPts val="0"/>
              </a:spcAft>
              <a:buSzPts val="1800"/>
              <a:buChar char="●"/>
            </a:pPr>
            <a:r>
              <a:rPr lang="en-GB" sz="1800"/>
              <a:t>d. Validation if no entered any value </a:t>
            </a:r>
            <a:endParaRPr/>
          </a:p>
          <a:p>
            <a:pPr indent="-215900" lvl="0" marL="215900" rtl="0" algn="l">
              <a:spcBef>
                <a:spcPts val="800"/>
              </a:spcBef>
              <a:spcAft>
                <a:spcPts val="0"/>
              </a:spcAft>
              <a:buSzPts val="1800"/>
              <a:buChar char="●"/>
            </a:pPr>
            <a:r>
              <a:rPr lang="en-GB" sz="1800"/>
              <a:t>e. Re-display for wrongly entered values with message Congratulations and welcome page upon successful entries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