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535b0d5d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535b0d5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535b0d5d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535b0d5d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535b0d5d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535b0d5d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535b0d5d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535b0d5d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6b613e5b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6b613e5b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b613e5b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6b613e5b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6264cb6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6264cb6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6264cb6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6264cb6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6264cb69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6264cb69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6b613e5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6b613e5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1db15014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1db15014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6264cb69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6264cb69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6264cb69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6264cb69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64439749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64439749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6b613e5b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6b613e5b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535b0d5d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535b0d5d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6443974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6443974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6443974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6443974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64439749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64439749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1db15014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1db15014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contributions of paper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61db15014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61db15014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61db15014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61db15014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61db15014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61db15014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6b613e5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6b613e5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264cb69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6264cb69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61db15014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61db15014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deep-learning" TargetMode="External"/><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4595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Siamese Neural Networks for One-shot Image Recognition </a:t>
            </a:r>
            <a:endParaRPr sz="2900"/>
          </a:p>
        </p:txBody>
      </p:sp>
      <p:sp>
        <p:nvSpPr>
          <p:cNvPr id="135" name="Google Shape;135;p13"/>
          <p:cNvSpPr txBox="1"/>
          <p:nvPr>
            <p:ph idx="1" type="subTitle"/>
          </p:nvPr>
        </p:nvSpPr>
        <p:spPr>
          <a:xfrm>
            <a:off x="3592750" y="3038450"/>
            <a:ext cx="83595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Soham Bhowmick (2019A8PS0350P)</a:t>
            </a:r>
            <a:endParaRPr/>
          </a:p>
          <a:p>
            <a:pPr indent="0" lvl="0" marL="0" rtl="0" algn="l">
              <a:spcBef>
                <a:spcPts val="0"/>
              </a:spcBef>
              <a:spcAft>
                <a:spcPts val="0"/>
              </a:spcAft>
              <a:buNone/>
            </a:pPr>
            <a:r>
              <a:rPr lang="en"/>
              <a:t>         Mehul Gulati (2019A7PS0046P)</a:t>
            </a:r>
            <a:endParaRPr/>
          </a:p>
          <a:p>
            <a:pPr indent="0" lvl="0" marL="0" rtl="0" algn="l">
              <a:spcBef>
                <a:spcPts val="0"/>
              </a:spcBef>
              <a:spcAft>
                <a:spcPts val="0"/>
              </a:spcAft>
              <a:buNone/>
            </a:pPr>
            <a:r>
              <a:rPr lang="en"/>
              <a:t>         Devanshh Agarwal (2018B4A30889P)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365925" y="5275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Concepts</a:t>
            </a:r>
            <a:endParaRPr/>
          </a:p>
        </p:txBody>
      </p:sp>
      <p:sp>
        <p:nvSpPr>
          <p:cNvPr id="189" name="Google Shape;189;p22"/>
          <p:cNvSpPr txBox="1"/>
          <p:nvPr>
            <p:ph idx="1" type="body"/>
          </p:nvPr>
        </p:nvSpPr>
        <p:spPr>
          <a:xfrm>
            <a:off x="173700" y="1718875"/>
            <a:ext cx="44835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700"/>
              <a:t>Convolutional Neural Network (CNN)</a:t>
            </a:r>
            <a:r>
              <a:rPr lang="en" sz="1700"/>
              <a:t>:</a:t>
            </a:r>
            <a:r>
              <a:rPr lang="en" sz="1700"/>
              <a:t> A convolutional </a:t>
            </a:r>
            <a:r>
              <a:rPr lang="en" sz="1700">
                <a:uFill>
                  <a:noFill/>
                </a:uFill>
                <a:hlinkClick r:id="rId3"/>
              </a:rPr>
              <a:t>neural network</a:t>
            </a:r>
            <a:r>
              <a:rPr lang="en" sz="1700"/>
              <a:t>, or CNN, is a </a:t>
            </a:r>
            <a:r>
              <a:rPr lang="en" sz="1700">
                <a:uFill>
                  <a:noFill/>
                </a:uFill>
                <a:hlinkClick r:id="rId4"/>
              </a:rPr>
              <a:t>deep learning</a:t>
            </a:r>
            <a:r>
              <a:rPr lang="en" sz="1700"/>
              <a:t> neural network designed for processing structured arrays of data such as images. </a:t>
            </a:r>
            <a:endParaRPr sz="1700"/>
          </a:p>
          <a:p>
            <a:pPr indent="0" lvl="0" marL="0" rtl="0" algn="l">
              <a:lnSpc>
                <a:spcPct val="95000"/>
              </a:lnSpc>
              <a:spcBef>
                <a:spcPts val="1200"/>
              </a:spcBef>
              <a:spcAft>
                <a:spcPts val="1200"/>
              </a:spcAft>
              <a:buNone/>
            </a:pPr>
            <a:r>
              <a:rPr b="1" lang="en" sz="1700"/>
              <a:t>Max-pooling</a:t>
            </a:r>
            <a:r>
              <a:rPr lang="en" sz="1700"/>
              <a:t>: Max pooling is a pooling operation that selects the maximum element from the region of the feature map covered by the filter. </a:t>
            </a:r>
            <a:endParaRPr sz="1700"/>
          </a:p>
        </p:txBody>
      </p:sp>
      <p:pic>
        <p:nvPicPr>
          <p:cNvPr id="190" name="Google Shape;190;p22"/>
          <p:cNvPicPr preferRelativeResize="0"/>
          <p:nvPr/>
        </p:nvPicPr>
        <p:blipFill>
          <a:blip r:embed="rId5">
            <a:alphaModFix/>
          </a:blip>
          <a:stretch>
            <a:fillRect/>
          </a:stretch>
        </p:blipFill>
        <p:spPr>
          <a:xfrm>
            <a:off x="4809600" y="1441625"/>
            <a:ext cx="3932782" cy="3271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387525" y="523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Concepts</a:t>
            </a:r>
            <a:endParaRPr/>
          </a:p>
        </p:txBody>
      </p:sp>
      <p:sp>
        <p:nvSpPr>
          <p:cNvPr id="196" name="Google Shape;196;p23"/>
          <p:cNvSpPr txBox="1"/>
          <p:nvPr>
            <p:ph idx="1" type="body"/>
          </p:nvPr>
        </p:nvSpPr>
        <p:spPr>
          <a:xfrm>
            <a:off x="1297500" y="15027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t>L1 Distance (Manhattan Distance)</a:t>
            </a:r>
            <a:r>
              <a:rPr lang="en" sz="1700"/>
              <a:t>:</a:t>
            </a:r>
            <a:r>
              <a:rPr lang="en" sz="1700"/>
              <a:t> Also known as Manhattan Distance or Taxicab norm. L1 Norm is the sum of the magnitudes of the vectors in a space. It is the sum of absolute difference of the components of the vectors. </a:t>
            </a:r>
            <a:endParaRPr sz="1500"/>
          </a:p>
        </p:txBody>
      </p:sp>
      <p:pic>
        <p:nvPicPr>
          <p:cNvPr id="197" name="Google Shape;197;p23"/>
          <p:cNvPicPr preferRelativeResize="0"/>
          <p:nvPr/>
        </p:nvPicPr>
        <p:blipFill>
          <a:blip r:embed="rId3">
            <a:alphaModFix/>
          </a:blip>
          <a:stretch>
            <a:fillRect/>
          </a:stretch>
        </p:blipFill>
        <p:spPr>
          <a:xfrm>
            <a:off x="2874150" y="3012263"/>
            <a:ext cx="3676650" cy="181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397625" y="556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Details : Omniglot</a:t>
            </a:r>
            <a:endParaRPr/>
          </a:p>
        </p:txBody>
      </p:sp>
      <p:sp>
        <p:nvSpPr>
          <p:cNvPr id="203" name="Google Shape;203;p24"/>
          <p:cNvSpPr txBox="1"/>
          <p:nvPr>
            <p:ph idx="1" type="body"/>
          </p:nvPr>
        </p:nvSpPr>
        <p:spPr>
          <a:xfrm>
            <a:off x="0" y="1362100"/>
            <a:ext cx="9144000" cy="3922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Omniglot data set was collected by Brenden Lake and his collaborators at MIT via Amazon’s Mechanical Turk to produce a standard benchmark for learning from few examples in the handwritten character recognition domain .</a:t>
            </a:r>
            <a:endParaRPr sz="1600"/>
          </a:p>
          <a:p>
            <a:pPr indent="-330200" lvl="0" marL="457200" rtl="0" algn="l">
              <a:spcBef>
                <a:spcPts val="0"/>
              </a:spcBef>
              <a:spcAft>
                <a:spcPts val="0"/>
              </a:spcAft>
              <a:buSzPts val="1600"/>
              <a:buChar char="●"/>
            </a:pPr>
            <a:r>
              <a:rPr lang="en" sz="1600"/>
              <a:t>It  contains examples from 50 alphabets ranging from well-established international languages like Greek and Sanskrit to lesser known local dialects.</a:t>
            </a:r>
            <a:endParaRPr sz="1600"/>
          </a:p>
        </p:txBody>
      </p:sp>
      <p:pic>
        <p:nvPicPr>
          <p:cNvPr id="204" name="Google Shape;204;p24"/>
          <p:cNvPicPr preferRelativeResize="0"/>
          <p:nvPr/>
        </p:nvPicPr>
        <p:blipFill>
          <a:blip r:embed="rId3">
            <a:alphaModFix/>
          </a:blip>
          <a:stretch>
            <a:fillRect/>
          </a:stretch>
        </p:blipFill>
        <p:spPr>
          <a:xfrm>
            <a:off x="1289575" y="2977500"/>
            <a:ext cx="6850725" cy="1959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372675" y="6102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Details : Omniglot</a:t>
            </a:r>
            <a:endParaRPr/>
          </a:p>
        </p:txBody>
      </p:sp>
      <p:sp>
        <p:nvSpPr>
          <p:cNvPr id="210" name="Google Shape;210;p25"/>
          <p:cNvSpPr txBox="1"/>
          <p:nvPr>
            <p:ph idx="1" type="body"/>
          </p:nvPr>
        </p:nvSpPr>
        <p:spPr>
          <a:xfrm>
            <a:off x="255825" y="1664800"/>
            <a:ext cx="3383100" cy="2911200"/>
          </a:xfrm>
          <a:prstGeom prst="rect">
            <a:avLst/>
          </a:prstGeom>
        </p:spPr>
        <p:txBody>
          <a:bodyPr anchorCtr="0" anchor="t" bIns="91425" lIns="91425" spcFirstLastPara="1" rIns="91425" wrap="square" tIns="91425">
            <a:noAutofit/>
          </a:bodyPr>
          <a:lstStyle/>
          <a:p>
            <a:pPr indent="-334962" lvl="0" marL="457200" rtl="0" algn="l">
              <a:lnSpc>
                <a:spcPct val="95000"/>
              </a:lnSpc>
              <a:spcBef>
                <a:spcPts val="0"/>
              </a:spcBef>
              <a:spcAft>
                <a:spcPts val="0"/>
              </a:spcAft>
              <a:buSzPts val="1675"/>
              <a:buChar char="●"/>
            </a:pPr>
            <a:r>
              <a:rPr lang="en" sz="1675"/>
              <a:t>The number of letters in each alphabet varies considerably from about 15 to upwards of 40 characters. </a:t>
            </a:r>
            <a:endParaRPr sz="1675"/>
          </a:p>
          <a:p>
            <a:pPr indent="-334962" lvl="0" marL="457200" rtl="0" algn="l">
              <a:lnSpc>
                <a:spcPct val="95000"/>
              </a:lnSpc>
              <a:spcBef>
                <a:spcPts val="0"/>
              </a:spcBef>
              <a:spcAft>
                <a:spcPts val="0"/>
              </a:spcAft>
              <a:buSzPts val="1675"/>
              <a:buChar char="●"/>
            </a:pPr>
            <a:r>
              <a:rPr lang="en" sz="1675"/>
              <a:t>The background set is used for developing a model by learning hyperparameters and feature mappings while the evaluation set is used only to measure the one-shot classification performance.</a:t>
            </a:r>
            <a:endParaRPr sz="1675"/>
          </a:p>
        </p:txBody>
      </p:sp>
      <p:pic>
        <p:nvPicPr>
          <p:cNvPr id="211" name="Google Shape;211;p25"/>
          <p:cNvPicPr preferRelativeResize="0"/>
          <p:nvPr/>
        </p:nvPicPr>
        <p:blipFill>
          <a:blip r:embed="rId3">
            <a:alphaModFix/>
          </a:blip>
          <a:stretch>
            <a:fillRect/>
          </a:stretch>
        </p:blipFill>
        <p:spPr>
          <a:xfrm>
            <a:off x="3857663" y="1838825"/>
            <a:ext cx="5095875" cy="268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577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Details : Signature Verification</a:t>
            </a:r>
            <a:endParaRPr/>
          </a:p>
        </p:txBody>
      </p:sp>
      <p:sp>
        <p:nvSpPr>
          <p:cNvPr id="217" name="Google Shape;217;p26"/>
          <p:cNvSpPr txBox="1"/>
          <p:nvPr>
            <p:ph idx="1" type="body"/>
          </p:nvPr>
        </p:nvSpPr>
        <p:spPr>
          <a:xfrm>
            <a:off x="1297500" y="14378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 tried the same architecture on the Signature Verification Dataset from Kaggle used to check Dutch signatures for forgery, and managed to reach an accuracy of 91.87% on running it for 3 epochs. However, the model took a lot of time to run with each epoch taking up over 30 minutes.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218" name="Google Shape;218;p26"/>
          <p:cNvPicPr preferRelativeResize="0"/>
          <p:nvPr/>
        </p:nvPicPr>
        <p:blipFill>
          <a:blip r:embed="rId3">
            <a:alphaModFix/>
          </a:blip>
          <a:stretch>
            <a:fillRect/>
          </a:stretch>
        </p:blipFill>
        <p:spPr>
          <a:xfrm>
            <a:off x="3103501" y="2787875"/>
            <a:ext cx="3099551" cy="203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7"/>
          <p:cNvPicPr preferRelativeResize="0"/>
          <p:nvPr/>
        </p:nvPicPr>
        <p:blipFill>
          <a:blip r:embed="rId3">
            <a:alphaModFix/>
          </a:blip>
          <a:stretch>
            <a:fillRect/>
          </a:stretch>
        </p:blipFill>
        <p:spPr>
          <a:xfrm>
            <a:off x="229150" y="1870475"/>
            <a:ext cx="8839202" cy="16809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86725" y="5628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Details : Data Pre-processing</a:t>
            </a:r>
            <a:endParaRPr/>
          </a:p>
        </p:txBody>
      </p:sp>
      <p:sp>
        <p:nvSpPr>
          <p:cNvPr id="229" name="Google Shape;229;p28"/>
          <p:cNvSpPr txBox="1"/>
          <p:nvPr>
            <p:ph idx="1" type="body"/>
          </p:nvPr>
        </p:nvSpPr>
        <p:spPr>
          <a:xfrm>
            <a:off x="260100" y="1682250"/>
            <a:ext cx="4311900" cy="3612600"/>
          </a:xfrm>
          <a:prstGeom prst="rect">
            <a:avLst/>
          </a:prstGeom>
        </p:spPr>
        <p:txBody>
          <a:bodyPr anchorCtr="0" anchor="t" bIns="91425" lIns="91425" spcFirstLastPara="1" rIns="91425" wrap="square" tIns="91425">
            <a:noAutofit/>
          </a:bodyPr>
          <a:lstStyle/>
          <a:p>
            <a:pPr indent="-336867" lvl="0" marL="457200" rtl="0" algn="l">
              <a:lnSpc>
                <a:spcPct val="95000"/>
              </a:lnSpc>
              <a:spcBef>
                <a:spcPts val="0"/>
              </a:spcBef>
              <a:spcAft>
                <a:spcPts val="0"/>
              </a:spcAft>
              <a:buSzPts val="1705"/>
              <a:buAutoNum type="arabicPeriod"/>
            </a:pPr>
            <a:r>
              <a:rPr lang="en" sz="1704"/>
              <a:t>Firstly, we loaded the images by first looping over all the languages and fetching all </a:t>
            </a:r>
            <a:r>
              <a:rPr lang="en" sz="1704"/>
              <a:t>the</a:t>
            </a:r>
            <a:r>
              <a:rPr lang="en" sz="1704"/>
              <a:t> images for each alphabet in every language </a:t>
            </a:r>
            <a:r>
              <a:rPr lang="en" sz="1704"/>
              <a:t>one by one. This was done for both test and validation sets. </a:t>
            </a:r>
            <a:endParaRPr sz="1704"/>
          </a:p>
          <a:p>
            <a:pPr indent="-336867" lvl="0" marL="457200" rtl="0" algn="l">
              <a:lnSpc>
                <a:spcPct val="95000"/>
              </a:lnSpc>
              <a:spcBef>
                <a:spcPts val="0"/>
              </a:spcBef>
              <a:spcAft>
                <a:spcPts val="0"/>
              </a:spcAft>
              <a:buSzPts val="1705"/>
              <a:buAutoNum type="arabicPeriod"/>
            </a:pPr>
            <a:r>
              <a:rPr lang="en" sz="1704"/>
              <a:t>Then we randomly selected languages for each batch and in every language, formed pairs of images with target of 1 if they belong to the same alphabet and 0 if they are of different alphabets.</a:t>
            </a:r>
            <a:endParaRPr sz="1704"/>
          </a:p>
        </p:txBody>
      </p:sp>
      <p:pic>
        <p:nvPicPr>
          <p:cNvPr id="230" name="Google Shape;230;p28"/>
          <p:cNvPicPr preferRelativeResize="0"/>
          <p:nvPr/>
        </p:nvPicPr>
        <p:blipFill>
          <a:blip r:embed="rId3">
            <a:alphaModFix/>
          </a:blip>
          <a:stretch>
            <a:fillRect/>
          </a:stretch>
        </p:blipFill>
        <p:spPr>
          <a:xfrm>
            <a:off x="4756850" y="1682250"/>
            <a:ext cx="3831822" cy="3008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362350" y="642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60"/>
              <a:t>Implementation Details : Architecture and Training</a:t>
            </a:r>
            <a:endParaRPr sz="2060"/>
          </a:p>
        </p:txBody>
      </p:sp>
      <p:sp>
        <p:nvSpPr>
          <p:cNvPr id="236" name="Google Shape;236;p29"/>
          <p:cNvSpPr txBox="1"/>
          <p:nvPr>
            <p:ph idx="1" type="body"/>
          </p:nvPr>
        </p:nvSpPr>
        <p:spPr>
          <a:xfrm>
            <a:off x="1211075" y="1421300"/>
            <a:ext cx="7038900" cy="240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604"/>
              <a:t>The two input images (x1 and x2) are passed through a ConvNet to generate a fixed length feature vector for each (h(x1) and h(x2)).</a:t>
            </a:r>
            <a:endParaRPr sz="1604"/>
          </a:p>
          <a:p>
            <a:pPr indent="-330517" lvl="0" marL="457200" rtl="0" algn="l">
              <a:spcBef>
                <a:spcPts val="0"/>
              </a:spcBef>
              <a:spcAft>
                <a:spcPts val="0"/>
              </a:spcAft>
              <a:buSzPts val="1605"/>
              <a:buChar char="●"/>
            </a:pPr>
            <a:r>
              <a:rPr lang="en" sz="1604"/>
              <a:t>The L1 distance between the feature vectors is then used to compute a similarity score which  </a:t>
            </a:r>
            <a:r>
              <a:rPr lang="en" sz="1604"/>
              <a:t>determines the final class. </a:t>
            </a:r>
            <a:endParaRPr sz="1604"/>
          </a:p>
          <a:p>
            <a:pPr indent="-330517" lvl="0" marL="457200" rtl="0" algn="l">
              <a:spcBef>
                <a:spcPts val="0"/>
              </a:spcBef>
              <a:spcAft>
                <a:spcPts val="0"/>
              </a:spcAft>
              <a:buSzPts val="1605"/>
              <a:buChar char="●"/>
            </a:pPr>
            <a:r>
              <a:rPr lang="en" sz="1604"/>
              <a:t>We used Adam Optimizer with a learning rate of 0.00009 exponentially decaying at a rate of 0.99 and binary cross-entropy loss. </a:t>
            </a:r>
            <a:endParaRPr sz="1604"/>
          </a:p>
          <a:p>
            <a:pPr indent="-330517" lvl="0" marL="457200" rtl="0" algn="l">
              <a:spcBef>
                <a:spcPts val="0"/>
              </a:spcBef>
              <a:spcAft>
                <a:spcPts val="0"/>
              </a:spcAft>
              <a:buSzPts val="1605"/>
              <a:buChar char="●"/>
            </a:pPr>
            <a:r>
              <a:rPr lang="en" sz="1604"/>
              <a:t>The model was trained for 2000 epochs with a batch size of 256.</a:t>
            </a:r>
            <a:endParaRPr sz="1604"/>
          </a:p>
        </p:txBody>
      </p:sp>
      <p:pic>
        <p:nvPicPr>
          <p:cNvPr id="237" name="Google Shape;237;p29"/>
          <p:cNvPicPr preferRelativeResize="0"/>
          <p:nvPr/>
        </p:nvPicPr>
        <p:blipFill>
          <a:blip r:embed="rId3">
            <a:alphaModFix/>
          </a:blip>
          <a:stretch>
            <a:fillRect/>
          </a:stretch>
        </p:blipFill>
        <p:spPr>
          <a:xfrm>
            <a:off x="2303288" y="3652322"/>
            <a:ext cx="4854476" cy="1239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1351525" y="599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60"/>
              <a:t>Implementation Details: Validation and Testing</a:t>
            </a:r>
            <a:endParaRPr sz="2060"/>
          </a:p>
        </p:txBody>
      </p:sp>
      <p:sp>
        <p:nvSpPr>
          <p:cNvPr id="243" name="Google Shape;243;p30"/>
          <p:cNvSpPr txBox="1"/>
          <p:nvPr>
            <p:ph idx="1" type="body"/>
          </p:nvPr>
        </p:nvSpPr>
        <p:spPr>
          <a:xfrm>
            <a:off x="1052550" y="1643175"/>
            <a:ext cx="7038900" cy="313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N-way One-shot Learning has been used to validate and test the data. </a:t>
            </a:r>
            <a:endParaRPr sz="1600"/>
          </a:p>
          <a:p>
            <a:pPr indent="-330200" lvl="0" marL="457200" rtl="0" algn="l">
              <a:spcBef>
                <a:spcPts val="0"/>
              </a:spcBef>
              <a:spcAft>
                <a:spcPts val="0"/>
              </a:spcAft>
              <a:buSzPts val="1600"/>
              <a:buChar char="●"/>
            </a:pPr>
            <a:r>
              <a:rPr lang="en" sz="1600"/>
              <a:t>For each alphabet, a test image and a support set is generated randomly from the validation set. The test image is then compared to each of the images in the support set and the pair with the maximum similarity is used to determine the accuracy. </a:t>
            </a:r>
            <a:endParaRPr sz="1600"/>
          </a:p>
          <a:p>
            <a:pPr indent="-330200" lvl="0" marL="457200" rtl="0" algn="l">
              <a:spcBef>
                <a:spcPts val="0"/>
              </a:spcBef>
              <a:spcAft>
                <a:spcPts val="0"/>
              </a:spcAft>
              <a:buSzPts val="1600"/>
              <a:buChar char="●"/>
            </a:pPr>
            <a:r>
              <a:rPr lang="en" sz="1600"/>
              <a:t>If the image with the maximum similarity is the correct one, we consider it as correct and increase the number of correctly classified examples.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1"/>
          <p:cNvPicPr preferRelativeResize="0"/>
          <p:nvPr/>
        </p:nvPicPr>
        <p:blipFill>
          <a:blip r:embed="rId3">
            <a:alphaModFix/>
          </a:blip>
          <a:stretch>
            <a:fillRect/>
          </a:stretch>
        </p:blipFill>
        <p:spPr>
          <a:xfrm>
            <a:off x="152400" y="1081050"/>
            <a:ext cx="8839200" cy="29814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501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 Affiliation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authors are as follows:</a:t>
            </a:r>
            <a:endParaRPr sz="1700"/>
          </a:p>
          <a:p>
            <a:pPr indent="-336550" lvl="0" marL="457200" rtl="0" algn="l">
              <a:spcBef>
                <a:spcPts val="1200"/>
              </a:spcBef>
              <a:spcAft>
                <a:spcPts val="0"/>
              </a:spcAft>
              <a:buSzPts val="1700"/>
              <a:buChar char="●"/>
            </a:pPr>
            <a:r>
              <a:rPr lang="en" sz="1700"/>
              <a:t>Gregory Koch - Department of Computer Science, University of Toronto. Toronto, Ontario, Canada</a:t>
            </a:r>
            <a:endParaRPr sz="1700"/>
          </a:p>
          <a:p>
            <a:pPr indent="-336550" lvl="0" marL="457200" rtl="0" algn="l">
              <a:spcBef>
                <a:spcPts val="0"/>
              </a:spcBef>
              <a:spcAft>
                <a:spcPts val="0"/>
              </a:spcAft>
              <a:buSzPts val="1700"/>
              <a:buChar char="●"/>
            </a:pPr>
            <a:r>
              <a:rPr lang="en" sz="1700"/>
              <a:t>Richard Zemel - Department of Computer Science, University of Toronto. Toronto, Ontario, Canada</a:t>
            </a:r>
            <a:endParaRPr sz="1700"/>
          </a:p>
          <a:p>
            <a:pPr indent="-336550" lvl="0" marL="457200" rtl="0" algn="l">
              <a:spcBef>
                <a:spcPts val="0"/>
              </a:spcBef>
              <a:spcAft>
                <a:spcPts val="0"/>
              </a:spcAft>
              <a:buSzPts val="1700"/>
              <a:buChar char="●"/>
            </a:pPr>
            <a:r>
              <a:rPr lang="en" sz="1700"/>
              <a:t>Ruslan Salakhutdinov - Department of Computer Science, University of Toronto. Toronto, Ontario, Canada</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2"/>
          <p:cNvPicPr preferRelativeResize="0"/>
          <p:nvPr/>
        </p:nvPicPr>
        <p:blipFill>
          <a:blip r:embed="rId3">
            <a:alphaModFix/>
          </a:blip>
          <a:stretch>
            <a:fillRect/>
          </a:stretch>
        </p:blipFill>
        <p:spPr>
          <a:xfrm>
            <a:off x="1297500" y="282513"/>
            <a:ext cx="7270126" cy="4578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1245625" y="609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Discussion</a:t>
            </a:r>
            <a:endParaRPr/>
          </a:p>
        </p:txBody>
      </p:sp>
      <p:pic>
        <p:nvPicPr>
          <p:cNvPr id="259" name="Google Shape;259;p33"/>
          <p:cNvPicPr preferRelativeResize="0"/>
          <p:nvPr/>
        </p:nvPicPr>
        <p:blipFill>
          <a:blip r:embed="rId3">
            <a:alphaModFix/>
          </a:blip>
          <a:stretch>
            <a:fillRect/>
          </a:stretch>
        </p:blipFill>
        <p:spPr>
          <a:xfrm>
            <a:off x="2993963" y="1303950"/>
            <a:ext cx="3542224" cy="2071125"/>
          </a:xfrm>
          <a:prstGeom prst="rect">
            <a:avLst/>
          </a:prstGeom>
          <a:noFill/>
          <a:ln>
            <a:noFill/>
          </a:ln>
        </p:spPr>
      </p:pic>
      <p:pic>
        <p:nvPicPr>
          <p:cNvPr id="260" name="Google Shape;260;p33"/>
          <p:cNvPicPr preferRelativeResize="0"/>
          <p:nvPr/>
        </p:nvPicPr>
        <p:blipFill>
          <a:blip r:embed="rId4">
            <a:alphaModFix/>
          </a:blip>
          <a:stretch>
            <a:fillRect/>
          </a:stretch>
        </p:blipFill>
        <p:spPr>
          <a:xfrm>
            <a:off x="2412876" y="3565875"/>
            <a:ext cx="4704401" cy="1369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1297500" y="5839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Discussion</a:t>
            </a:r>
            <a:endParaRPr/>
          </a:p>
        </p:txBody>
      </p:sp>
      <p:sp>
        <p:nvSpPr>
          <p:cNvPr id="266" name="Google Shape;266;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Initially, the accuracy was not that high (~80%). </a:t>
            </a:r>
            <a:r>
              <a:rPr lang="en" sz="1500"/>
              <a:t>However, after multiple changes we were able to achieve an accuracy of 92.4%. These were:</a:t>
            </a:r>
            <a:endParaRPr sz="1500"/>
          </a:p>
          <a:p>
            <a:pPr indent="-323850" lvl="0" marL="457200" rtl="0" algn="l">
              <a:spcBef>
                <a:spcPts val="1200"/>
              </a:spcBef>
              <a:spcAft>
                <a:spcPts val="0"/>
              </a:spcAft>
              <a:buSzPts val="1500"/>
              <a:buChar char="●"/>
            </a:pPr>
            <a:r>
              <a:rPr lang="en" sz="1500"/>
              <a:t>Changed the learning rate from 0.00006 to 0.00009 and added a decay rate of 0.99.</a:t>
            </a:r>
            <a:endParaRPr sz="1500"/>
          </a:p>
          <a:p>
            <a:pPr indent="-323850" lvl="0" marL="457200" rtl="0" algn="l">
              <a:spcBef>
                <a:spcPts val="0"/>
              </a:spcBef>
              <a:spcAft>
                <a:spcPts val="0"/>
              </a:spcAft>
              <a:buSzPts val="1500"/>
              <a:buChar char="●"/>
            </a:pPr>
            <a:r>
              <a:rPr lang="en" sz="1500"/>
              <a:t>Changed the activation function from ReLU to Scaled Exponential Linear Unit (SELU).</a:t>
            </a:r>
            <a:endParaRPr sz="1500"/>
          </a:p>
          <a:p>
            <a:pPr indent="0" lvl="0" marL="0" rtl="0" algn="l">
              <a:spcBef>
                <a:spcPts val="1200"/>
              </a:spcBef>
              <a:spcAft>
                <a:spcPts val="1200"/>
              </a:spcAft>
              <a:buNone/>
            </a:pPr>
            <a:r>
              <a:rPr lang="en" sz="1500"/>
              <a:t>We also plotted the accuracy for a Nearest Neighbour classifier using L2 distance on the same dataset and compared it with our  model.</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5"/>
          <p:cNvPicPr preferRelativeResize="0"/>
          <p:nvPr/>
        </p:nvPicPr>
        <p:blipFill>
          <a:blip r:embed="rId3">
            <a:alphaModFix/>
          </a:blip>
          <a:stretch>
            <a:fillRect/>
          </a:stretch>
        </p:blipFill>
        <p:spPr>
          <a:xfrm>
            <a:off x="2394652" y="679588"/>
            <a:ext cx="4354700" cy="378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1297500" y="556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Faced</a:t>
            </a:r>
            <a:endParaRPr/>
          </a:p>
        </p:txBody>
      </p:sp>
      <p:sp>
        <p:nvSpPr>
          <p:cNvPr id="277" name="Google Shape;277;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We initially found </a:t>
            </a:r>
            <a:r>
              <a:rPr lang="en" sz="1700"/>
              <a:t>the dataset a bit hard to manipulate as it was quite large. However, with the help of a few articles online we were able to write the functions to extract the dataset and split the data into pairs. </a:t>
            </a:r>
            <a:endParaRPr sz="1700"/>
          </a:p>
          <a:p>
            <a:pPr indent="-336550" lvl="0" marL="457200" rtl="0" algn="l">
              <a:spcBef>
                <a:spcPts val="0"/>
              </a:spcBef>
              <a:spcAft>
                <a:spcPts val="0"/>
              </a:spcAft>
              <a:buSzPts val="1700"/>
              <a:buChar char="●"/>
            </a:pPr>
            <a:r>
              <a:rPr lang="en" sz="1700"/>
              <a:t>The complex architecture of Siamese Networks was slightly hard to comprehend and we required other additional resources to completely understand the concept.</a:t>
            </a:r>
            <a:endParaRPr sz="1700"/>
          </a:p>
          <a:p>
            <a:pPr indent="-336550" lvl="0" marL="457200" rtl="0" algn="l">
              <a:spcBef>
                <a:spcPts val="0"/>
              </a:spcBef>
              <a:spcAft>
                <a:spcPts val="0"/>
              </a:spcAft>
              <a:buSzPts val="1700"/>
              <a:buChar char="●"/>
            </a:pPr>
            <a:r>
              <a:rPr lang="en" sz="1700"/>
              <a:t>None of us had prior Deep Learning experience and had to learn Tensorflow/Keras from scratch. </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129750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283" name="Google Shape;283;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Instead of using binary cross-entropy, alternate loss functions like triplet and contrastive loss can be used which may give better results. </a:t>
            </a:r>
            <a:endParaRPr sz="1600"/>
          </a:p>
          <a:p>
            <a:pPr indent="-330200" lvl="0" marL="457200" rtl="0" algn="l">
              <a:spcBef>
                <a:spcPts val="0"/>
              </a:spcBef>
              <a:spcAft>
                <a:spcPts val="0"/>
              </a:spcAft>
              <a:buSzPts val="1600"/>
              <a:buChar char="●"/>
            </a:pPr>
            <a:r>
              <a:rPr lang="en" sz="1600"/>
              <a:t>The one-shot classification model can be extended to 3D RGB images and used for applications like face recognition and verification. </a:t>
            </a:r>
            <a:endParaRPr sz="1600"/>
          </a:p>
          <a:p>
            <a:pPr indent="-330200" lvl="0" marL="457200" rtl="0" algn="l">
              <a:spcBef>
                <a:spcPts val="0"/>
              </a:spcBef>
              <a:spcAft>
                <a:spcPts val="0"/>
              </a:spcAft>
              <a:buSzPts val="1600"/>
              <a:buChar char="●"/>
            </a:pPr>
            <a:r>
              <a:rPr lang="en" sz="1600"/>
              <a:t>Various data augmentation techniques like changing contrast, adding noise and random choosing can be tried. </a:t>
            </a:r>
            <a:endParaRPr sz="1600"/>
          </a:p>
          <a:p>
            <a:pPr indent="-330200" lvl="0" marL="457200" rtl="0" algn="l">
              <a:spcBef>
                <a:spcPts val="0"/>
              </a:spcBef>
              <a:spcAft>
                <a:spcPts val="0"/>
              </a:spcAft>
              <a:buSzPts val="1600"/>
              <a:buChar char="●"/>
            </a:pPr>
            <a:r>
              <a:rPr lang="en" sz="1600"/>
              <a:t>Many of the hyper-parameters can be further tuned or a software like Whetlab can be used for further optimization.</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297500" y="609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Experience/Learning Outcome</a:t>
            </a:r>
            <a:endParaRPr/>
          </a:p>
        </p:txBody>
      </p:sp>
      <p:sp>
        <p:nvSpPr>
          <p:cNvPr id="289" name="Google Shape;289;p38"/>
          <p:cNvSpPr txBox="1"/>
          <p:nvPr>
            <p:ph idx="1" type="body"/>
          </p:nvPr>
        </p:nvSpPr>
        <p:spPr>
          <a:xfrm>
            <a:off x="1245625"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We </a:t>
            </a:r>
            <a:r>
              <a:rPr lang="en" sz="1700"/>
              <a:t>learnt to use Tensorflow/Keras and applied Deep Learning techniques like CNN. </a:t>
            </a:r>
            <a:endParaRPr sz="1700"/>
          </a:p>
          <a:p>
            <a:pPr indent="-336550" lvl="0" marL="457200" rtl="0" algn="l">
              <a:spcBef>
                <a:spcPts val="0"/>
              </a:spcBef>
              <a:spcAft>
                <a:spcPts val="0"/>
              </a:spcAft>
              <a:buSzPts val="1700"/>
              <a:buChar char="●"/>
            </a:pPr>
            <a:r>
              <a:rPr lang="en" sz="1700"/>
              <a:t>Learnt to use Python libraries like Pickle, Matplotlib, etc.</a:t>
            </a:r>
            <a:endParaRPr sz="1700"/>
          </a:p>
          <a:p>
            <a:pPr indent="-336550" lvl="0" marL="457200" rtl="0" algn="l">
              <a:spcBef>
                <a:spcPts val="0"/>
              </a:spcBef>
              <a:spcAft>
                <a:spcPts val="0"/>
              </a:spcAft>
              <a:buSzPts val="1700"/>
              <a:buChar char="●"/>
            </a:pPr>
            <a:r>
              <a:rPr lang="en" sz="1700"/>
              <a:t>Understood hyperparameter optimization and tuned various hyperparameters to increase the accuracy.</a:t>
            </a:r>
            <a:endParaRPr sz="1700"/>
          </a:p>
          <a:p>
            <a:pPr indent="-336550" lvl="0" marL="457200" rtl="0" algn="l">
              <a:spcBef>
                <a:spcPts val="0"/>
              </a:spcBef>
              <a:spcAft>
                <a:spcPts val="0"/>
              </a:spcAft>
              <a:buSzPts val="1700"/>
              <a:buChar char="●"/>
            </a:pPr>
            <a:r>
              <a:rPr lang="en" sz="1700"/>
              <a:t>Read about various new activation functions like SeLU and GeLU which can be used as substitutes for ReLU.</a:t>
            </a:r>
            <a:endParaRPr sz="1700"/>
          </a:p>
          <a:p>
            <a:pPr indent="-336550" lvl="0" marL="457200" rtl="0" algn="l">
              <a:spcBef>
                <a:spcPts val="0"/>
              </a:spcBef>
              <a:spcAft>
                <a:spcPts val="0"/>
              </a:spcAft>
              <a:buSzPts val="1700"/>
              <a:buChar char="●"/>
            </a:pPr>
            <a:r>
              <a:rPr lang="en" sz="1700"/>
              <a:t>We also learnt how to read research papers end-to-end and replicate the results by ourselves.</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4294967295" type="title"/>
          </p:nvPr>
        </p:nvSpPr>
        <p:spPr>
          <a:xfrm>
            <a:off x="1297500" y="556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Description : Aim</a:t>
            </a:r>
            <a:endParaRPr/>
          </a:p>
        </p:txBody>
      </p:sp>
      <p:sp>
        <p:nvSpPr>
          <p:cNvPr id="147" name="Google Shape;147;p15"/>
          <p:cNvSpPr txBox="1"/>
          <p:nvPr>
            <p:ph idx="4294967295" type="body"/>
          </p:nvPr>
        </p:nvSpPr>
        <p:spPr>
          <a:xfrm>
            <a:off x="1178625" y="1686425"/>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paper aims to solve the one-shot classification problem by exploring siamese neural networks </a:t>
            </a:r>
            <a:r>
              <a:rPr lang="en" sz="1700"/>
              <a:t>which employ a unique structure to naturally rank similarity between inputs.</a:t>
            </a:r>
            <a:endParaRPr sz="1700"/>
          </a:p>
          <a:p>
            <a:pPr indent="-336550" lvl="0" marL="457200" rtl="0" algn="l">
              <a:spcBef>
                <a:spcPts val="0"/>
              </a:spcBef>
              <a:spcAft>
                <a:spcPts val="0"/>
              </a:spcAft>
              <a:buSzPts val="1700"/>
              <a:buChar char="●"/>
            </a:pPr>
            <a:r>
              <a:rPr lang="en" sz="1700"/>
              <a:t>Once the network is trained, the model is able to identify various different classes after being provided just a single training example. </a:t>
            </a:r>
            <a:endParaRPr sz="1700"/>
          </a:p>
          <a:p>
            <a:pPr indent="-336550" lvl="0" marL="457200" rtl="0" algn="l">
              <a:spcBef>
                <a:spcPts val="0"/>
              </a:spcBef>
              <a:spcAft>
                <a:spcPts val="0"/>
              </a:spcAft>
              <a:buSzPts val="1700"/>
              <a:buChar char="●"/>
            </a:pPr>
            <a:r>
              <a:rPr lang="en" sz="1700"/>
              <a:t>The model was able to outperform  other deep-learning models with near state-of-the-art performance on one-shot </a:t>
            </a:r>
            <a:r>
              <a:rPr lang="en" sz="1700"/>
              <a:t>classification tasks.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75925" y="534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Overview : Methodology </a:t>
            </a:r>
            <a:endParaRPr/>
          </a:p>
        </p:txBody>
      </p:sp>
      <p:sp>
        <p:nvSpPr>
          <p:cNvPr id="153" name="Google Shape;153;p16"/>
          <p:cNvSpPr txBox="1"/>
          <p:nvPr>
            <p:ph idx="1" type="body"/>
          </p:nvPr>
        </p:nvSpPr>
        <p:spPr>
          <a:xfrm>
            <a:off x="194500" y="1855575"/>
            <a:ext cx="46680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Our standard model is a siamese convolutional neural network with L layers each </a:t>
            </a:r>
            <a:r>
              <a:rPr lang="en" sz="1700"/>
              <a:t>consisting</a:t>
            </a:r>
            <a:r>
              <a:rPr lang="en" sz="1700"/>
              <a:t> of  N</a:t>
            </a:r>
            <a:r>
              <a:rPr baseline="-25000" lang="en" sz="1700"/>
              <a:t>l</a:t>
            </a:r>
            <a:r>
              <a:rPr lang="en" sz="1700"/>
              <a:t> units,where </a:t>
            </a:r>
            <a:r>
              <a:rPr lang="en" sz="1700"/>
              <a:t>the</a:t>
            </a:r>
            <a:r>
              <a:rPr lang="en" sz="1700"/>
              <a:t> </a:t>
            </a:r>
            <a:r>
              <a:rPr lang="en" sz="1700"/>
              <a:t>hidden vector in layer l for the first twin is represented by h</a:t>
            </a:r>
            <a:r>
              <a:rPr baseline="-25000" lang="en" sz="1700"/>
              <a:t>1,l</a:t>
            </a:r>
            <a:r>
              <a:rPr lang="en" sz="1700"/>
              <a:t> and similarly as h</a:t>
            </a:r>
            <a:r>
              <a:rPr baseline="-25000" lang="en" sz="1700"/>
              <a:t>2,l</a:t>
            </a:r>
            <a:r>
              <a:rPr lang="en" sz="1700"/>
              <a:t> for the second twin</a:t>
            </a:r>
            <a:r>
              <a:rPr lang="en" sz="1700"/>
              <a:t>. </a:t>
            </a:r>
            <a:endParaRPr sz="1700"/>
          </a:p>
          <a:p>
            <a:pPr indent="0" lvl="0" marL="457200" rtl="0" algn="l">
              <a:spcBef>
                <a:spcPts val="1200"/>
              </a:spcBef>
              <a:spcAft>
                <a:spcPts val="1200"/>
              </a:spcAft>
              <a:buNone/>
            </a:pPr>
            <a:r>
              <a:t/>
            </a:r>
            <a:endParaRPr sz="1700"/>
          </a:p>
        </p:txBody>
      </p:sp>
      <p:pic>
        <p:nvPicPr>
          <p:cNvPr id="154" name="Google Shape;154;p16"/>
          <p:cNvPicPr preferRelativeResize="0"/>
          <p:nvPr/>
        </p:nvPicPr>
        <p:blipFill>
          <a:blip r:embed="rId3">
            <a:alphaModFix/>
          </a:blip>
          <a:stretch>
            <a:fillRect/>
          </a:stretch>
        </p:blipFill>
        <p:spPr>
          <a:xfrm>
            <a:off x="5252625" y="1495625"/>
            <a:ext cx="3318558" cy="327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351525" y="5886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Overview : Methodology</a:t>
            </a:r>
            <a:endParaRPr/>
          </a:p>
        </p:txBody>
      </p:sp>
      <p:sp>
        <p:nvSpPr>
          <p:cNvPr id="160" name="Google Shape;160;p17"/>
          <p:cNvSpPr txBox="1"/>
          <p:nvPr>
            <p:ph idx="1" type="body"/>
          </p:nvPr>
        </p:nvSpPr>
        <p:spPr>
          <a:xfrm>
            <a:off x="145200" y="1865125"/>
            <a:ext cx="8853600" cy="306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model is composed of a sequence of convolutional layers, and each layer uses a single channel with varying filter sizes and a fixed stride of one. </a:t>
            </a:r>
            <a:endParaRPr sz="1800"/>
          </a:p>
          <a:p>
            <a:pPr indent="-342900" lvl="0" marL="457200" rtl="0" algn="l">
              <a:spcBef>
                <a:spcPts val="0"/>
              </a:spcBef>
              <a:spcAft>
                <a:spcPts val="0"/>
              </a:spcAft>
              <a:buSzPts val="1800"/>
              <a:buChar char="●"/>
            </a:pPr>
            <a:r>
              <a:rPr lang="en" sz="1800"/>
              <a:t>The units in the final convolutional layer are flattened into a single vector. This convolutional layer is followed by a fully-connected layer, and then one more layer computing the induced distance metric between each siamese twin, which is given to a single sigmoidal output unit.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8"/>
          <p:cNvPicPr preferRelativeResize="0"/>
          <p:nvPr/>
        </p:nvPicPr>
        <p:blipFill>
          <a:blip r:embed="rId3">
            <a:alphaModFix/>
          </a:blip>
          <a:stretch>
            <a:fillRect/>
          </a:stretch>
        </p:blipFill>
        <p:spPr>
          <a:xfrm>
            <a:off x="226213" y="1578351"/>
            <a:ext cx="8691574" cy="24818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9"/>
          <p:cNvPicPr preferRelativeResize="0"/>
          <p:nvPr/>
        </p:nvPicPr>
        <p:blipFill>
          <a:blip r:embed="rId3">
            <a:alphaModFix/>
          </a:blip>
          <a:stretch>
            <a:fillRect/>
          </a:stretch>
        </p:blipFill>
        <p:spPr>
          <a:xfrm>
            <a:off x="152400" y="498625"/>
            <a:ext cx="8839199" cy="42986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362350" y="5342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Overview : Outcome</a:t>
            </a:r>
            <a:endParaRPr/>
          </a:p>
        </p:txBody>
      </p:sp>
      <p:sp>
        <p:nvSpPr>
          <p:cNvPr id="176" name="Google Shape;176;p20"/>
          <p:cNvSpPr txBox="1"/>
          <p:nvPr>
            <p:ph idx="1" type="body"/>
          </p:nvPr>
        </p:nvSpPr>
        <p:spPr>
          <a:xfrm>
            <a:off x="901275" y="1783675"/>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The proposed architecture managed to accomplish the one-shot classification task of being able to identify classes using just one training example. </a:t>
            </a:r>
            <a:endParaRPr sz="1800"/>
          </a:p>
          <a:p>
            <a:pPr indent="-342900" lvl="0" marL="457200" rtl="0" algn="l">
              <a:spcBef>
                <a:spcPts val="0"/>
              </a:spcBef>
              <a:spcAft>
                <a:spcPts val="0"/>
              </a:spcAft>
              <a:buSzPts val="1800"/>
              <a:buChar char="●"/>
            </a:pPr>
            <a:r>
              <a:rPr lang="en" sz="1800"/>
              <a:t>The model outperforms all available baselines by a significant margin and also achieves and accuracy very close to human-level (95.5%).</a:t>
            </a:r>
            <a:endParaRPr sz="1800"/>
          </a:p>
          <a:p>
            <a:pPr indent="0" lvl="0" marL="0" rtl="0" algn="l">
              <a:spcBef>
                <a:spcPts val="120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319125" y="5126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Concepts</a:t>
            </a:r>
            <a:endParaRPr/>
          </a:p>
        </p:txBody>
      </p:sp>
      <p:sp>
        <p:nvSpPr>
          <p:cNvPr id="182" name="Google Shape;182;p21"/>
          <p:cNvSpPr txBox="1"/>
          <p:nvPr>
            <p:ph idx="1" type="body"/>
          </p:nvPr>
        </p:nvSpPr>
        <p:spPr>
          <a:xfrm>
            <a:off x="237600" y="1513175"/>
            <a:ext cx="4334400" cy="3479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702"/>
              <a:t>Siamese Neural Network</a:t>
            </a:r>
            <a:r>
              <a:rPr lang="en" sz="1702"/>
              <a:t>: </a:t>
            </a:r>
            <a:r>
              <a:rPr lang="en" sz="1702"/>
              <a:t>A Siamese neural network consists of two identical subnetworks, a.k.a. twin networks, joined at their outputs. Not only the twin networks have identical architecture, but they also share weights. </a:t>
            </a:r>
            <a:endParaRPr sz="1702"/>
          </a:p>
          <a:p>
            <a:pPr indent="0" lvl="0" marL="0" rtl="0" algn="l">
              <a:lnSpc>
                <a:spcPct val="95000"/>
              </a:lnSpc>
              <a:spcBef>
                <a:spcPts val="1200"/>
              </a:spcBef>
              <a:spcAft>
                <a:spcPts val="0"/>
              </a:spcAft>
              <a:buSzPts val="1018"/>
              <a:buNone/>
            </a:pPr>
            <a:r>
              <a:rPr b="1" lang="en" sz="1702"/>
              <a:t>One-shot Learning</a:t>
            </a:r>
            <a:r>
              <a:rPr lang="en" sz="1702"/>
              <a:t>: It is a classification task which involves predicting the label for an example after providing just one training example for a specific class. </a:t>
            </a:r>
            <a:endParaRPr sz="1702"/>
          </a:p>
          <a:p>
            <a:pPr indent="0" lvl="0" marL="0" rtl="0" algn="l">
              <a:lnSpc>
                <a:spcPct val="95000"/>
              </a:lnSpc>
              <a:spcBef>
                <a:spcPts val="1200"/>
              </a:spcBef>
              <a:spcAft>
                <a:spcPts val="1200"/>
              </a:spcAft>
              <a:buSzPts val="1018"/>
              <a:buNone/>
            </a:pPr>
            <a:r>
              <a:t/>
            </a:r>
            <a:endParaRPr sz="1702"/>
          </a:p>
        </p:txBody>
      </p:sp>
      <p:pic>
        <p:nvPicPr>
          <p:cNvPr id="183" name="Google Shape;183;p21"/>
          <p:cNvPicPr preferRelativeResize="0"/>
          <p:nvPr/>
        </p:nvPicPr>
        <p:blipFill>
          <a:blip r:embed="rId3">
            <a:alphaModFix/>
          </a:blip>
          <a:stretch>
            <a:fillRect/>
          </a:stretch>
        </p:blipFill>
        <p:spPr>
          <a:xfrm>
            <a:off x="4648200" y="1211725"/>
            <a:ext cx="4267050" cy="364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