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2000"/>
            <a:ext cx="3448050" cy="5324475"/>
          </a:xfrm>
          <a:custGeom>
            <a:avLst/>
            <a:gdLst/>
            <a:ahLst/>
            <a:cxnLst/>
            <a:rect l="l" t="t" r="r" b="b"/>
            <a:pathLst>
              <a:path w="3448050" h="5324475">
                <a:moveTo>
                  <a:pt x="3448050" y="0"/>
                </a:moveTo>
                <a:lnTo>
                  <a:pt x="0" y="0"/>
                </a:lnTo>
                <a:lnTo>
                  <a:pt x="0" y="5324475"/>
                </a:lnTo>
                <a:lnTo>
                  <a:pt x="3448050" y="5324475"/>
                </a:lnTo>
                <a:lnTo>
                  <a:pt x="344805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820525" y="762000"/>
            <a:ext cx="371475" cy="5324475"/>
          </a:xfrm>
          <a:custGeom>
            <a:avLst/>
            <a:gdLst/>
            <a:ahLst/>
            <a:cxnLst/>
            <a:rect l="l" t="t" r="r" b="b"/>
            <a:pathLst>
              <a:path w="371475" h="5324475">
                <a:moveTo>
                  <a:pt x="0" y="5324475"/>
                </a:moveTo>
                <a:lnTo>
                  <a:pt x="371475" y="5324475"/>
                </a:lnTo>
                <a:lnTo>
                  <a:pt x="371475" y="0"/>
                </a:lnTo>
                <a:lnTo>
                  <a:pt x="0" y="0"/>
                </a:lnTo>
                <a:lnTo>
                  <a:pt x="0" y="5324475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787" y="2588894"/>
            <a:ext cx="2294255" cy="1567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07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37869" y="3915346"/>
            <a:ext cx="4800600" cy="11417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650" spc="-25">
                <a:solidFill>
                  <a:srgbClr val="FFFFFF"/>
                </a:solidFill>
                <a:latin typeface="Corbel"/>
                <a:cs typeface="Corbel"/>
              </a:rPr>
              <a:t>By:</a:t>
            </a:r>
            <a:endParaRPr sz="16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650">
                <a:solidFill>
                  <a:srgbClr val="FFFFFF"/>
                </a:solidFill>
                <a:latin typeface="Corbel"/>
                <a:cs typeface="Corbel"/>
              </a:rPr>
              <a:t>Soham</a:t>
            </a:r>
            <a:r>
              <a:rPr dirty="0" sz="165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FFFFFF"/>
                </a:solidFill>
                <a:latin typeface="Corbel"/>
                <a:cs typeface="Corbel"/>
              </a:rPr>
              <a:t>Ajit</a:t>
            </a:r>
            <a:r>
              <a:rPr dirty="0" sz="1650" spc="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Corbel"/>
                <a:cs typeface="Corbel"/>
              </a:rPr>
              <a:t>Dahanukar</a:t>
            </a:r>
            <a:endParaRPr sz="16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650">
                <a:solidFill>
                  <a:srgbClr val="FFFFFF"/>
                </a:solidFill>
                <a:latin typeface="Corbel"/>
                <a:cs typeface="Corbel"/>
              </a:rPr>
              <a:t>Department</a:t>
            </a:r>
            <a:r>
              <a:rPr dirty="0" sz="165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1650" spc="-1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FFFFFF"/>
                </a:solidFill>
                <a:latin typeface="Corbel"/>
                <a:cs typeface="Corbel"/>
              </a:rPr>
              <a:t>Artificial</a:t>
            </a:r>
            <a:r>
              <a:rPr dirty="0" sz="1650" spc="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FFFFFF"/>
                </a:solidFill>
                <a:latin typeface="Corbel"/>
                <a:cs typeface="Corbel"/>
              </a:rPr>
              <a:t>Intelligence</a:t>
            </a:r>
            <a:r>
              <a:rPr dirty="0" sz="165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165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dirty="0" sz="1650" spc="-9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Corbel"/>
                <a:cs typeface="Corbel"/>
              </a:rPr>
              <a:t>Science</a:t>
            </a:r>
            <a:endParaRPr sz="16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650" spc="-10">
                <a:solidFill>
                  <a:srgbClr val="FFFFFF"/>
                </a:solidFill>
                <a:latin typeface="Corbel"/>
                <a:cs typeface="Corbel"/>
              </a:rPr>
              <a:t>Vidyavardhini’s </a:t>
            </a:r>
            <a:r>
              <a:rPr dirty="0" sz="1650">
                <a:solidFill>
                  <a:srgbClr val="FFFFFF"/>
                </a:solidFill>
                <a:latin typeface="Corbel"/>
                <a:cs typeface="Corbel"/>
              </a:rPr>
              <a:t>College</a:t>
            </a:r>
            <a:r>
              <a:rPr dirty="0" sz="1650" spc="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165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FFFFFF"/>
                </a:solidFill>
                <a:latin typeface="Corbel"/>
                <a:cs typeface="Corbel"/>
              </a:rPr>
              <a:t>Engineering</a:t>
            </a:r>
            <a:r>
              <a:rPr dirty="0" sz="165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1650" spc="-9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Corbel"/>
                <a:cs typeface="Corbel"/>
              </a:rPr>
              <a:t>Technology</a:t>
            </a:r>
            <a:endParaRPr sz="1650">
              <a:latin typeface="Corbel"/>
              <a:cs typeface="Corbe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33750"/>
            <a:ext cx="8553449" cy="20002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73734" y="2189480"/>
            <a:ext cx="8561705" cy="552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50">
                <a:solidFill>
                  <a:srgbClr val="FFFFFF"/>
                </a:solidFill>
                <a:latin typeface="Corbel"/>
                <a:cs typeface="Corbel"/>
              </a:rPr>
              <a:t>Empowering</a:t>
            </a:r>
            <a:r>
              <a:rPr dirty="0" sz="3450" spc="-114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450">
                <a:solidFill>
                  <a:srgbClr val="FFFFFF"/>
                </a:solidFill>
                <a:latin typeface="Corbel"/>
                <a:cs typeface="Corbel"/>
              </a:rPr>
              <a:t>Web</a:t>
            </a:r>
            <a:r>
              <a:rPr dirty="0" sz="345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45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r>
              <a:rPr dirty="0" sz="345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45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dirty="0" sz="3450" spc="-1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orbel"/>
                <a:cs typeface="Corbel"/>
              </a:rPr>
              <a:t>Express.js</a:t>
            </a:r>
            <a:endParaRPr sz="3450">
              <a:latin typeface="Corbel"/>
              <a:cs typeface="Corbe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86450"/>
            <a:ext cx="8553449" cy="20002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0"/>
            <a:ext cx="12192000" cy="2047875"/>
            <a:chOff x="0" y="0"/>
            <a:chExt cx="12192000" cy="204787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204787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5" y="447675"/>
              <a:ext cx="1143000" cy="114300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311400" y="609028"/>
            <a:ext cx="7901940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85" b="1">
                <a:latin typeface="Trebuchet MS"/>
                <a:cs typeface="Trebuchet MS"/>
              </a:rPr>
              <a:t>Vidyavardhini’s</a:t>
            </a:r>
            <a:r>
              <a:rPr dirty="0" sz="2700" spc="-490" b="1">
                <a:latin typeface="Trebuchet MS"/>
                <a:cs typeface="Trebuchet MS"/>
              </a:rPr>
              <a:t> </a:t>
            </a:r>
            <a:r>
              <a:rPr dirty="0" sz="2700" spc="-75" b="1">
                <a:latin typeface="Trebuchet MS"/>
                <a:cs typeface="Trebuchet MS"/>
              </a:rPr>
              <a:t>College</a:t>
            </a:r>
            <a:r>
              <a:rPr dirty="0" sz="2700" spc="-395" b="1">
                <a:latin typeface="Trebuchet MS"/>
                <a:cs typeface="Trebuchet MS"/>
              </a:rPr>
              <a:t> </a:t>
            </a:r>
            <a:r>
              <a:rPr dirty="0" sz="2700" spc="-85" b="1">
                <a:latin typeface="Trebuchet MS"/>
                <a:cs typeface="Trebuchet MS"/>
              </a:rPr>
              <a:t>of</a:t>
            </a:r>
            <a:r>
              <a:rPr dirty="0" sz="2700" spc="-254" b="1">
                <a:latin typeface="Trebuchet MS"/>
                <a:cs typeface="Trebuchet MS"/>
              </a:rPr>
              <a:t> </a:t>
            </a:r>
            <a:r>
              <a:rPr dirty="0" sz="2700" spc="-80" b="1">
                <a:latin typeface="Trebuchet MS"/>
                <a:cs typeface="Trebuchet MS"/>
              </a:rPr>
              <a:t>Engineering</a:t>
            </a:r>
            <a:r>
              <a:rPr dirty="0" sz="2700" spc="-509" b="1">
                <a:latin typeface="Trebuchet MS"/>
                <a:cs typeface="Trebuchet MS"/>
              </a:rPr>
              <a:t> </a:t>
            </a:r>
            <a:r>
              <a:rPr dirty="0" sz="2700" b="1">
                <a:latin typeface="Trebuchet MS"/>
                <a:cs typeface="Trebuchet MS"/>
              </a:rPr>
              <a:t>&amp;</a:t>
            </a:r>
            <a:r>
              <a:rPr dirty="0" sz="2700" spc="305" b="1">
                <a:latin typeface="Trebuchet MS"/>
                <a:cs typeface="Trebuchet MS"/>
              </a:rPr>
              <a:t> </a:t>
            </a:r>
            <a:r>
              <a:rPr dirty="0" sz="2700" spc="-30" b="1">
                <a:latin typeface="Trebuchet MS"/>
                <a:cs typeface="Trebuchet MS"/>
              </a:rPr>
              <a:t>Technology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35225" y="1180718"/>
            <a:ext cx="7636509" cy="438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-80">
                <a:solidFill>
                  <a:srgbClr val="000000"/>
                </a:solidFill>
                <a:latin typeface="Trebuchet MS"/>
                <a:cs typeface="Trebuchet MS"/>
              </a:rPr>
              <a:t>Department</a:t>
            </a:r>
            <a:r>
              <a:rPr dirty="0" sz="2700" spc="-52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700" spc="-85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700" spc="-204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700" spc="-95">
                <a:solidFill>
                  <a:srgbClr val="000000"/>
                </a:solidFill>
                <a:latin typeface="Trebuchet MS"/>
                <a:cs typeface="Trebuchet MS"/>
              </a:rPr>
              <a:t>Artificial</a:t>
            </a:r>
            <a:r>
              <a:rPr dirty="0" sz="2700" spc="-484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000000"/>
                </a:solidFill>
                <a:latin typeface="Trebuchet MS"/>
                <a:cs typeface="Trebuchet MS"/>
              </a:rPr>
              <a:t>Intelligence</a:t>
            </a:r>
            <a:r>
              <a:rPr dirty="0" sz="2700" spc="-43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700" spc="-140">
                <a:solidFill>
                  <a:srgbClr val="000000"/>
                </a:solidFill>
                <a:latin typeface="Trebuchet MS"/>
                <a:cs typeface="Trebuchet MS"/>
              </a:rPr>
              <a:t>&amp;</a:t>
            </a:r>
            <a:r>
              <a:rPr dirty="0" sz="2700" spc="-28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700" spc="-35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dirty="0" sz="2700" spc="-29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000000"/>
                </a:solidFill>
                <a:latin typeface="Trebuchet MS"/>
                <a:cs typeface="Trebuchet MS"/>
              </a:rPr>
              <a:t>Science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905750" y="0"/>
            <a:ext cx="4286250" cy="6858000"/>
            <a:chOff x="7905750" y="0"/>
            <a:chExt cx="4286250" cy="6858000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5750" y="0"/>
              <a:ext cx="4286250" cy="685799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0331" y="3955034"/>
              <a:ext cx="2707462" cy="269125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326596" y="3983609"/>
              <a:ext cx="2635250" cy="2625090"/>
            </a:xfrm>
            <a:custGeom>
              <a:avLst/>
              <a:gdLst/>
              <a:ahLst/>
              <a:cxnLst/>
              <a:rect l="l" t="t" r="r" b="b"/>
              <a:pathLst>
                <a:path w="2635250" h="2625090">
                  <a:moveTo>
                    <a:pt x="1317529" y="0"/>
                  </a:moveTo>
                  <a:lnTo>
                    <a:pt x="1267310" y="728"/>
                  </a:lnTo>
                  <a:lnTo>
                    <a:pt x="1217402" y="3357"/>
                  </a:lnTo>
                  <a:lnTo>
                    <a:pt x="1167850" y="7862"/>
                  </a:lnTo>
                  <a:lnTo>
                    <a:pt x="1118700" y="14217"/>
                  </a:lnTo>
                  <a:lnTo>
                    <a:pt x="1069997" y="22396"/>
                  </a:lnTo>
                  <a:lnTo>
                    <a:pt x="1021785" y="32373"/>
                  </a:lnTo>
                  <a:lnTo>
                    <a:pt x="974109" y="44122"/>
                  </a:lnTo>
                  <a:lnTo>
                    <a:pt x="927016" y="57618"/>
                  </a:lnTo>
                  <a:lnTo>
                    <a:pt x="880549" y="72833"/>
                  </a:lnTo>
                  <a:lnTo>
                    <a:pt x="834754" y="89744"/>
                  </a:lnTo>
                  <a:lnTo>
                    <a:pt x="789676" y="108323"/>
                  </a:lnTo>
                  <a:lnTo>
                    <a:pt x="745359" y="128545"/>
                  </a:lnTo>
                  <a:lnTo>
                    <a:pt x="701850" y="150385"/>
                  </a:lnTo>
                  <a:lnTo>
                    <a:pt x="659193" y="173815"/>
                  </a:lnTo>
                  <a:lnTo>
                    <a:pt x="617433" y="198811"/>
                  </a:lnTo>
                  <a:lnTo>
                    <a:pt x="576615" y="225346"/>
                  </a:lnTo>
                  <a:lnTo>
                    <a:pt x="536784" y="253394"/>
                  </a:lnTo>
                  <a:lnTo>
                    <a:pt x="497986" y="282931"/>
                  </a:lnTo>
                  <a:lnTo>
                    <a:pt x="460265" y="313929"/>
                  </a:lnTo>
                  <a:lnTo>
                    <a:pt x="423666" y="346363"/>
                  </a:lnTo>
                  <a:lnTo>
                    <a:pt x="388235" y="380208"/>
                  </a:lnTo>
                  <a:lnTo>
                    <a:pt x="354016" y="415436"/>
                  </a:lnTo>
                  <a:lnTo>
                    <a:pt x="321054" y="452024"/>
                  </a:lnTo>
                  <a:lnTo>
                    <a:pt x="289396" y="489943"/>
                  </a:lnTo>
                  <a:lnTo>
                    <a:pt x="259085" y="529170"/>
                  </a:lnTo>
                  <a:lnTo>
                    <a:pt x="230166" y="569677"/>
                  </a:lnTo>
                  <a:lnTo>
                    <a:pt x="202686" y="611439"/>
                  </a:lnTo>
                  <a:lnTo>
                    <a:pt x="176688" y="654431"/>
                  </a:lnTo>
                  <a:lnTo>
                    <a:pt x="152348" y="698383"/>
                  </a:lnTo>
                  <a:lnTo>
                    <a:pt x="129812" y="743010"/>
                  </a:lnTo>
                  <a:lnTo>
                    <a:pt x="109078" y="788260"/>
                  </a:lnTo>
                  <a:lnTo>
                    <a:pt x="90147" y="834082"/>
                  </a:lnTo>
                  <a:lnTo>
                    <a:pt x="73019" y="880423"/>
                  </a:lnTo>
                  <a:lnTo>
                    <a:pt x="57694" y="927231"/>
                  </a:lnTo>
                  <a:lnTo>
                    <a:pt x="44172" y="974455"/>
                  </a:lnTo>
                  <a:lnTo>
                    <a:pt x="32453" y="1022042"/>
                  </a:lnTo>
                  <a:lnTo>
                    <a:pt x="22536" y="1069941"/>
                  </a:lnTo>
                  <a:lnTo>
                    <a:pt x="14423" y="1118100"/>
                  </a:lnTo>
                  <a:lnTo>
                    <a:pt x="8113" y="1166466"/>
                  </a:lnTo>
                  <a:lnTo>
                    <a:pt x="3605" y="1214988"/>
                  </a:lnTo>
                  <a:lnTo>
                    <a:pt x="901" y="1263614"/>
                  </a:lnTo>
                  <a:lnTo>
                    <a:pt x="0" y="1312292"/>
                  </a:lnTo>
                  <a:lnTo>
                    <a:pt x="901" y="1360970"/>
                  </a:lnTo>
                  <a:lnTo>
                    <a:pt x="3605" y="1409596"/>
                  </a:lnTo>
                  <a:lnTo>
                    <a:pt x="8113" y="1458119"/>
                  </a:lnTo>
                  <a:lnTo>
                    <a:pt x="14423" y="1506485"/>
                  </a:lnTo>
                  <a:lnTo>
                    <a:pt x="22536" y="1554644"/>
                  </a:lnTo>
                  <a:lnTo>
                    <a:pt x="32453" y="1602544"/>
                  </a:lnTo>
                  <a:lnTo>
                    <a:pt x="44172" y="1650132"/>
                  </a:lnTo>
                  <a:lnTo>
                    <a:pt x="57694" y="1697356"/>
                  </a:lnTo>
                  <a:lnTo>
                    <a:pt x="73019" y="1744165"/>
                  </a:lnTo>
                  <a:lnTo>
                    <a:pt x="90147" y="1790507"/>
                  </a:lnTo>
                  <a:lnTo>
                    <a:pt x="109078" y="1836330"/>
                  </a:lnTo>
                  <a:lnTo>
                    <a:pt x="129812" y="1881581"/>
                  </a:lnTo>
                  <a:lnTo>
                    <a:pt x="152348" y="1926210"/>
                  </a:lnTo>
                  <a:lnTo>
                    <a:pt x="176688" y="1970163"/>
                  </a:lnTo>
                  <a:lnTo>
                    <a:pt x="202686" y="2013155"/>
                  </a:lnTo>
                  <a:lnTo>
                    <a:pt x="230166" y="2054917"/>
                  </a:lnTo>
                  <a:lnTo>
                    <a:pt x="259085" y="2095424"/>
                  </a:lnTo>
                  <a:lnTo>
                    <a:pt x="289396" y="2134650"/>
                  </a:lnTo>
                  <a:lnTo>
                    <a:pt x="321054" y="2172569"/>
                  </a:lnTo>
                  <a:lnTo>
                    <a:pt x="354016" y="2209156"/>
                  </a:lnTo>
                  <a:lnTo>
                    <a:pt x="388235" y="2244385"/>
                  </a:lnTo>
                  <a:lnTo>
                    <a:pt x="423666" y="2278229"/>
                  </a:lnTo>
                  <a:lnTo>
                    <a:pt x="460265" y="2310663"/>
                  </a:lnTo>
                  <a:lnTo>
                    <a:pt x="497986" y="2341662"/>
                  </a:lnTo>
                  <a:lnTo>
                    <a:pt x="536784" y="2371198"/>
                  </a:lnTo>
                  <a:lnTo>
                    <a:pt x="576615" y="2399247"/>
                  </a:lnTo>
                  <a:lnTo>
                    <a:pt x="617433" y="2425783"/>
                  </a:lnTo>
                  <a:lnTo>
                    <a:pt x="659193" y="2450779"/>
                  </a:lnTo>
                  <a:lnTo>
                    <a:pt x="701850" y="2474210"/>
                  </a:lnTo>
                  <a:lnTo>
                    <a:pt x="745359" y="2496050"/>
                  </a:lnTo>
                  <a:lnTo>
                    <a:pt x="789676" y="2516274"/>
                  </a:lnTo>
                  <a:lnTo>
                    <a:pt x="834754" y="2534854"/>
                  </a:lnTo>
                  <a:lnTo>
                    <a:pt x="880549" y="2551767"/>
                  </a:lnTo>
                  <a:lnTo>
                    <a:pt x="927016" y="2566985"/>
                  </a:lnTo>
                  <a:lnTo>
                    <a:pt x="974109" y="2580482"/>
                  </a:lnTo>
                  <a:lnTo>
                    <a:pt x="1021785" y="2592234"/>
                  </a:lnTo>
                  <a:lnTo>
                    <a:pt x="1069997" y="2602214"/>
                  </a:lnTo>
                  <a:lnTo>
                    <a:pt x="1118700" y="2610396"/>
                  </a:lnTo>
                  <a:lnTo>
                    <a:pt x="1167850" y="2616755"/>
                  </a:lnTo>
                  <a:lnTo>
                    <a:pt x="1217402" y="2621265"/>
                  </a:lnTo>
                  <a:lnTo>
                    <a:pt x="1267310" y="2623899"/>
                  </a:lnTo>
                  <a:lnTo>
                    <a:pt x="1317529" y="2624632"/>
                  </a:lnTo>
                  <a:lnTo>
                    <a:pt x="1367735" y="2623899"/>
                  </a:lnTo>
                  <a:lnTo>
                    <a:pt x="1417631" y="2621265"/>
                  </a:lnTo>
                  <a:lnTo>
                    <a:pt x="1467172" y="2616755"/>
                  </a:lnTo>
                  <a:lnTo>
                    <a:pt x="1516311" y="2610396"/>
                  </a:lnTo>
                  <a:lnTo>
                    <a:pt x="1565005" y="2602214"/>
                  </a:lnTo>
                  <a:lnTo>
                    <a:pt x="1613208" y="2592234"/>
                  </a:lnTo>
                  <a:lnTo>
                    <a:pt x="1660876" y="2580482"/>
                  </a:lnTo>
                  <a:lnTo>
                    <a:pt x="1707962" y="2566985"/>
                  </a:lnTo>
                  <a:lnTo>
                    <a:pt x="1754422" y="2551767"/>
                  </a:lnTo>
                  <a:lnTo>
                    <a:pt x="1800211" y="2534854"/>
                  </a:lnTo>
                  <a:lnTo>
                    <a:pt x="1845284" y="2516274"/>
                  </a:lnTo>
                  <a:lnTo>
                    <a:pt x="1889596" y="2496050"/>
                  </a:lnTo>
                  <a:lnTo>
                    <a:pt x="1933101" y="2474210"/>
                  </a:lnTo>
                  <a:lnTo>
                    <a:pt x="1975754" y="2450779"/>
                  </a:lnTo>
                  <a:lnTo>
                    <a:pt x="2017511" y="2425783"/>
                  </a:lnTo>
                  <a:lnTo>
                    <a:pt x="2058327" y="2399247"/>
                  </a:lnTo>
                  <a:lnTo>
                    <a:pt x="2098155" y="2371198"/>
                  </a:lnTo>
                  <a:lnTo>
                    <a:pt x="2136952" y="2341662"/>
                  </a:lnTo>
                  <a:lnTo>
                    <a:pt x="2174671" y="2310663"/>
                  </a:lnTo>
                  <a:lnTo>
                    <a:pt x="2211269" y="2278229"/>
                  </a:lnTo>
                  <a:lnTo>
                    <a:pt x="2246699" y="2244385"/>
                  </a:lnTo>
                  <a:lnTo>
                    <a:pt x="2280917" y="2209156"/>
                  </a:lnTo>
                  <a:lnTo>
                    <a:pt x="2313878" y="2172569"/>
                  </a:lnTo>
                  <a:lnTo>
                    <a:pt x="2345536" y="2134650"/>
                  </a:lnTo>
                  <a:lnTo>
                    <a:pt x="2375847" y="2095424"/>
                  </a:lnTo>
                  <a:lnTo>
                    <a:pt x="2404765" y="2054917"/>
                  </a:lnTo>
                  <a:lnTo>
                    <a:pt x="2432246" y="2013155"/>
                  </a:lnTo>
                  <a:lnTo>
                    <a:pt x="2458243" y="1970163"/>
                  </a:lnTo>
                  <a:lnTo>
                    <a:pt x="2482583" y="1926210"/>
                  </a:lnTo>
                  <a:lnTo>
                    <a:pt x="2505120" y="1881581"/>
                  </a:lnTo>
                  <a:lnTo>
                    <a:pt x="2525854" y="1836330"/>
                  </a:lnTo>
                  <a:lnTo>
                    <a:pt x="2544785" y="1790507"/>
                  </a:lnTo>
                  <a:lnTo>
                    <a:pt x="2561913" y="1744165"/>
                  </a:lnTo>
                  <a:lnTo>
                    <a:pt x="2577238" y="1697356"/>
                  </a:lnTo>
                  <a:lnTo>
                    <a:pt x="2590760" y="1650132"/>
                  </a:lnTo>
                  <a:lnTo>
                    <a:pt x="2602479" y="1602544"/>
                  </a:lnTo>
                  <a:lnTo>
                    <a:pt x="2612395" y="1554644"/>
                  </a:lnTo>
                  <a:lnTo>
                    <a:pt x="2620508" y="1506485"/>
                  </a:lnTo>
                  <a:lnTo>
                    <a:pt x="2626819" y="1458119"/>
                  </a:lnTo>
                  <a:lnTo>
                    <a:pt x="2631326" y="1409596"/>
                  </a:lnTo>
                  <a:lnTo>
                    <a:pt x="2634031" y="1360970"/>
                  </a:lnTo>
                  <a:lnTo>
                    <a:pt x="2634932" y="1312292"/>
                  </a:lnTo>
                  <a:lnTo>
                    <a:pt x="2634031" y="1263614"/>
                  </a:lnTo>
                  <a:lnTo>
                    <a:pt x="2631326" y="1214988"/>
                  </a:lnTo>
                  <a:lnTo>
                    <a:pt x="2626819" y="1166466"/>
                  </a:lnTo>
                  <a:lnTo>
                    <a:pt x="2620508" y="1118100"/>
                  </a:lnTo>
                  <a:lnTo>
                    <a:pt x="2612395" y="1069941"/>
                  </a:lnTo>
                  <a:lnTo>
                    <a:pt x="2602479" y="1022042"/>
                  </a:lnTo>
                  <a:lnTo>
                    <a:pt x="2590760" y="974455"/>
                  </a:lnTo>
                  <a:lnTo>
                    <a:pt x="2577238" y="927231"/>
                  </a:lnTo>
                  <a:lnTo>
                    <a:pt x="2561913" y="880423"/>
                  </a:lnTo>
                  <a:lnTo>
                    <a:pt x="2544785" y="834082"/>
                  </a:lnTo>
                  <a:lnTo>
                    <a:pt x="2525854" y="788260"/>
                  </a:lnTo>
                  <a:lnTo>
                    <a:pt x="2505120" y="743010"/>
                  </a:lnTo>
                  <a:lnTo>
                    <a:pt x="2482583" y="698383"/>
                  </a:lnTo>
                  <a:lnTo>
                    <a:pt x="2458243" y="654431"/>
                  </a:lnTo>
                  <a:lnTo>
                    <a:pt x="2432246" y="611439"/>
                  </a:lnTo>
                  <a:lnTo>
                    <a:pt x="2404765" y="569677"/>
                  </a:lnTo>
                  <a:lnTo>
                    <a:pt x="2375847" y="529170"/>
                  </a:lnTo>
                  <a:lnTo>
                    <a:pt x="2345536" y="489943"/>
                  </a:lnTo>
                  <a:lnTo>
                    <a:pt x="2313878" y="452024"/>
                  </a:lnTo>
                  <a:lnTo>
                    <a:pt x="2280917" y="415436"/>
                  </a:lnTo>
                  <a:lnTo>
                    <a:pt x="2246699" y="380208"/>
                  </a:lnTo>
                  <a:lnTo>
                    <a:pt x="2211269" y="346363"/>
                  </a:lnTo>
                  <a:lnTo>
                    <a:pt x="2174671" y="313929"/>
                  </a:lnTo>
                  <a:lnTo>
                    <a:pt x="2136952" y="282931"/>
                  </a:lnTo>
                  <a:lnTo>
                    <a:pt x="2098155" y="253394"/>
                  </a:lnTo>
                  <a:lnTo>
                    <a:pt x="2058327" y="225346"/>
                  </a:lnTo>
                  <a:lnTo>
                    <a:pt x="2017511" y="198811"/>
                  </a:lnTo>
                  <a:lnTo>
                    <a:pt x="1975754" y="173815"/>
                  </a:lnTo>
                  <a:lnTo>
                    <a:pt x="1933101" y="150385"/>
                  </a:lnTo>
                  <a:lnTo>
                    <a:pt x="1889596" y="128545"/>
                  </a:lnTo>
                  <a:lnTo>
                    <a:pt x="1845284" y="108323"/>
                  </a:lnTo>
                  <a:lnTo>
                    <a:pt x="1800211" y="89744"/>
                  </a:lnTo>
                  <a:lnTo>
                    <a:pt x="1754422" y="72833"/>
                  </a:lnTo>
                  <a:lnTo>
                    <a:pt x="1707962" y="57618"/>
                  </a:lnTo>
                  <a:lnTo>
                    <a:pt x="1660876" y="44122"/>
                  </a:lnTo>
                  <a:lnTo>
                    <a:pt x="1613208" y="32373"/>
                  </a:lnTo>
                  <a:lnTo>
                    <a:pt x="1565005" y="22396"/>
                  </a:lnTo>
                  <a:lnTo>
                    <a:pt x="1516311" y="14217"/>
                  </a:lnTo>
                  <a:lnTo>
                    <a:pt x="1467172" y="7862"/>
                  </a:lnTo>
                  <a:lnTo>
                    <a:pt x="1417631" y="3357"/>
                  </a:lnTo>
                  <a:lnTo>
                    <a:pt x="1367735" y="728"/>
                  </a:lnTo>
                  <a:lnTo>
                    <a:pt x="1317529" y="0"/>
                  </a:lnTo>
                  <a:close/>
                </a:path>
              </a:pathLst>
            </a:custGeom>
            <a:solidFill>
              <a:srgbClr val="2B15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9625" y="4029075"/>
              <a:ext cx="2438400" cy="2543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62000"/>
            <a:ext cx="9144000" cy="5334000"/>
          </a:xfrm>
          <a:custGeom>
            <a:avLst/>
            <a:gdLst/>
            <a:ahLst/>
            <a:cxnLst/>
            <a:rect l="l" t="t" r="r" b="b"/>
            <a:pathLst>
              <a:path w="9144000" h="5334000">
                <a:moveTo>
                  <a:pt x="9144000" y="0"/>
                </a:moveTo>
                <a:lnTo>
                  <a:pt x="0" y="0"/>
                </a:lnTo>
                <a:lnTo>
                  <a:pt x="0" y="5334000"/>
                </a:lnTo>
                <a:lnTo>
                  <a:pt x="9144000" y="5334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267825" y="762000"/>
            <a:ext cx="2924175" cy="5334000"/>
          </a:xfrm>
          <a:custGeom>
            <a:avLst/>
            <a:gdLst/>
            <a:ahLst/>
            <a:cxnLst/>
            <a:rect l="l" t="t" r="r" b="b"/>
            <a:pathLst>
              <a:path w="2924175" h="5334000">
                <a:moveTo>
                  <a:pt x="2924175" y="0"/>
                </a:moveTo>
                <a:lnTo>
                  <a:pt x="0" y="0"/>
                </a:lnTo>
                <a:lnTo>
                  <a:pt x="0" y="5334000"/>
                </a:lnTo>
                <a:lnTo>
                  <a:pt x="2924175" y="5334000"/>
                </a:lnTo>
                <a:lnTo>
                  <a:pt x="2924175" y="0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3426" y="1897951"/>
            <a:ext cx="5474335" cy="2551430"/>
          </a:xfrm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925"/>
              </a:spcBef>
            </a:pPr>
            <a:r>
              <a:rPr dirty="0" sz="5900" spc="-100" b="0">
                <a:solidFill>
                  <a:srgbClr val="374151"/>
                </a:solidFill>
                <a:latin typeface="Calibri"/>
                <a:cs typeface="Calibri"/>
              </a:rPr>
              <a:t>Empowering</a:t>
            </a:r>
            <a:r>
              <a:rPr dirty="0" sz="5900" spc="-370" b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5900" spc="-25" b="0">
                <a:solidFill>
                  <a:srgbClr val="374151"/>
                </a:solidFill>
                <a:latin typeface="Calibri"/>
                <a:cs typeface="Calibri"/>
              </a:rPr>
              <a:t>Web </a:t>
            </a:r>
            <a:r>
              <a:rPr dirty="0" sz="5900" spc="-110" b="0">
                <a:solidFill>
                  <a:srgbClr val="374151"/>
                </a:solidFill>
                <a:latin typeface="Calibri"/>
                <a:cs typeface="Calibri"/>
              </a:rPr>
              <a:t>Development</a:t>
            </a:r>
            <a:r>
              <a:rPr dirty="0" sz="5900" spc="-295" b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5900" spc="-20" b="0">
                <a:solidFill>
                  <a:srgbClr val="374151"/>
                </a:solidFill>
                <a:latin typeface="Calibri"/>
                <a:cs typeface="Calibri"/>
              </a:rPr>
              <a:t>with </a:t>
            </a:r>
            <a:r>
              <a:rPr dirty="0" sz="5900" spc="-10" b="0">
                <a:solidFill>
                  <a:srgbClr val="374151"/>
                </a:solidFill>
                <a:latin typeface="Calibri"/>
                <a:cs typeface="Calibri"/>
              </a:rPr>
              <a:t>Express.js</a:t>
            </a:r>
            <a:endParaRPr sz="5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87" y="2836163"/>
            <a:ext cx="2785110" cy="1071245"/>
          </a:xfrm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dirty="0" spc="-75"/>
              <a:t>Foundations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 spc="-10"/>
              <a:t>Express.js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49700" y="1725231"/>
            <a:ext cx="3277870" cy="335851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93675" marR="5080" indent="-180975">
              <a:lnSpc>
                <a:spcPct val="90200"/>
              </a:lnSpc>
              <a:spcBef>
                <a:spcPts val="360"/>
              </a:spcBef>
            </a:pPr>
            <a:r>
              <a:rPr dirty="0" sz="2000" spc="-78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2000" spc="13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At</a:t>
            </a:r>
            <a:r>
              <a:rPr dirty="0" sz="2000" spc="-1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its</a:t>
            </a:r>
            <a:r>
              <a:rPr dirty="0" sz="2000" spc="-7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core,</a:t>
            </a:r>
            <a:r>
              <a:rPr dirty="0" sz="2000" spc="5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Express.js</a:t>
            </a:r>
            <a:r>
              <a:rPr dirty="0" sz="2000" spc="-1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dirty="0" sz="2000" spc="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Node.js</a:t>
            </a:r>
            <a:r>
              <a:rPr dirty="0" sz="2000" spc="-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web</a:t>
            </a:r>
            <a:r>
              <a:rPr dirty="0" sz="2000" spc="-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application framework.</a:t>
            </a:r>
            <a:r>
              <a:rPr dirty="0" sz="2000" spc="-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Leveraging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capabilities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dirty="0" sz="2000" spc="-8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Node.js,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Express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enhances the</a:t>
            </a:r>
            <a:r>
              <a:rPr dirty="0" sz="2000" spc="-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process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building</a:t>
            </a:r>
            <a:r>
              <a:rPr dirty="0" sz="2000" spc="-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scalable</a:t>
            </a:r>
            <a:r>
              <a:rPr dirty="0" sz="2000" spc="-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modular</a:t>
            </a:r>
            <a:r>
              <a:rPr dirty="0" sz="2000" spc="-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web</a:t>
            </a:r>
            <a:r>
              <a:rPr dirty="0" sz="2000" spc="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applications.</a:t>
            </a:r>
            <a:r>
              <a:rPr dirty="0" sz="2000" spc="-5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Its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lightweight</a:t>
            </a:r>
            <a:r>
              <a:rPr dirty="0" sz="2000" spc="-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nature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 provides developers</a:t>
            </a:r>
            <a:r>
              <a:rPr dirty="0" sz="2000" spc="-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dirty="0" sz="2000" spc="-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freedom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dirty="0" sz="2000" spc="-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choose</a:t>
            </a:r>
            <a:r>
              <a:rPr dirty="0" sz="2000" spc="-4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integrate</a:t>
            </a:r>
            <a:r>
              <a:rPr dirty="0" sz="2000" spc="-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specific</a:t>
            </a:r>
            <a:r>
              <a:rPr dirty="0" sz="2000" spc="-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components</a:t>
            </a:r>
            <a:r>
              <a:rPr dirty="0" sz="2000" spc="-1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needed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dirty="0" sz="2000" spc="-4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their</a:t>
            </a:r>
            <a:r>
              <a:rPr dirty="0" sz="2000" spc="-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projects.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025" y="2143125"/>
            <a:ext cx="347662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1787" y="2836163"/>
            <a:ext cx="2600325" cy="107124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dirty="0" sz="3600" spc="-65" b="1">
                <a:solidFill>
                  <a:srgbClr val="FFFFFF"/>
                </a:solidFill>
                <a:latin typeface="Calibri"/>
                <a:cs typeface="Calibri"/>
              </a:rPr>
              <a:t>Simplicity</a:t>
            </a:r>
            <a:r>
              <a:rPr dirty="0" sz="3600" spc="-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Extensibility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50334" y="2070417"/>
            <a:ext cx="455930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78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2000" spc="21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Express.js</a:t>
            </a:r>
            <a:r>
              <a:rPr dirty="0" sz="2000" spc="-10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embraces</a:t>
            </a:r>
            <a:r>
              <a:rPr dirty="0" sz="20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simplicity</a:t>
            </a:r>
            <a:r>
              <a:rPr dirty="0" sz="2000" spc="-7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Arial MT"/>
                <a:cs typeface="Arial MT"/>
              </a:rPr>
              <a:t>without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690" y="2346705"/>
            <a:ext cx="6259195" cy="878840"/>
          </a:xfrm>
          <a:prstGeom prst="rect"/>
        </p:spPr>
        <p:txBody>
          <a:bodyPr wrap="square" lIns="0" tIns="49530" rIns="0" bIns="0" rtlCol="0" vert="horz">
            <a:spAutoFit/>
          </a:bodyPr>
          <a:lstStyle/>
          <a:p>
            <a:pPr marL="12700" marR="5080">
              <a:lnSpc>
                <a:spcPct val="89200"/>
              </a:lnSpc>
              <a:spcBef>
                <a:spcPts val="390"/>
              </a:spcBef>
            </a:pP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compromising</a:t>
            </a:r>
            <a:r>
              <a:rPr dirty="0" sz="2000" spc="-13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functionality.</a:t>
            </a:r>
            <a:r>
              <a:rPr dirty="0" sz="2000" spc="-10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Its</a:t>
            </a:r>
            <a:r>
              <a:rPr dirty="0" sz="2000" spc="-9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minimalist</a:t>
            </a:r>
            <a:r>
              <a:rPr dirty="0" sz="2000" spc="-10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design</a:t>
            </a:r>
            <a:r>
              <a:rPr dirty="0" sz="2000" spc="-2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spc="-10" b="0">
                <a:solidFill>
                  <a:srgbClr val="374151"/>
                </a:solidFill>
                <a:latin typeface="Arial MT"/>
                <a:cs typeface="Arial MT"/>
              </a:rPr>
              <a:t>allows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developers</a:t>
            </a:r>
            <a:r>
              <a:rPr dirty="0" sz="2000" spc="-3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2000" spc="-7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quickly</a:t>
            </a:r>
            <a:r>
              <a:rPr dirty="0" sz="2000" spc="-11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set</a:t>
            </a:r>
            <a:r>
              <a:rPr dirty="0" sz="2000" spc="-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up</a:t>
            </a:r>
            <a:r>
              <a:rPr dirty="0" sz="2000" spc="1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2000" spc="1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basic</a:t>
            </a:r>
            <a:r>
              <a:rPr dirty="0" sz="2000" spc="-3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server</a:t>
            </a:r>
            <a:r>
              <a:rPr dirty="0" sz="2000" spc="-7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with</a:t>
            </a:r>
            <a:r>
              <a:rPr dirty="0" sz="2000" spc="1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just</a:t>
            </a:r>
            <a:r>
              <a:rPr dirty="0" sz="2000" spc="-3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spc="-50" b="0">
                <a:solidFill>
                  <a:srgbClr val="374151"/>
                </a:solidFill>
                <a:latin typeface="Arial MT"/>
                <a:cs typeface="Arial MT"/>
              </a:rPr>
              <a:t>a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few</a:t>
            </a:r>
            <a:r>
              <a:rPr dirty="0" sz="2000" spc="3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lines</a:t>
            </a:r>
            <a:r>
              <a:rPr dirty="0" sz="2000" spc="-4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dirty="0" sz="2000" spc="4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code.</a:t>
            </a:r>
            <a:r>
              <a:rPr dirty="0" sz="2000" spc="-12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spc="-10" b="0">
                <a:solidFill>
                  <a:srgbClr val="374151"/>
                </a:solidFill>
                <a:latin typeface="Arial MT"/>
                <a:cs typeface="Arial MT"/>
              </a:rPr>
              <a:t>However,</a:t>
            </a:r>
            <a:r>
              <a:rPr dirty="0" sz="2000" spc="4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this</a:t>
            </a:r>
            <a:r>
              <a:rPr dirty="0" sz="2000" spc="-1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simplicity</a:t>
            </a:r>
            <a:r>
              <a:rPr dirty="0" sz="2000" spc="-114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does</a:t>
            </a:r>
            <a:r>
              <a:rPr dirty="0" sz="2000" spc="-114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374151"/>
                </a:solidFill>
                <a:latin typeface="Arial MT"/>
                <a:cs typeface="Arial MT"/>
              </a:rPr>
              <a:t>not</a:t>
            </a:r>
            <a:r>
              <a:rPr dirty="0" sz="2000" spc="4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spc="-10" b="0">
                <a:solidFill>
                  <a:srgbClr val="374151"/>
                </a:solidFill>
                <a:latin typeface="Arial MT"/>
                <a:cs typeface="Arial MT"/>
              </a:rPr>
              <a:t>limit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31690" y="3167443"/>
            <a:ext cx="6784975" cy="115506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80"/>
              </a:spcBef>
            </a:pP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its</a:t>
            </a:r>
            <a:r>
              <a:rPr dirty="0" sz="20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capabilities.</a:t>
            </a:r>
            <a:r>
              <a:rPr dirty="0" sz="2000" spc="-1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Express.js</a:t>
            </a:r>
            <a:r>
              <a:rPr dirty="0" sz="2000" spc="-9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dirty="0" sz="2000" spc="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extensible,</a:t>
            </a:r>
            <a:r>
              <a:rPr dirty="0" sz="20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allowing</a:t>
            </a:r>
            <a:r>
              <a:rPr dirty="0" sz="2000" spc="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Arial MT"/>
                <a:cs typeface="Arial MT"/>
              </a:rPr>
              <a:t>developers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2000" spc="-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integrate</a:t>
            </a:r>
            <a:r>
              <a:rPr dirty="0" sz="2000" spc="-1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additional</a:t>
            </a:r>
            <a:r>
              <a:rPr dirty="0" sz="2000" spc="-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modules</a:t>
            </a:r>
            <a:r>
              <a:rPr dirty="0" sz="20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20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middleware</a:t>
            </a:r>
            <a:r>
              <a:rPr dirty="0" sz="2000" spc="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12700" marR="1144270">
              <a:lnSpc>
                <a:spcPts val="2110"/>
              </a:lnSpc>
              <a:spcBef>
                <a:spcPts val="50"/>
              </a:spcBef>
            </a:pP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enhance</a:t>
            </a:r>
            <a:r>
              <a:rPr dirty="0" sz="20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functionality</a:t>
            </a:r>
            <a:r>
              <a:rPr dirty="0" sz="2000" spc="-1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2000" spc="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address</a:t>
            </a:r>
            <a:r>
              <a:rPr dirty="0" sz="2000" spc="-6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specific</a:t>
            </a:r>
            <a:r>
              <a:rPr dirty="0" sz="2000" spc="-6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Arial MT"/>
                <a:cs typeface="Arial MT"/>
              </a:rPr>
              <a:t>project requirements.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1787" y="2836163"/>
            <a:ext cx="2247265" cy="107124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dirty="0" sz="3600" spc="-80" b="1">
                <a:solidFill>
                  <a:srgbClr val="FFFFFF"/>
                </a:solidFill>
                <a:latin typeface="Calibri"/>
                <a:cs typeface="Calibri"/>
              </a:rPr>
              <a:t>Routing</a:t>
            </a:r>
            <a:r>
              <a:rPr dirty="0" sz="36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600" spc="-80" b="1">
                <a:solidFill>
                  <a:srgbClr val="FFFFFF"/>
                </a:solidFill>
                <a:latin typeface="Calibri"/>
                <a:cs typeface="Calibri"/>
              </a:rPr>
              <a:t>Middleware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50970" y="2407348"/>
            <a:ext cx="7155180" cy="1985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290"/>
              </a:lnSpc>
              <a:spcBef>
                <a:spcPts val="125"/>
              </a:spcBef>
            </a:pPr>
            <a:r>
              <a:rPr dirty="0" sz="2000" spc="-78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2000" spc="13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One</a:t>
            </a:r>
            <a:r>
              <a:rPr dirty="0" sz="2000" spc="-114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dirty="0" sz="2000" spc="-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Express.js's</a:t>
            </a:r>
            <a:r>
              <a:rPr dirty="0" sz="2000" spc="-1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key</a:t>
            </a:r>
            <a:r>
              <a:rPr dirty="0" sz="2000" spc="-4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features</a:t>
            </a:r>
            <a:r>
              <a:rPr dirty="0" sz="2000" spc="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dirty="0" sz="2000" spc="-7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its</a:t>
            </a:r>
            <a:r>
              <a:rPr dirty="0" sz="2000" spc="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robust</a:t>
            </a:r>
            <a:r>
              <a:rPr dirty="0" sz="2000" spc="-1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routing</a:t>
            </a:r>
            <a:r>
              <a:rPr dirty="0" sz="2000" spc="-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93675" marR="5080">
              <a:lnSpc>
                <a:spcPct val="90100"/>
              </a:lnSpc>
              <a:spcBef>
                <a:spcPts val="125"/>
              </a:spcBef>
            </a:pP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Developers</a:t>
            </a:r>
            <a:r>
              <a:rPr dirty="0" sz="2000" spc="-10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can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define</a:t>
            </a:r>
            <a:r>
              <a:rPr dirty="0" sz="2000" spc="-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routes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dirty="0" sz="2000" spc="-1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handle</a:t>
            </a:r>
            <a:r>
              <a:rPr dirty="0" sz="2000" spc="-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different</a:t>
            </a:r>
            <a:r>
              <a:rPr dirty="0" sz="2000" spc="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HTTP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methods</a:t>
            </a:r>
            <a:r>
              <a:rPr dirty="0" sz="2000" spc="5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URL</a:t>
            </a:r>
            <a:r>
              <a:rPr dirty="0" sz="2000" spc="-5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patterns,</a:t>
            </a:r>
            <a:r>
              <a:rPr dirty="0" sz="2000" spc="-1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providing</a:t>
            </a:r>
            <a:r>
              <a:rPr dirty="0" sz="2000" spc="-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dirty="0" sz="2000" spc="-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clear</a:t>
            </a:r>
            <a:r>
              <a:rPr dirty="0" sz="2000" spc="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structure</a:t>
            </a:r>
            <a:r>
              <a:rPr dirty="0" sz="2000" spc="-7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dirty="0" sz="2000" spc="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handling</a:t>
            </a:r>
            <a:r>
              <a:rPr dirty="0" sz="2000" spc="-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requests. Middleware</a:t>
            </a:r>
            <a:r>
              <a:rPr dirty="0" sz="2000" spc="-9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functions</a:t>
            </a:r>
            <a:r>
              <a:rPr dirty="0" sz="2000" spc="-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further</a:t>
            </a:r>
            <a:r>
              <a:rPr dirty="0" sz="2000" spc="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empower</a:t>
            </a:r>
            <a:r>
              <a:rPr dirty="0" sz="2000" spc="-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developers</a:t>
            </a:r>
            <a:r>
              <a:rPr dirty="0" sz="2000" spc="-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by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enabling</a:t>
            </a:r>
            <a:r>
              <a:rPr dirty="0" sz="2000" spc="-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execution</a:t>
            </a:r>
            <a:r>
              <a:rPr dirty="0" sz="2000" spc="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code</a:t>
            </a:r>
            <a:r>
              <a:rPr dirty="0" sz="2000" spc="-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at</a:t>
            </a:r>
            <a:r>
              <a:rPr dirty="0" sz="2000" spc="-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various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points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dirty="0" sz="2000" spc="-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dirty="0" sz="2000" spc="-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request-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response</a:t>
            </a:r>
            <a:r>
              <a:rPr dirty="0" sz="2000" spc="-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cycle,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allowing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dirty="0" sz="2000" spc="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tasks</a:t>
            </a:r>
            <a:r>
              <a:rPr dirty="0" sz="2000" spc="-1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such</a:t>
            </a:r>
            <a:r>
              <a:rPr dirty="0" sz="2000" spc="-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as</a:t>
            </a:r>
            <a:r>
              <a:rPr dirty="0" sz="2000" spc="-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authentication,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 logging,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2000" spc="-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error handling.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87" y="2588894"/>
            <a:ext cx="2226945" cy="1567180"/>
          </a:xfrm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dirty="0" spc="-10"/>
              <a:t>Templating </a:t>
            </a:r>
            <a:r>
              <a:rPr dirty="0" spc="-70"/>
              <a:t>Engines</a:t>
            </a:r>
            <a:r>
              <a:rPr dirty="0" spc="-90"/>
              <a:t> </a:t>
            </a:r>
            <a:r>
              <a:rPr dirty="0" spc="-30"/>
              <a:t>and </a:t>
            </a:r>
            <a:r>
              <a:rPr dirty="0" spc="-10"/>
              <a:t>Views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49700" y="1725231"/>
            <a:ext cx="3290570" cy="335851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93675" marR="5080" indent="-180975">
              <a:lnSpc>
                <a:spcPct val="90200"/>
              </a:lnSpc>
              <a:spcBef>
                <a:spcPts val="360"/>
              </a:spcBef>
            </a:pPr>
            <a:r>
              <a:rPr dirty="0" sz="2000" spc="-78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2000" spc="13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Express.js</a:t>
            </a:r>
            <a:r>
              <a:rPr dirty="0" sz="2000" spc="-1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supports</a:t>
            </a:r>
            <a:r>
              <a:rPr dirty="0" sz="2000" spc="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variety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dirty="0" sz="2000" spc="-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templating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engines, facilitating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dynamic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rendering</a:t>
            </a:r>
            <a:r>
              <a:rPr dirty="0" sz="2000" spc="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views.</a:t>
            </a:r>
            <a:r>
              <a:rPr dirty="0" sz="2000" spc="-1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Popular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engines</a:t>
            </a:r>
            <a:r>
              <a:rPr dirty="0" sz="2000" spc="-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like</a:t>
            </a:r>
            <a:r>
              <a:rPr dirty="0" sz="2000" spc="-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EJS</a:t>
            </a:r>
            <a:r>
              <a:rPr dirty="0" sz="2000" spc="-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Handlebars</a:t>
            </a:r>
            <a:r>
              <a:rPr dirty="0" sz="2000" spc="-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seamlessly integrate</a:t>
            </a:r>
            <a:r>
              <a:rPr dirty="0" sz="2000" spc="-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dirty="0" sz="2000" spc="-4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Express,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offering</a:t>
            </a:r>
            <a:r>
              <a:rPr dirty="0" sz="2000" spc="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flexibility</a:t>
            </a:r>
            <a:r>
              <a:rPr dirty="0" sz="2000" spc="-8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how</a:t>
            </a:r>
            <a:r>
              <a:rPr dirty="0" sz="2000" spc="-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374151"/>
                </a:solidFill>
                <a:latin typeface="Calibri"/>
                <a:cs typeface="Calibri"/>
              </a:rPr>
              <a:t>data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dirty="0" sz="2000" spc="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presented</a:t>
            </a:r>
            <a:r>
              <a:rPr dirty="0" sz="2000" spc="-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dirty="0" sz="2000" spc="-1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users.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374151"/>
                </a:solidFill>
                <a:latin typeface="Calibri"/>
                <a:cs typeface="Calibri"/>
              </a:rPr>
              <a:t>This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makes</a:t>
            </a:r>
            <a:r>
              <a:rPr dirty="0" sz="2000" spc="-5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Express.js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an</a:t>
            </a:r>
            <a:r>
              <a:rPr dirty="0" sz="2000" spc="-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excellent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choice</a:t>
            </a:r>
            <a:r>
              <a:rPr dirty="0" sz="2000" spc="-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dirty="0" sz="2000" spc="-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building</a:t>
            </a:r>
            <a:r>
              <a:rPr dirty="0" sz="2000" spc="-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dynamic, data-driven</a:t>
            </a:r>
            <a:r>
              <a:rPr dirty="0" sz="2000" spc="-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web</a:t>
            </a:r>
            <a:r>
              <a:rPr dirty="0" sz="2000" spc="-4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025" y="2266950"/>
            <a:ext cx="347662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3857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65"/>
              </a:spcBef>
            </a:pPr>
            <a:r>
              <a:rPr dirty="0" sz="3200" spc="-75"/>
              <a:t>RESTful</a:t>
            </a:r>
            <a:r>
              <a:rPr dirty="0" sz="3200" spc="-114"/>
              <a:t> </a:t>
            </a:r>
            <a:r>
              <a:rPr dirty="0" sz="3200" spc="-25"/>
              <a:t>API </a:t>
            </a:r>
            <a:r>
              <a:rPr dirty="0" sz="3200" spc="-60"/>
              <a:t>Development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3950970" y="2544762"/>
            <a:ext cx="6994525" cy="170815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93675" marR="5080" indent="-181610">
              <a:lnSpc>
                <a:spcPct val="90100"/>
              </a:lnSpc>
              <a:spcBef>
                <a:spcPts val="365"/>
              </a:spcBef>
            </a:pPr>
            <a:r>
              <a:rPr dirty="0" sz="2000" spc="-78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2000" spc="13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Express.js</a:t>
            </a:r>
            <a:r>
              <a:rPr dirty="0" sz="2000" spc="-1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excels</a:t>
            </a:r>
            <a:r>
              <a:rPr dirty="0" sz="2000" spc="-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dirty="0" sz="2000" spc="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building</a:t>
            </a:r>
            <a:r>
              <a:rPr dirty="0" sz="2000" spc="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RESTful</a:t>
            </a:r>
            <a:r>
              <a:rPr dirty="0" sz="2000" spc="-1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APIs,</a:t>
            </a:r>
            <a:r>
              <a:rPr dirty="0" sz="2000" spc="-7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making</a:t>
            </a:r>
            <a:r>
              <a:rPr dirty="0" sz="2000" spc="-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it</a:t>
            </a:r>
            <a:r>
              <a:rPr dirty="0" sz="2000" spc="-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preferred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choice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dirty="0" sz="2000" spc="-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backend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development.</a:t>
            </a:r>
            <a:r>
              <a:rPr dirty="0" sz="2000" spc="-1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Its</a:t>
            </a:r>
            <a:r>
              <a:rPr dirty="0" sz="2000" spc="-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intuitive</a:t>
            </a:r>
            <a:r>
              <a:rPr dirty="0" sz="2000" spc="-8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structure</a:t>
            </a:r>
            <a:r>
              <a:rPr dirty="0" sz="2000" spc="-8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support</a:t>
            </a:r>
            <a:r>
              <a:rPr dirty="0" sz="2000" spc="-7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for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middleware</a:t>
            </a:r>
            <a:r>
              <a:rPr dirty="0" sz="2000" spc="-114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simplify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dirty="0" sz="2000" spc="-7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process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dirty="0" sz="2000" spc="-5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handling</a:t>
            </a:r>
            <a:r>
              <a:rPr dirty="0" sz="2000" spc="-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requests, processing</a:t>
            </a:r>
            <a:r>
              <a:rPr dirty="0" sz="2000" spc="-8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data,</a:t>
            </a:r>
            <a:r>
              <a:rPr dirty="0" sz="2000" spc="-8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2000" spc="-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sending</a:t>
            </a:r>
            <a:r>
              <a:rPr dirty="0" sz="2000" spc="-8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responses.</a:t>
            </a:r>
            <a:r>
              <a:rPr dirty="0" sz="2000" spc="-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This capability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has</a:t>
            </a:r>
            <a:r>
              <a:rPr dirty="0" sz="2000" spc="-7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led</a:t>
            </a:r>
            <a:r>
              <a:rPr dirty="0" sz="2000" spc="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Express.js</a:t>
            </a:r>
            <a:r>
              <a:rPr dirty="0" sz="2000" spc="-1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being</a:t>
            </a:r>
            <a:r>
              <a:rPr dirty="0" sz="2000" spc="-4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widely</a:t>
            </a:r>
            <a:r>
              <a:rPr dirty="0" sz="2000" spc="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adopted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dirty="0" sz="2000" spc="-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dirty="0" sz="2000" spc="-7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development</a:t>
            </a:r>
            <a:r>
              <a:rPr dirty="0" sz="2000" spc="-4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of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microservices</a:t>
            </a:r>
            <a:r>
              <a:rPr dirty="0" sz="2000" spc="-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architectures.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algn="just" marL="12700" marR="5080">
              <a:lnSpc>
                <a:spcPts val="3910"/>
              </a:lnSpc>
              <a:spcBef>
                <a:spcPts val="575"/>
              </a:spcBef>
            </a:pPr>
            <a:r>
              <a:rPr dirty="0" spc="-10"/>
              <a:t>Community </a:t>
            </a:r>
            <a:r>
              <a:rPr dirty="0" spc="-60"/>
              <a:t>Support</a:t>
            </a:r>
            <a:r>
              <a:rPr dirty="0" spc="-140"/>
              <a:t> </a:t>
            </a:r>
            <a:r>
              <a:rPr dirty="0" spc="-25"/>
              <a:t>and </a:t>
            </a:r>
            <a:r>
              <a:rPr dirty="0" spc="-10"/>
              <a:t>Ecosystem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49700" y="1725231"/>
            <a:ext cx="3273425" cy="335851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93675" marR="5080" indent="-180975">
              <a:lnSpc>
                <a:spcPct val="90200"/>
              </a:lnSpc>
              <a:spcBef>
                <a:spcPts val="360"/>
              </a:spcBef>
            </a:pPr>
            <a:r>
              <a:rPr dirty="0" sz="2000" spc="-78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2000" spc="13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Express.js</a:t>
            </a:r>
            <a:r>
              <a:rPr dirty="0" sz="2000" spc="-1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benefits</a:t>
            </a:r>
            <a:r>
              <a:rPr dirty="0" sz="2000" spc="-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from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vibrant</a:t>
            </a:r>
            <a:r>
              <a:rPr dirty="0" sz="2000" spc="-4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2000" spc="-1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active community.</a:t>
            </a:r>
            <a:r>
              <a:rPr dirty="0" sz="2000" spc="-9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dirty="0" sz="2000" spc="-8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rich</a:t>
            </a:r>
            <a:r>
              <a:rPr dirty="0" sz="2000" spc="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ecosystem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dirty="0" sz="2000" spc="-4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middleware</a:t>
            </a:r>
            <a:r>
              <a:rPr dirty="0" sz="2000" spc="-5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2000" spc="-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plugins</a:t>
            </a:r>
            <a:r>
              <a:rPr dirty="0" sz="2000" spc="-7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is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available,</a:t>
            </a:r>
            <a:r>
              <a:rPr dirty="0" sz="2000" spc="-1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enabling</a:t>
            </a:r>
            <a:r>
              <a:rPr dirty="0" sz="2000" spc="5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developers</a:t>
            </a:r>
            <a:r>
              <a:rPr dirty="0" sz="2000" spc="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dirty="0" sz="2000" spc="-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extend</a:t>
            </a:r>
            <a:r>
              <a:rPr dirty="0" sz="2000" spc="-1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framework's</a:t>
            </a:r>
            <a:r>
              <a:rPr dirty="0" sz="2000" spc="-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functionality </a:t>
            </a:r>
            <a:r>
              <a:rPr dirty="0" sz="2000" spc="-20">
                <a:solidFill>
                  <a:srgbClr val="374151"/>
                </a:solidFill>
                <a:latin typeface="Calibri"/>
                <a:cs typeface="Calibri"/>
              </a:rPr>
              <a:t>effortlessly.</a:t>
            </a:r>
            <a:r>
              <a:rPr dirty="0" sz="2000" spc="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374151"/>
                </a:solidFill>
                <a:latin typeface="Calibri"/>
                <a:cs typeface="Calibri"/>
              </a:rPr>
              <a:t>Additionally,</a:t>
            </a:r>
            <a:r>
              <a:rPr dirty="0" sz="20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wealth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 documentation</a:t>
            </a:r>
            <a:r>
              <a:rPr dirty="0" sz="2000" spc="-8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tutorials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makes</a:t>
            </a:r>
            <a:r>
              <a:rPr dirty="0" sz="2000" spc="-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it</a:t>
            </a:r>
            <a:r>
              <a:rPr dirty="0" sz="20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accessible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dirty="0" sz="2000" spc="-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both</a:t>
            </a:r>
            <a:r>
              <a:rPr dirty="0" sz="2000" spc="-7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beginners</a:t>
            </a:r>
            <a:r>
              <a:rPr dirty="0" sz="2000" spc="-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dirty="0" sz="2000">
                <a:solidFill>
                  <a:srgbClr val="374151"/>
                </a:solidFill>
                <a:latin typeface="Calibri"/>
                <a:cs typeface="Calibri"/>
              </a:rPr>
              <a:t>seasoned</a:t>
            </a:r>
            <a:r>
              <a:rPr dirty="0" sz="2000" spc="-10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Calibri"/>
                <a:cs typeface="Calibri"/>
              </a:rPr>
              <a:t>developers.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0925" y="1123950"/>
            <a:ext cx="41529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1787" y="3083305"/>
            <a:ext cx="2018030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65" b="1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0970" y="2597213"/>
            <a:ext cx="6776720" cy="433705"/>
          </a:xfrm>
          <a:prstGeom prst="rect"/>
        </p:spPr>
        <p:txBody>
          <a:bodyPr wrap="square" lIns="0" tIns="41275" rIns="0" bIns="0" rtlCol="0" vert="horz">
            <a:spAutoFit/>
          </a:bodyPr>
          <a:lstStyle/>
          <a:p>
            <a:pPr marL="193675" marR="5080" indent="-181610">
              <a:lnSpc>
                <a:spcPts val="1500"/>
              </a:lnSpc>
              <a:spcBef>
                <a:spcPts val="325"/>
              </a:spcBef>
            </a:pPr>
            <a:r>
              <a:rPr dirty="0" sz="1400" spc="-540" b="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110" b="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dirty="0" sz="1400" spc="-3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400" spc="6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ever-</a:t>
            </a:r>
            <a:r>
              <a:rPr dirty="0" sz="1400" spc="-10" b="0">
                <a:solidFill>
                  <a:srgbClr val="374151"/>
                </a:solidFill>
                <a:latin typeface="Arial MT"/>
                <a:cs typeface="Arial MT"/>
              </a:rPr>
              <a:t>evolving</a:t>
            </a:r>
            <a:r>
              <a:rPr dirty="0" sz="1400" spc="-10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landscape</a:t>
            </a:r>
            <a:r>
              <a:rPr dirty="0" sz="1400" spc="-11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dirty="0" sz="1400" spc="-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web development,</a:t>
            </a:r>
            <a:r>
              <a:rPr dirty="0" sz="1400" spc="-16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Express.js</a:t>
            </a:r>
            <a:r>
              <a:rPr dirty="0" sz="1400" spc="-7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stands</a:t>
            </a:r>
            <a:r>
              <a:rPr dirty="0" sz="1400" spc="-10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as</a:t>
            </a:r>
            <a:r>
              <a:rPr dirty="0" sz="1400" spc="6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400" spc="5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 b="0">
                <a:solidFill>
                  <a:srgbClr val="374151"/>
                </a:solidFill>
                <a:latin typeface="Arial MT"/>
                <a:cs typeface="Arial MT"/>
              </a:rPr>
              <a:t>beacon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dirty="0" sz="1400" spc="2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efficiency</a:t>
            </a:r>
            <a:r>
              <a:rPr dirty="0" sz="1400" spc="-17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 b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 b="0">
                <a:solidFill>
                  <a:srgbClr val="374151"/>
                </a:solidFill>
                <a:latin typeface="Arial MT"/>
                <a:cs typeface="Arial MT"/>
              </a:rPr>
              <a:t>flexibility.</a:t>
            </a:r>
            <a:r>
              <a:rPr dirty="0" sz="1400" spc="6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Whether</a:t>
            </a:r>
            <a:r>
              <a:rPr dirty="0" sz="1400" spc="-15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you're building</a:t>
            </a:r>
            <a:r>
              <a:rPr dirty="0" sz="1400" spc="9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400" spc="4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RESTful</a:t>
            </a:r>
            <a:r>
              <a:rPr dirty="0" sz="1400" spc="-150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API,</a:t>
            </a:r>
            <a:r>
              <a:rPr dirty="0" sz="1400" spc="-14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400" spc="5" b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 b="0">
                <a:solidFill>
                  <a:srgbClr val="374151"/>
                </a:solidFill>
                <a:latin typeface="Arial MT"/>
                <a:cs typeface="Arial MT"/>
              </a:rPr>
              <a:t>dynamic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132326" y="2978848"/>
            <a:ext cx="6873240" cy="82486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25"/>
              </a:spcBef>
            </a:pP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web</a:t>
            </a:r>
            <a:r>
              <a:rPr dirty="0" sz="14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application,</a:t>
            </a:r>
            <a:r>
              <a:rPr dirty="0" sz="14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dirty="0" sz="1400" spc="-8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400" spc="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server-side</a:t>
            </a:r>
            <a:r>
              <a:rPr dirty="0" sz="1400" spc="-9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application,</a:t>
            </a:r>
            <a:r>
              <a:rPr dirty="0" sz="1400" spc="-1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Express.js</a:t>
            </a:r>
            <a:r>
              <a:rPr dirty="0" sz="1400" spc="-6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provides</a:t>
            </a:r>
            <a:r>
              <a:rPr dirty="0" sz="1400" spc="-9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4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tools</a:t>
            </a:r>
            <a:r>
              <a:rPr dirty="0" sz="1400" spc="-9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400" spc="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bring</a:t>
            </a:r>
            <a:r>
              <a:rPr dirty="0" sz="1400" spc="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Arial MT"/>
                <a:cs typeface="Arial MT"/>
              </a:rPr>
              <a:t>your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ideas</a:t>
            </a:r>
            <a:r>
              <a:rPr dirty="0" sz="14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4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life</a:t>
            </a:r>
            <a:r>
              <a:rPr dirty="0" sz="14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with</a:t>
            </a:r>
            <a:r>
              <a:rPr dirty="0" sz="1400" spc="1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speed</a:t>
            </a:r>
            <a:r>
              <a:rPr dirty="0" sz="1400" spc="-204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4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simplicity.</a:t>
            </a:r>
            <a:r>
              <a:rPr dirty="0" sz="1400" spc="-18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As</a:t>
            </a:r>
            <a:r>
              <a:rPr dirty="0" sz="1400" spc="-1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we</a:t>
            </a:r>
            <a:r>
              <a:rPr dirty="0" sz="14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continue</a:t>
            </a:r>
            <a:r>
              <a:rPr dirty="0" sz="14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4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witness</a:t>
            </a:r>
            <a:r>
              <a:rPr dirty="0" sz="14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400" spc="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evolution</a:t>
            </a:r>
            <a:r>
              <a:rPr dirty="0" sz="1400" spc="-1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470"/>
              </a:lnSpc>
            </a:pP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web</a:t>
            </a:r>
            <a:r>
              <a:rPr dirty="0" sz="14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technologies,</a:t>
            </a:r>
            <a:r>
              <a:rPr dirty="0" sz="1400" spc="-1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Express.js</a:t>
            </a:r>
            <a:r>
              <a:rPr dirty="0" sz="14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remains</a:t>
            </a:r>
            <a:r>
              <a:rPr dirty="0" sz="14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400" spc="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steadfast</a:t>
            </a:r>
            <a:r>
              <a:rPr dirty="0" sz="1400" spc="-1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companion,</a:t>
            </a:r>
            <a:r>
              <a:rPr dirty="0" sz="1400" spc="-1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empowering</a:t>
            </a:r>
            <a:r>
              <a:rPr dirty="0" sz="1400" spc="-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developers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0"/>
              </a:lnSpc>
            </a:pP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400" spc="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create</a:t>
            </a:r>
            <a:r>
              <a:rPr dirty="0" sz="1400" spc="-1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robust</a:t>
            </a:r>
            <a:r>
              <a:rPr dirty="0" sz="1400" spc="-7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4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74151"/>
                </a:solidFill>
                <a:latin typeface="Arial MT"/>
                <a:cs typeface="Arial MT"/>
              </a:rPr>
              <a:t>scalable</a:t>
            </a:r>
            <a:r>
              <a:rPr dirty="0" sz="14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solutions.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2023-11-20T05:56:54Z</dcterms:created>
  <dcterms:modified xsi:type="dcterms:W3CDTF">2023-11-20T05:56:54Z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LastSaved">
    <vt:filetime>2023-11-20T00:00:00Z</vt:filetime>
  </property>
</Properties>
</file>