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0" r:id="rId7"/>
    <p:sldId id="261" r:id="rId8"/>
    <p:sldId id="265" r:id="rId9"/>
    <p:sldId id="268" r:id="rId10"/>
    <p:sldId id="277" r:id="rId11"/>
    <p:sldId id="278" r:id="rId12"/>
    <p:sldId id="281" r:id="rId13"/>
    <p:sldId id="264" r:id="rId14"/>
    <p:sldId id="267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3105"/>
    <a:srgbClr val="674C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410C-2918-4F63-9A51-A0C662AF9D1B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E5F22-5789-4134-AA45-1F0BD35ADF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95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E5F22-5789-4134-AA45-1F0BD35ADF8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6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5E5F22-5789-4134-AA45-1F0BD35ADF8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623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image right">
  <p:cSld name="Title and content with image 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960120" y="1097280"/>
            <a:ext cx="30861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960120" y="3566160"/>
            <a:ext cx="3086100" cy="26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  <a:defRPr sz="2400" cap="none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marL="1828800" lvl="3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/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>
            <a:spLocks noGrp="1"/>
          </p:cNvSpPr>
          <p:nvPr>
            <p:ph type="pic" idx="2"/>
          </p:nvPr>
        </p:nvSpPr>
        <p:spPr>
          <a:xfrm>
            <a:off x="4265676" y="1435608"/>
            <a:ext cx="4423410" cy="397764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315468" y="6019801"/>
            <a:ext cx="342900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43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GB" dirty="0" smtClean="0"/>
              <a:t> </a:t>
            </a:r>
            <a:r>
              <a:rPr lang="en-GB" b="1" dirty="0">
                <a:solidFill>
                  <a:srgbClr val="673105"/>
                </a:solidFill>
              </a:rPr>
              <a:t>Flight Delay Analysis</a:t>
            </a:r>
            <a:r>
              <a:rPr lang="en-GB" dirty="0">
                <a:solidFill>
                  <a:srgbClr val="674C27"/>
                </a:solidFill>
              </a:rPr>
              <a:t/>
            </a:r>
            <a:br>
              <a:rPr lang="en-GB" dirty="0">
                <a:solidFill>
                  <a:srgbClr val="674C27"/>
                </a:solidFill>
              </a:rPr>
            </a:br>
            <a:endParaRPr lang="en-GB" dirty="0">
              <a:solidFill>
                <a:srgbClr val="674C27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70104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✈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 Insightful Examination of Airline Delays Using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Data Analysis tools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4954438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73105"/>
                </a:solidFill>
              </a:rPr>
              <a:t>Team Members:</a:t>
            </a:r>
          </a:p>
          <a:p>
            <a:r>
              <a:rPr lang="en-GB" dirty="0">
                <a:solidFill>
                  <a:srgbClr val="673105"/>
                </a:solidFill>
              </a:rPr>
              <a:t>Alfahad Ali</a:t>
            </a:r>
          </a:p>
          <a:p>
            <a:r>
              <a:rPr lang="en-GB" dirty="0">
                <a:solidFill>
                  <a:srgbClr val="673105"/>
                </a:solidFill>
              </a:rPr>
              <a:t>Rukhsar Karim Pathan</a:t>
            </a:r>
          </a:p>
          <a:p>
            <a:r>
              <a:rPr lang="en-GB" dirty="0">
                <a:solidFill>
                  <a:srgbClr val="673105"/>
                </a:solidFill>
              </a:rPr>
              <a:t>Afiya Mohammed Rafi</a:t>
            </a:r>
          </a:p>
          <a:p>
            <a:r>
              <a:rPr lang="en-GB" dirty="0">
                <a:solidFill>
                  <a:srgbClr val="673105"/>
                </a:solidFill>
              </a:rPr>
              <a:t>Soham Deshmukh</a:t>
            </a:r>
          </a:p>
          <a:p>
            <a:r>
              <a:rPr lang="en-GB" dirty="0">
                <a:solidFill>
                  <a:srgbClr val="673105"/>
                </a:solidFill>
              </a:rPr>
              <a:t>Subhojit Deb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705600" y="4954438"/>
            <a:ext cx="12757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>
                <a:solidFill>
                  <a:srgbClr val="673105"/>
                </a:solidFill>
              </a:rPr>
              <a:t>Mentor:</a:t>
            </a:r>
          </a:p>
          <a:p>
            <a:r>
              <a:rPr lang="sv-SE" dirty="0" smtClean="0">
                <a:solidFill>
                  <a:srgbClr val="673105"/>
                </a:solidFill>
              </a:rPr>
              <a:t> </a:t>
            </a:r>
            <a:r>
              <a:rPr lang="sv-SE" b="1" dirty="0">
                <a:solidFill>
                  <a:srgbClr val="673105"/>
                </a:solidFill>
              </a:rPr>
              <a:t>Arun Math</a:t>
            </a:r>
            <a:endParaRPr lang="sv-SE" dirty="0">
              <a:solidFill>
                <a:srgbClr val="673105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853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381260" cy="1054394"/>
          </a:xfrm>
        </p:spPr>
        <p:txBody>
          <a:bodyPr/>
          <a:lstStyle/>
          <a:p>
            <a:r>
              <a:rPr lang="en-US" dirty="0"/>
              <a:t>Visual Analysis :- Bar chart and pie chart</a:t>
            </a:r>
            <a:br>
              <a:rPr lang="en-US" dirty="0"/>
            </a:b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3075"/>
            <a:ext cx="3429000" cy="23049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3" y="3922429"/>
            <a:ext cx="3256516" cy="2743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03298" y="2590800"/>
            <a:ext cx="472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Insights :-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January has no cancelled </a:t>
            </a:r>
            <a:r>
              <a:rPr lang="en-US" sz="2400" dirty="0" smtClean="0">
                <a:solidFill>
                  <a:schemeClr val="tx2"/>
                </a:solidFill>
              </a:rPr>
              <a:t>flights.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March </a:t>
            </a:r>
            <a:r>
              <a:rPr lang="en-US" sz="2400" dirty="0" smtClean="0">
                <a:solidFill>
                  <a:schemeClr val="tx2"/>
                </a:solidFill>
              </a:rPr>
              <a:t>has 13 </a:t>
            </a:r>
            <a:r>
              <a:rPr lang="en-US" sz="2400" dirty="0">
                <a:solidFill>
                  <a:schemeClr val="tx2"/>
                </a:solidFill>
              </a:rPr>
              <a:t>cancelled flight on the first </a:t>
            </a:r>
            <a:r>
              <a:rPr lang="en-US" sz="2400" dirty="0" smtClean="0">
                <a:solidFill>
                  <a:schemeClr val="tx2"/>
                </a:solidFill>
              </a:rPr>
              <a:t>day.</a:t>
            </a:r>
            <a:endParaRPr lang="en-US" sz="2400" dirty="0">
              <a:solidFill>
                <a:schemeClr val="tx2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And February </a:t>
            </a:r>
            <a:r>
              <a:rPr lang="en-US" sz="2400" dirty="0" smtClean="0">
                <a:solidFill>
                  <a:schemeClr val="tx2"/>
                </a:solidFill>
              </a:rPr>
              <a:t>has </a:t>
            </a:r>
            <a:r>
              <a:rPr lang="en-US" sz="2400" dirty="0">
                <a:solidFill>
                  <a:schemeClr val="tx2"/>
                </a:solidFill>
              </a:rPr>
              <a:t>the most cancelled </a:t>
            </a:r>
            <a:r>
              <a:rPr lang="en-US" sz="2400" dirty="0" smtClean="0">
                <a:solidFill>
                  <a:schemeClr val="tx2"/>
                </a:solidFill>
              </a:rPr>
              <a:t>flights.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1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1000" y="1828800"/>
            <a:ext cx="6553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Strengthen </a:t>
            </a:r>
            <a:r>
              <a:rPr lang="en-US" sz="2800" dirty="0">
                <a:solidFill>
                  <a:schemeClr val="tx2"/>
                </a:solidFill>
              </a:rPr>
              <a:t>staffing during peak months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US" sz="2800" dirty="0">
              <a:solidFill>
                <a:schemeClr val="tx2"/>
              </a:solidFill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Invest </a:t>
            </a:r>
            <a:r>
              <a:rPr lang="en-US" sz="2800" dirty="0">
                <a:solidFill>
                  <a:schemeClr val="tx2"/>
                </a:solidFill>
              </a:rPr>
              <a:t>in weather mitigation planning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</a:p>
          <a:p>
            <a:pPr marL="742950" lvl="1" indent="-285750">
              <a:buFont typeface="Courier New" pitchFamily="49" charset="0"/>
              <a:buChar char="o"/>
            </a:pPr>
            <a:endParaRPr lang="en-US" sz="2800" dirty="0">
              <a:solidFill>
                <a:schemeClr val="tx2"/>
              </a:solidFill>
            </a:endParaRP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sz="2800" dirty="0" smtClean="0">
                <a:solidFill>
                  <a:schemeClr val="tx2"/>
                </a:solidFill>
              </a:rPr>
              <a:t>Enhance </a:t>
            </a:r>
            <a:r>
              <a:rPr lang="en-US" sz="2800" dirty="0">
                <a:solidFill>
                  <a:schemeClr val="tx2"/>
                </a:solidFill>
              </a:rPr>
              <a:t>customer communication</a:t>
            </a:r>
            <a:r>
              <a:rPr lang="en-US" sz="2800" dirty="0" smtClean="0">
                <a:solidFill>
                  <a:schemeClr val="tx2"/>
                </a:solidFill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4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EA31B-64E5-030A-16B5-9E69F107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  <a:sym typeface="Calibri"/>
              </a:rPr>
              <a:t>KPI 3 – </a:t>
            </a:r>
            <a:r>
              <a:rPr lang="en-US" b="1" cap="none" dirty="0">
                <a:ea typeface="Calibri"/>
                <a:cs typeface="Calibri"/>
                <a:sym typeface="Calibri"/>
              </a:rPr>
              <a:t>FLIGHT DELAY ANALYSIS BY STATE, CITY AND WEEK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2C46E08-2ADB-3B20-C4E7-F5717622B4B4}"/>
              </a:ext>
            </a:extLst>
          </p:cNvPr>
          <p:cNvSpPr txBox="1"/>
          <p:nvPr/>
        </p:nvSpPr>
        <p:spPr>
          <a:xfrm>
            <a:off x="381000" y="1828800"/>
            <a:ext cx="7010400" cy="411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>
              <a:buClr>
                <a:schemeClr val="tx2"/>
              </a:buClr>
              <a:buSzPts val="2400"/>
              <a:buFont typeface="Courier New"/>
              <a:buChar char="o"/>
            </a:pPr>
            <a:r>
              <a:rPr lang="en-US" sz="2000" b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Objective</a:t>
            </a:r>
            <a:r>
              <a:rPr lang="en-US" sz="20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: Identify patterns of flight arrival delays to assist airline operations and strategic planning.	</a:t>
            </a:r>
            <a:endParaRPr lang="en-US" sz="2000" dirty="0" smtClean="0">
              <a:solidFill>
                <a:schemeClr val="tx2"/>
              </a:solidFill>
              <a:ea typeface="Calibri"/>
              <a:cs typeface="Calibri"/>
              <a:sym typeface="Calibri"/>
            </a:endParaRPr>
          </a:p>
          <a:p>
            <a:pPr lvl="0">
              <a:buClr>
                <a:schemeClr val="accent1"/>
              </a:buClr>
              <a:buSzPts val="2400"/>
            </a:pPr>
            <a:endParaRPr lang="en-US" sz="2000" dirty="0">
              <a:solidFill>
                <a:schemeClr val="tx2"/>
              </a:solidFill>
            </a:endParaRPr>
          </a:p>
          <a:p>
            <a:pPr marL="228600" lvl="0" indent="-228600">
              <a:spcBef>
                <a:spcPts val="1000"/>
              </a:spcBef>
              <a:buClr>
                <a:schemeClr val="tx2"/>
              </a:buClr>
              <a:buSzPts val="2400"/>
              <a:buFont typeface="Courier New"/>
              <a:buChar char="o"/>
            </a:pPr>
            <a:r>
              <a:rPr lang="en-US" sz="2000" b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Scope</a:t>
            </a:r>
            <a:r>
              <a:rPr lang="en-US" sz="20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: Analysis across three dimensions: Geographic (State &amp; City) and Time-based (Week-wise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ts val="2400"/>
            </a:pPr>
            <a:endParaRPr lang="en-US" sz="2000" dirty="0">
              <a:solidFill>
                <a:schemeClr val="tx2"/>
              </a:solidFill>
            </a:endParaRPr>
          </a:p>
          <a:p>
            <a:pPr marL="228600" lvl="0" indent="-228600">
              <a:spcBef>
                <a:spcPts val="1000"/>
              </a:spcBef>
              <a:buClr>
                <a:schemeClr val="tx2"/>
              </a:buClr>
              <a:buSzPts val="2400"/>
              <a:buFont typeface="Courier New"/>
              <a:buChar char="o"/>
            </a:pPr>
            <a:r>
              <a:rPr lang="en-US" sz="2000" b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Data Source</a:t>
            </a:r>
            <a:r>
              <a:rPr lang="en-US" sz="20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: Merged cleaned flight data analyzed using Power BI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.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ts val="2400"/>
            </a:pPr>
            <a:endParaRPr lang="en-US" sz="2000" dirty="0">
              <a:solidFill>
                <a:schemeClr val="tx2"/>
              </a:solidFill>
            </a:endParaRPr>
          </a:p>
          <a:p>
            <a:pPr marL="228600" lvl="0" indent="-228600">
              <a:spcBef>
                <a:spcPts val="1000"/>
              </a:spcBef>
              <a:buClr>
                <a:schemeClr val="tx2"/>
              </a:buClr>
              <a:buSzPts val="2400"/>
              <a:buFont typeface="Courier New"/>
              <a:buChar char="o"/>
            </a:pPr>
            <a:r>
              <a:rPr lang="en-US" sz="2000" b="1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Significance</a:t>
            </a:r>
            <a:r>
              <a:rPr lang="en-US" sz="20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: Helps detect regional bottlenecks, seasonal delay peaks, and operational inefficiencies</a:t>
            </a:r>
            <a:r>
              <a:rPr lang="en-US" sz="2000" dirty="0" smtClean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818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703198" y="533400"/>
            <a:ext cx="8440802" cy="111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>
                <a:latin typeface="+mn-lt"/>
                <a:ea typeface="Calibri"/>
                <a:cs typeface="Calibri"/>
                <a:sym typeface="Calibri"/>
              </a:rPr>
              <a:t>PROBLEMS &amp;CHALLENGES IDENTIFIED</a:t>
            </a:r>
            <a:endParaRPr dirty="0">
              <a:latin typeface="+mn-lt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838200" y="1828800"/>
            <a:ext cx="7829045" cy="4008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000" b="1" cap="none" dirty="0">
                <a:latin typeface="+mj-lt"/>
                <a:ea typeface="Calibri"/>
                <a:cs typeface="Calibri"/>
                <a:sym typeface="Calibri"/>
              </a:rPr>
              <a:t>Delay disparity across regions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: certain states (e.g.,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C</a:t>
            </a:r>
            <a:r>
              <a:rPr lang="en-US" sz="2000" cap="none" dirty="0" smtClean="0">
                <a:latin typeface="+mj-lt"/>
                <a:ea typeface="Calibri"/>
                <a:cs typeface="Calibri"/>
                <a:sym typeface="Calibri"/>
              </a:rPr>
              <a:t>olorado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K</a:t>
            </a:r>
            <a:r>
              <a:rPr lang="en-US" sz="2000" cap="none" dirty="0" smtClean="0">
                <a:latin typeface="+mj-lt"/>
                <a:ea typeface="Calibri"/>
                <a:cs typeface="Calibri"/>
                <a:sym typeface="Calibri"/>
              </a:rPr>
              <a:t>ansas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000" cap="none" dirty="0" smtClean="0">
                <a:latin typeface="+mj-lt"/>
                <a:ea typeface="Calibri"/>
                <a:cs typeface="Calibri"/>
                <a:sym typeface="Calibri"/>
              </a:rPr>
              <a:t>South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C</a:t>
            </a:r>
            <a:r>
              <a:rPr lang="en-US" sz="2000" cap="none" dirty="0" smtClean="0">
                <a:latin typeface="+mj-lt"/>
                <a:ea typeface="Calibri"/>
                <a:cs typeface="Calibri"/>
                <a:sym typeface="Calibri"/>
              </a:rPr>
              <a:t>arolina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) and cities (e.g.,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D</a:t>
            </a:r>
            <a:r>
              <a:rPr lang="en-US" sz="2000" cap="none" dirty="0" smtClean="0">
                <a:latin typeface="+mj-lt"/>
                <a:ea typeface="Calibri"/>
                <a:cs typeface="Calibri"/>
                <a:sym typeface="Calibri"/>
              </a:rPr>
              <a:t>enver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000" cap="none" dirty="0" smtClean="0">
                <a:latin typeface="+mj-lt"/>
                <a:ea typeface="Calibri"/>
                <a:cs typeface="Calibri"/>
                <a:sym typeface="Calibri"/>
              </a:rPr>
              <a:t>West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P</a:t>
            </a:r>
            <a:r>
              <a:rPr lang="en-US" sz="2000" cap="none" dirty="0" smtClean="0">
                <a:latin typeface="+mj-lt"/>
                <a:ea typeface="Calibri"/>
                <a:cs typeface="Calibri"/>
                <a:sym typeface="Calibri"/>
              </a:rPr>
              <a:t>alm </a:t>
            </a:r>
            <a:r>
              <a:rPr lang="en-US" sz="2000" dirty="0">
                <a:latin typeface="+mj-lt"/>
                <a:ea typeface="Calibri"/>
                <a:cs typeface="Calibri"/>
                <a:sym typeface="Calibri"/>
              </a:rPr>
              <a:t>B</a:t>
            </a:r>
            <a:r>
              <a:rPr lang="en-US" sz="2000" cap="none" dirty="0" smtClean="0">
                <a:latin typeface="+mj-lt"/>
                <a:ea typeface="Calibri"/>
                <a:cs typeface="Calibri"/>
                <a:sym typeface="Calibri"/>
              </a:rPr>
              <a:t>each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) consistently report high average delay times.	</a:t>
            </a:r>
            <a:endParaRPr sz="2000" dirty="0">
              <a:latin typeface="+mj-l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000" b="1" cap="none" dirty="0">
                <a:latin typeface="+mj-lt"/>
                <a:ea typeface="Calibri"/>
                <a:cs typeface="Calibri"/>
                <a:sym typeface="Calibri"/>
              </a:rPr>
              <a:t>Unpredictable weekly trends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: delay patterns show spikes in week 6 and week 9, indicating possible seasonal/weather impact or operational gaps.</a:t>
            </a:r>
            <a:endParaRPr sz="2000" dirty="0">
              <a:latin typeface="+mj-l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000" b="1" cap="none" dirty="0">
                <a:latin typeface="+mj-lt"/>
                <a:ea typeface="Calibri"/>
                <a:cs typeface="Calibri"/>
                <a:sym typeface="Calibri"/>
              </a:rPr>
              <a:t>Lack of real-time monitoring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: airlines might not have visibility on where delays build up most frequently, resulting in poor passenger experience.</a:t>
            </a:r>
            <a:endParaRPr sz="2000" dirty="0">
              <a:latin typeface="+mj-lt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ourier New"/>
              <a:buChar char="o"/>
            </a:pPr>
            <a:r>
              <a:rPr lang="en-US" sz="2000" b="1" cap="none" dirty="0">
                <a:latin typeface="+mj-lt"/>
                <a:ea typeface="Calibri"/>
                <a:cs typeface="Calibri"/>
                <a:sym typeface="Calibri"/>
              </a:rPr>
              <a:t>Economic impact</a:t>
            </a:r>
            <a:r>
              <a:rPr lang="en-US" sz="2000" cap="none" dirty="0">
                <a:latin typeface="+mj-lt"/>
                <a:ea typeface="Calibri"/>
                <a:cs typeface="Calibri"/>
                <a:sym typeface="Calibri"/>
              </a:rPr>
              <a:t>: persistent delays lead to increased costs (fuel, staff overtime) and decreased customer satisfaction.</a:t>
            </a:r>
            <a:endParaRPr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4419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  <a:sym typeface="Calibri"/>
              </a:rPr>
              <a:t>VISUAL ANALYSIS – DELAY BY STATE AND CITY</a:t>
            </a:r>
            <a:endParaRPr lang="en-GB" dirty="0"/>
          </a:p>
        </p:txBody>
      </p:sp>
      <p:pic>
        <p:nvPicPr>
          <p:cNvPr id="3" name="Google Shape;104;p3"/>
          <p:cNvPicPr preferRelativeResize="0"/>
          <p:nvPr/>
        </p:nvPicPr>
        <p:blipFill rotWithShape="1">
          <a:blip r:embed="rId3">
            <a:alphaModFix/>
          </a:blip>
          <a:srcRect l="7066" t="23835" r="23195" b="10323"/>
          <a:stretch/>
        </p:blipFill>
        <p:spPr>
          <a:xfrm>
            <a:off x="228601" y="1564259"/>
            <a:ext cx="3733800" cy="255054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oogle Shape;105;p3"/>
          <p:cNvPicPr preferRelativeResize="0"/>
          <p:nvPr/>
        </p:nvPicPr>
        <p:blipFill rotWithShape="1">
          <a:blip r:embed="rId4">
            <a:alphaModFix/>
          </a:blip>
          <a:srcRect l="6998" t="23835" r="23264" b="10679"/>
          <a:stretch/>
        </p:blipFill>
        <p:spPr>
          <a:xfrm>
            <a:off x="5181600" y="1564258"/>
            <a:ext cx="3733800" cy="25505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06;p3"/>
          <p:cNvPicPr preferRelativeResize="0"/>
          <p:nvPr/>
        </p:nvPicPr>
        <p:blipFill rotWithShape="1">
          <a:blip r:embed="rId5">
            <a:alphaModFix/>
          </a:blip>
          <a:srcRect l="6790" t="24027" r="23126" b="10197"/>
          <a:stretch/>
        </p:blipFill>
        <p:spPr>
          <a:xfrm>
            <a:off x="2819400" y="4143556"/>
            <a:ext cx="3729314" cy="26007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042757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  <a:sym typeface="Calibri"/>
              </a:rPr>
              <a:t>STATE AND CITY-LEVEL DELAY PATTERNS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81000" y="1676400"/>
            <a:ext cx="822960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SzPts val="1920"/>
              <a:buChar char="o"/>
            </a:pP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Top 5 delayed states: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Colorado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(co),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South Carolina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sc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),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Kansas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ks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),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Pennsylvania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(pa), and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Alabama 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(al) have the highest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avg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 delay (20+ min).	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457200" lvl="0" indent="-457200">
              <a:spcBef>
                <a:spcPts val="1400"/>
              </a:spcBef>
              <a:buSzPts val="1920"/>
              <a:buChar char="o"/>
            </a:pP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Top 5 delayed cities: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Denver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West Palm Beach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Dallas/Fort Worth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New Orleans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, and </a:t>
            </a:r>
            <a:r>
              <a:rPr lang="en-US" sz="2400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New York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.	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457200" lvl="0" indent="-457200">
              <a:spcBef>
                <a:spcPts val="1400"/>
              </a:spcBef>
              <a:buSzPts val="1920"/>
              <a:buChar char="o"/>
            </a:pP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State map insight: darker shades indicate higher delays; clearly highlights southern and central </a:t>
            </a:r>
            <a:r>
              <a:rPr lang="en-US" sz="2400" dirty="0" err="1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u.s.</a:t>
            </a: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 as high-delay regions.	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  <a:p>
            <a:pPr marL="457200" lvl="0" indent="-457200">
              <a:spcBef>
                <a:spcPts val="1400"/>
              </a:spcBef>
              <a:buSzPts val="1920"/>
              <a:buChar char="o"/>
            </a:pPr>
            <a:r>
              <a:rPr lang="en-US" sz="2400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This helps prioritize locations for operational improvement.</a:t>
            </a:r>
            <a:endParaRPr lang="en-GB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388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  <a:sym typeface="Calibri"/>
              </a:rPr>
              <a:t>TIME-BASED DELAY TRENDS</a:t>
            </a:r>
            <a:endParaRPr lang="en-GB" dirty="0"/>
          </a:p>
        </p:txBody>
      </p:sp>
      <p:pic>
        <p:nvPicPr>
          <p:cNvPr id="3" name="Google Shape;119;p5"/>
          <p:cNvPicPr preferRelativeResize="0"/>
          <p:nvPr/>
        </p:nvPicPr>
        <p:blipFill rotWithShape="1">
          <a:blip r:embed="rId2">
            <a:alphaModFix/>
          </a:blip>
          <a:srcRect l="6859" t="23127" r="23403" b="10667"/>
          <a:stretch/>
        </p:blipFill>
        <p:spPr>
          <a:xfrm>
            <a:off x="152400" y="2438400"/>
            <a:ext cx="4343400" cy="281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" name="Rectangle 3"/>
          <p:cNvSpPr/>
          <p:nvPr/>
        </p:nvSpPr>
        <p:spPr>
          <a:xfrm>
            <a:off x="4495800" y="2313404"/>
            <a:ext cx="4495800" cy="32213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Clr>
                <a:schemeClr val="tx2"/>
              </a:buClr>
              <a:buSzPts val="1920"/>
              <a:buChar char="o"/>
            </a:pP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Spikes in week 6 and week 9: delay times reach nearly 30 minutes on average, compared to &lt;10 minutes in weeks 2 &amp; 4.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457200" lvl="0" indent="-457200">
              <a:spcBef>
                <a:spcPts val="1400"/>
              </a:spcBef>
              <a:buClr>
                <a:schemeClr val="tx2"/>
              </a:buClr>
              <a:buSzPts val="1920"/>
              <a:buChar char="o"/>
            </a:pP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Inconsistency in performance: suggests reactive scheduling rather than proactive planning.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marL="457200" lvl="0" indent="-457200">
              <a:spcBef>
                <a:spcPts val="1400"/>
              </a:spcBef>
              <a:buClr>
                <a:schemeClr val="tx2"/>
              </a:buClr>
              <a:buSzPts val="1920"/>
              <a:buChar char="o"/>
            </a:pP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Indicates the need for predictive maintenance and dynamic crew planning.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90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  <a:sym typeface="Calibri"/>
              </a:rPr>
              <a:t>SOLUTIONS &amp; STRATEGIC SUGGESTIONS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•</a:t>
            </a:r>
            <a:r>
              <a:rPr lang="en-US" b="1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Geo-targeted planning</a:t>
            </a: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: increase staff and aircraft availability in high-delay cities (</a:t>
            </a:r>
            <a:r>
              <a:rPr lang="en-US" dirty="0" err="1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denver</a:t>
            </a: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, west palm beach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).</a:t>
            </a:r>
          </a:p>
          <a:p>
            <a:pPr lvl="0"/>
            <a:endParaRPr lang="en-US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•</a:t>
            </a:r>
            <a:r>
              <a:rPr lang="en-US" b="1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Root cause analysis</a:t>
            </a: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: investigate issues specific to weeks with peak delays – possibly related to weather, staffing, holidays, or maintenance cycles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endParaRPr lang="en-US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•</a:t>
            </a:r>
            <a:r>
              <a:rPr lang="en-US" b="1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Predictive analytics</a:t>
            </a: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: use historical data to forecast delay-heavy weeks and prepare accordingly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endParaRPr lang="en-US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•</a:t>
            </a:r>
            <a:r>
              <a:rPr lang="en-US" b="1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Collaborate with airports</a:t>
            </a: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: especially in problem areas, work with ground operations to improve turnaround time</a:t>
            </a:r>
            <a:r>
              <a:rPr lang="en-US" dirty="0" smtClean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lvl="0"/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	</a:t>
            </a:r>
            <a:endParaRPr lang="en-US" dirty="0">
              <a:solidFill>
                <a:schemeClr val="tx2"/>
              </a:solidFill>
              <a:latin typeface="+mj-lt"/>
            </a:endParaRPr>
          </a:p>
          <a:p>
            <a:pPr lvl="0"/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•</a:t>
            </a:r>
            <a:r>
              <a:rPr lang="en-US" b="1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Continuous monitoring</a:t>
            </a:r>
            <a:r>
              <a:rPr lang="en-US" dirty="0">
                <a:solidFill>
                  <a:schemeClr val="tx2"/>
                </a:solidFill>
                <a:latin typeface="+mj-lt"/>
                <a:ea typeface="Calibri"/>
                <a:cs typeface="Calibri"/>
                <a:sym typeface="Calibri"/>
              </a:rPr>
              <a:t>: create a power BI alert system for early detection of rising delays.</a:t>
            </a:r>
            <a:endParaRPr lang="en-US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4295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  <a:sym typeface="Calibri"/>
              </a:rPr>
              <a:t>KEY TAKEAWAYS FROM KPI 3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4800" y="1728535"/>
            <a:ext cx="8534400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SzPts val="1920"/>
              <a:buChar char="o"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Significant delay clusters exist by state, city, and week.	</a:t>
            </a:r>
            <a:endParaRPr lang="en-US" sz="2400" dirty="0">
              <a:solidFill>
                <a:schemeClr val="tx2"/>
              </a:solidFill>
            </a:endParaRPr>
          </a:p>
          <a:p>
            <a:pPr marL="457200" lvl="0" indent="-457200">
              <a:spcBef>
                <a:spcPts val="1400"/>
              </a:spcBef>
              <a:buSzPts val="1920"/>
              <a:buChar char="o"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Power BI enabled multi-dimensional analysis: spatial + temporal.	</a:t>
            </a:r>
            <a:endParaRPr lang="en-US" sz="2400" dirty="0">
              <a:solidFill>
                <a:schemeClr val="tx2"/>
              </a:solidFill>
            </a:endParaRPr>
          </a:p>
          <a:p>
            <a:pPr marL="457200" lvl="0" indent="-457200">
              <a:spcBef>
                <a:spcPts val="1400"/>
              </a:spcBef>
              <a:buSzPts val="1920"/>
              <a:buChar char="o"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Insights gained will support better resource allocation, crew management, and customer satisfaction strategies.</a:t>
            </a:r>
            <a:endParaRPr lang="en-US" sz="2400" dirty="0">
              <a:solidFill>
                <a:schemeClr val="tx2"/>
              </a:solidFill>
            </a:endParaRPr>
          </a:p>
          <a:p>
            <a:pPr marL="457200" lvl="0" indent="-457200">
              <a:spcBef>
                <a:spcPts val="1400"/>
              </a:spcBef>
              <a:buSzPts val="1920"/>
              <a:buChar char="o"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Ultimately, this KPI supports the airline’s goal of operational efficiency and reliability.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65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5AB56876-BFAC-5685-09A1-239D45F0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905000"/>
            <a:ext cx="8407893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Objective:</a:t>
            </a:r>
          </a:p>
          <a:p>
            <a:r>
              <a:rPr lang="en-US" sz="2000" dirty="0"/>
              <a:t>To identify airlines that perform best in maintaining on-time performance over long-distance routes (2500–3000 KM) with zero arrival and departure delay.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Scope:</a:t>
            </a:r>
          </a:p>
          <a:p>
            <a:r>
              <a:rPr lang="en-US" sz="2000" dirty="0"/>
              <a:t>- Focused on flights between 2500–3000 KM</a:t>
            </a:r>
          </a:p>
          <a:p>
            <a:r>
              <a:rPr lang="en-US" sz="2000" dirty="0"/>
              <a:t>- Includes all airlines in the dataset</a:t>
            </a:r>
          </a:p>
          <a:p>
            <a:r>
              <a:rPr lang="en-US" sz="2000" dirty="0"/>
              <a:t>- Evaluates only those flights with zero delay</a:t>
            </a:r>
          </a:p>
          <a:p>
            <a:pPr marL="4572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Data Source: Cleaned Flights Dataset (Power BI Analysis)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39F8675-C6DA-6C11-7A63-AA9BEA79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939553"/>
          </a:xfrm>
        </p:spPr>
        <p:txBody>
          <a:bodyPr/>
          <a:lstStyle/>
          <a:p>
            <a:r>
              <a:rPr lang="en-US" b="1" dirty="0"/>
              <a:t>KPI 4 – On-Time Long-Distance Flight Performance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632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📁 Files Used</a:t>
            </a:r>
            <a:endParaRPr lang="en-GB" dirty="0"/>
          </a:p>
          <a:p>
            <a:pPr lvl="1"/>
            <a:r>
              <a:rPr lang="en-GB" dirty="0"/>
              <a:t>flights.csv – 100,000+ records of flight operations</a:t>
            </a:r>
          </a:p>
          <a:p>
            <a:pPr lvl="1"/>
            <a:r>
              <a:rPr lang="en-GB" dirty="0"/>
              <a:t>airlines.csv – IATA codes mapped to airline names</a:t>
            </a:r>
          </a:p>
          <a:p>
            <a:pPr lvl="1"/>
            <a:r>
              <a:rPr lang="en-GB" dirty="0"/>
              <a:t>airports.csv – Airport codes with city, state &amp; </a:t>
            </a:r>
            <a:r>
              <a:rPr lang="en-GB" dirty="0" err="1" smtClean="0"/>
              <a:t>geolocation</a:t>
            </a:r>
            <a:endParaRPr lang="en-GB" dirty="0"/>
          </a:p>
          <a:p>
            <a:pPr marL="45720" indent="0">
              <a:buNone/>
            </a:pPr>
            <a:endParaRPr lang="en-GB" dirty="0"/>
          </a:p>
          <a:p>
            <a:r>
              <a:rPr lang="en-GB" b="1" dirty="0"/>
              <a:t>📌 Key Information Extracted</a:t>
            </a:r>
            <a:endParaRPr lang="en-GB" dirty="0"/>
          </a:p>
          <a:p>
            <a:pPr lvl="1"/>
            <a:r>
              <a:rPr lang="en-GB" dirty="0"/>
              <a:t>Flight delays (departure &amp; arrival)</a:t>
            </a:r>
          </a:p>
          <a:p>
            <a:pPr lvl="1"/>
            <a:r>
              <a:rPr lang="en-GB" dirty="0"/>
              <a:t>Flight scheduling &amp; distances</a:t>
            </a:r>
          </a:p>
          <a:p>
            <a:pPr lvl="1"/>
            <a:r>
              <a:rPr lang="en-GB" dirty="0"/>
              <a:t>Airline and airport identifiers</a:t>
            </a:r>
          </a:p>
          <a:p>
            <a:pPr lvl="1"/>
            <a:r>
              <a:rPr lang="en-GB" dirty="0"/>
              <a:t>Cancellation/diversion status</a:t>
            </a:r>
          </a:p>
          <a:p>
            <a:pPr lvl="1"/>
            <a:r>
              <a:rPr lang="en-GB" dirty="0"/>
              <a:t>Date context: flight day, </a:t>
            </a:r>
            <a:r>
              <a:rPr lang="en-GB" dirty="0" smtClean="0"/>
              <a:t>weekday/weekend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Datasets Overview</a:t>
            </a:r>
          </a:p>
        </p:txBody>
      </p:sp>
    </p:spTree>
    <p:extLst>
      <p:ext uri="{BB962C8B-B14F-4D97-AF65-F5344CB8AC3E}">
        <p14:creationId xmlns:p14="http://schemas.microsoft.com/office/powerpoint/2010/main" val="393389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8F76D82-B77D-92F3-9707-871930909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2209799"/>
            <a:ext cx="8407893" cy="3916679"/>
          </a:xfrm>
        </p:spPr>
        <p:txBody>
          <a:bodyPr>
            <a:normAutofit/>
          </a:bodyPr>
          <a:lstStyle/>
          <a:p>
            <a:r>
              <a:rPr lang="en-US" sz="2400" dirty="0"/>
              <a:t>- Highlights the best operational performers in long-haul flight punctuality</a:t>
            </a:r>
          </a:p>
          <a:p>
            <a:r>
              <a:rPr lang="en-US" sz="2400" dirty="0"/>
              <a:t>- Assists in identifying reliable partners and benchmarking standards</a:t>
            </a:r>
          </a:p>
          <a:p>
            <a:r>
              <a:rPr lang="en-US" sz="2400" dirty="0"/>
              <a:t>- Enables better decisions in airline partnerships and service strategy</a:t>
            </a:r>
          </a:p>
          <a:p>
            <a:r>
              <a:rPr lang="en-US" sz="2400" dirty="0"/>
              <a:t>- Useful for improving customer satisfaction and loyalty strategies</a:t>
            </a:r>
          </a:p>
          <a:p>
            <a:endParaRPr lang="en-IN" sz="24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4D0E2BB5-617B-0583-2029-8969B630C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Significance</a:t>
            </a:r>
          </a:p>
        </p:txBody>
      </p:sp>
    </p:spTree>
    <p:extLst>
      <p:ext uri="{BB962C8B-B14F-4D97-AF65-F5344CB8AC3E}">
        <p14:creationId xmlns:p14="http://schemas.microsoft.com/office/powerpoint/2010/main" val="223238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A06978F-0824-A69F-8A91-F383D9981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8381260" cy="1181641"/>
          </a:xfrm>
        </p:spPr>
        <p:txBody>
          <a:bodyPr/>
          <a:lstStyle/>
          <a:p>
            <a:pPr algn="l"/>
            <a:r>
              <a:rPr lang="en-IN" dirty="0"/>
              <a:t/>
            </a:r>
            <a:br>
              <a:rPr lang="en-IN" dirty="0"/>
            </a:br>
            <a:r>
              <a:rPr lang="en-IN" sz="3600" dirty="0"/>
              <a:t>Visual Analysis – Treemap</a:t>
            </a:r>
            <a:br>
              <a:rPr lang="en-IN" sz="3600" dirty="0"/>
            </a:br>
            <a:r>
              <a:rPr lang="en-US" sz="1200" dirty="0"/>
              <a:t>Title: Number of Flights with No Delay (2500–3000 KM Range)</a:t>
            </a:r>
            <a:r>
              <a:rPr lang="en-US" sz="3600" dirty="0"/>
              <a:t/>
            </a:r>
            <a:br>
              <a:rPr lang="en-US" sz="3600" dirty="0"/>
            </a:br>
            <a:endParaRPr lang="en-IN" sz="3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9017FD9-D535-9315-0A2A-343FB90B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838159"/>
            <a:ext cx="8763000" cy="1288320"/>
          </a:xfrm>
        </p:spPr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sz="2100" b="1" dirty="0"/>
              <a:t>Insights:</a:t>
            </a:r>
          </a:p>
          <a:p>
            <a:r>
              <a:rPr lang="en-US" sz="2000" dirty="0"/>
              <a:t>- Alaska Airlines Inc. leads with 1830 on-time long-distance flights</a:t>
            </a:r>
          </a:p>
          <a:p>
            <a:r>
              <a:rPr lang="en-US" sz="2000" dirty="0"/>
              <a:t>- United Airlines Inc. also performs strongly with 1670</a:t>
            </a:r>
          </a:p>
          <a:p>
            <a:r>
              <a:rPr lang="en-US" sz="2000" dirty="0"/>
              <a:t>- Virgin America and Hawaiian Airlines show low reliability in this range</a:t>
            </a: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26AA3C6-B166-34CD-771B-45B5D422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839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F334EC1-8056-EF76-5E3B-604C494E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828799"/>
            <a:ext cx="8407893" cy="429767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Only select airlines manage high on-time performance in long routes</a:t>
            </a:r>
          </a:p>
          <a:p>
            <a:r>
              <a:rPr lang="en-US" sz="2400" dirty="0"/>
              <a:t>Alaska and United are consistently reliable</a:t>
            </a:r>
          </a:p>
          <a:p>
            <a:r>
              <a:rPr lang="en-US" sz="2400" dirty="0"/>
              <a:t>Others need to address operational gaps</a:t>
            </a:r>
          </a:p>
          <a:p>
            <a:r>
              <a:rPr lang="en-US" sz="2400" dirty="0"/>
              <a:t>Insights can guide long-route expansion and fleet planning</a:t>
            </a:r>
          </a:p>
          <a:p>
            <a:r>
              <a:rPr lang="en-US" sz="2400" dirty="0"/>
              <a:t>Benchmark operations with Alaska and United</a:t>
            </a:r>
          </a:p>
          <a:p>
            <a:r>
              <a:rPr lang="en-US" sz="2400" dirty="0"/>
              <a:t>Use analytics to anticipate delay patterns and optimize routes</a:t>
            </a:r>
          </a:p>
          <a:p>
            <a:r>
              <a:rPr lang="en-US" sz="2400" dirty="0"/>
              <a:t>Improve turnaround and crew scheduling processes</a:t>
            </a:r>
          </a:p>
          <a:p>
            <a:r>
              <a:rPr lang="en-US" sz="2400" dirty="0"/>
              <a:t>Focus on improving consistency in long-distance flight reliability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6C73E29-02A8-6970-56EA-BBA6C4786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&amp; Strategic Suggestions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632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" indent="0">
              <a:buNone/>
            </a:pPr>
            <a:r>
              <a:rPr lang="en-US" b="1" dirty="0"/>
              <a:t>📊 Overall Insights from KPI Analysis:</a:t>
            </a:r>
          </a:p>
          <a:p>
            <a:r>
              <a:rPr lang="en-US" b="1" dirty="0"/>
              <a:t>KPI 1 – Weekday </a:t>
            </a:r>
            <a:r>
              <a:rPr lang="en-US" b="1" dirty="0" err="1"/>
              <a:t>vs</a:t>
            </a:r>
            <a:r>
              <a:rPr lang="en-US" b="1" dirty="0"/>
              <a:t> Weekend Analysis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Weekends tend to have higher average delays and cancellations.</a:t>
            </a:r>
          </a:p>
          <a:p>
            <a:pPr lvl="1"/>
            <a:r>
              <a:rPr lang="en-US" dirty="0"/>
              <a:t>Uneven flight distribution and lack of seasonality consideration hinder performance tracking.</a:t>
            </a:r>
          </a:p>
          <a:p>
            <a:r>
              <a:rPr lang="en-US" b="1" dirty="0"/>
              <a:t>KPI 2 – JetBlue Cancellations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February had the highest number of cancellations.</a:t>
            </a:r>
          </a:p>
          <a:p>
            <a:pPr lvl="1"/>
            <a:r>
              <a:rPr lang="en-US" dirty="0"/>
              <a:t>March cancellations were spiked on a single day — suggesting isolated operational issues.</a:t>
            </a:r>
          </a:p>
          <a:p>
            <a:r>
              <a:rPr lang="en-US" b="1" dirty="0"/>
              <a:t>KPI 3 – Delay by Location and Time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States like Colorado, Kansas, and South Carolina have persistent delay issues.</a:t>
            </a:r>
          </a:p>
          <a:p>
            <a:pPr lvl="1"/>
            <a:r>
              <a:rPr lang="en-US" dirty="0"/>
              <a:t>Delay spikes in Week 6 and 9 suggest weather or planning issues.</a:t>
            </a:r>
          </a:p>
          <a:p>
            <a:r>
              <a:rPr lang="en-US" b="1" dirty="0"/>
              <a:t>KPI 4 – On-Time Long-Distance Performance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Alaska Airlines and United are top performers for punctual long-haul flights.</a:t>
            </a:r>
          </a:p>
          <a:p>
            <a:pPr lvl="1"/>
            <a:r>
              <a:rPr lang="en-US" dirty="0"/>
              <a:t>Virgin America and Hawaiian Airlines show performance gaps in this category.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– Key Findings</a:t>
            </a:r>
          </a:p>
        </p:txBody>
      </p:sp>
    </p:spTree>
    <p:extLst>
      <p:ext uri="{BB962C8B-B14F-4D97-AF65-F5344CB8AC3E}">
        <p14:creationId xmlns:p14="http://schemas.microsoft.com/office/powerpoint/2010/main" val="413822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b="1" dirty="0"/>
              <a:t>✈ Suggested Operational Improvements:</a:t>
            </a:r>
          </a:p>
          <a:p>
            <a:r>
              <a:rPr lang="en-US" b="1" dirty="0"/>
              <a:t>Dynamic Scheduling &amp; Route Optimization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Redistribute flights based on demand patterns and delay trends.</a:t>
            </a:r>
          </a:p>
          <a:p>
            <a:pPr lvl="1"/>
            <a:r>
              <a:rPr lang="en-US" dirty="0"/>
              <a:t>Implement data-driven scheduling and capacity planning.</a:t>
            </a:r>
          </a:p>
          <a:p>
            <a:r>
              <a:rPr lang="en-US" b="1" dirty="0"/>
              <a:t>Predictive Analytics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 historical trends to forecast delay-heavy periods (e.g., Weeks 6 &amp; 9).</a:t>
            </a:r>
          </a:p>
          <a:p>
            <a:pPr lvl="1"/>
            <a:r>
              <a:rPr lang="en-US" dirty="0"/>
              <a:t>Introduce real-time monitoring systems via Power BI alerts.</a:t>
            </a:r>
          </a:p>
          <a:p>
            <a:r>
              <a:rPr lang="en-US" b="1" dirty="0"/>
              <a:t>Targeted Investments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Focus on high-delay regions (Denver, West Palm Beach) for infrastructure or staffing.</a:t>
            </a:r>
          </a:p>
          <a:p>
            <a:pPr lvl="1"/>
            <a:r>
              <a:rPr lang="en-US" dirty="0"/>
              <a:t>Improve communication systems and staffing in peak months (e.g., February).</a:t>
            </a:r>
          </a:p>
          <a:p>
            <a:r>
              <a:rPr lang="en-US" b="1" dirty="0"/>
              <a:t>Benchmarking &amp; Partnerships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Benchmark long-haul performance against leaders like Alaska Airlines.</a:t>
            </a:r>
          </a:p>
          <a:p>
            <a:pPr lvl="1"/>
            <a:r>
              <a:rPr lang="en-US" dirty="0"/>
              <a:t>Use insights to select reliable airline partners and improve customer trust.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01392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05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1. Flights Data (flights.csv)</a:t>
            </a:r>
            <a:endParaRPr lang="en-GB" dirty="0"/>
          </a:p>
          <a:p>
            <a:pPr lvl="1"/>
            <a:r>
              <a:rPr lang="en-GB" dirty="0"/>
              <a:t>Removed incomplete &amp; blank rows</a:t>
            </a:r>
          </a:p>
          <a:p>
            <a:pPr lvl="1"/>
            <a:r>
              <a:rPr lang="en-GB" dirty="0"/>
              <a:t>Standardized date format (</a:t>
            </a:r>
            <a:r>
              <a:rPr lang="en-GB" dirty="0" err="1"/>
              <a:t>yyyy</a:t>
            </a:r>
            <a:r>
              <a:rPr lang="en-GB" dirty="0"/>
              <a:t>-mm-</a:t>
            </a:r>
            <a:r>
              <a:rPr lang="en-GB" dirty="0" err="1"/>
              <a:t>dd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Created helper columns:</a:t>
            </a:r>
          </a:p>
          <a:p>
            <a:pPr lvl="2"/>
            <a:r>
              <a:rPr lang="en-GB" dirty="0"/>
              <a:t>Day name, weekday/weekend flag</a:t>
            </a:r>
          </a:p>
          <a:p>
            <a:pPr lvl="2"/>
            <a:r>
              <a:rPr lang="en-GB" dirty="0"/>
              <a:t>Week number, delay </a:t>
            </a:r>
            <a:r>
              <a:rPr lang="en-GB" dirty="0" smtClean="0"/>
              <a:t>status</a:t>
            </a:r>
            <a:endParaRPr lang="en-GB" dirty="0"/>
          </a:p>
          <a:p>
            <a:endParaRPr lang="en-GB" b="1" dirty="0" smtClean="0"/>
          </a:p>
          <a:p>
            <a:r>
              <a:rPr lang="en-GB" b="1" dirty="0" smtClean="0"/>
              <a:t>2</a:t>
            </a:r>
            <a:r>
              <a:rPr lang="en-GB" b="1" dirty="0"/>
              <a:t>. Airlines Mapping (airlines.csv)</a:t>
            </a:r>
            <a:endParaRPr lang="en-GB" dirty="0"/>
          </a:p>
          <a:p>
            <a:pPr lvl="1"/>
            <a:r>
              <a:rPr lang="en-GB" dirty="0"/>
              <a:t>Used VLOOKUP to convert IATA codes → full airline names</a:t>
            </a:r>
          </a:p>
          <a:p>
            <a:pPr lvl="1"/>
            <a:r>
              <a:rPr lang="en-GB" dirty="0"/>
              <a:t>Airlines sheet embedded in master workbook for reference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Process</a:t>
            </a:r>
          </a:p>
        </p:txBody>
      </p:sp>
    </p:spTree>
    <p:extLst>
      <p:ext uri="{BB962C8B-B14F-4D97-AF65-F5344CB8AC3E}">
        <p14:creationId xmlns:p14="http://schemas.microsoft.com/office/powerpoint/2010/main" val="13778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3. Airport Location Mapping (airports.csv)</a:t>
            </a:r>
            <a:endParaRPr lang="en-GB" dirty="0"/>
          </a:p>
          <a:p>
            <a:pPr lvl="1"/>
            <a:r>
              <a:rPr lang="en-GB" dirty="0"/>
              <a:t>Added city &amp; state for origin and destination airports</a:t>
            </a:r>
          </a:p>
          <a:p>
            <a:pPr lvl="1"/>
            <a:r>
              <a:rPr lang="en-GB" dirty="0"/>
              <a:t>Used VLOOKUP to match IATA codes with locations</a:t>
            </a:r>
          </a:p>
          <a:p>
            <a:endParaRPr lang="en-GB" b="1" dirty="0" smtClean="0"/>
          </a:p>
          <a:p>
            <a:r>
              <a:rPr lang="en-GB" b="1" dirty="0" smtClean="0"/>
              <a:t>4</a:t>
            </a:r>
            <a:r>
              <a:rPr lang="en-GB" b="1" dirty="0"/>
              <a:t>. Final Checks</a:t>
            </a:r>
            <a:endParaRPr lang="en-GB" dirty="0"/>
          </a:p>
          <a:p>
            <a:pPr lvl="1"/>
            <a:r>
              <a:rPr lang="en-GB" dirty="0"/>
              <a:t>Clean column names and structure</a:t>
            </a:r>
          </a:p>
          <a:p>
            <a:pPr lvl="1"/>
            <a:r>
              <a:rPr lang="en-GB" dirty="0"/>
              <a:t>Removed temporary formulas (paste values only)</a:t>
            </a:r>
          </a:p>
          <a:p>
            <a:pPr lvl="1"/>
            <a:r>
              <a:rPr lang="en-GB" dirty="0"/>
              <a:t>Verified for missing/N/A entries</a:t>
            </a:r>
          </a:p>
          <a:p>
            <a:endParaRPr lang="en-GB" b="1" dirty="0" smtClean="0"/>
          </a:p>
          <a:p>
            <a:r>
              <a:rPr lang="en-GB" b="1" dirty="0" smtClean="0"/>
              <a:t>✅ </a:t>
            </a:r>
            <a:r>
              <a:rPr lang="en-GB" b="1" dirty="0"/>
              <a:t>Output File:</a:t>
            </a:r>
            <a:endParaRPr lang="en-GB" dirty="0"/>
          </a:p>
          <a:p>
            <a:pPr lvl="1"/>
            <a:r>
              <a:rPr lang="en-GB" b="1" dirty="0"/>
              <a:t>Cleaned_DataSets.xlsx</a:t>
            </a:r>
            <a:endParaRPr lang="en-GB" dirty="0"/>
          </a:p>
          <a:p>
            <a:pPr lvl="1"/>
            <a:r>
              <a:rPr lang="en-GB" dirty="0"/>
              <a:t>Ready </a:t>
            </a:r>
            <a:r>
              <a:rPr lang="en-GB" dirty="0" smtClean="0"/>
              <a:t>for </a:t>
            </a:r>
            <a:r>
              <a:rPr lang="en-GB" dirty="0"/>
              <a:t>KPIs &amp; dashboards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Airport Mapping &amp; Final Output</a:t>
            </a:r>
          </a:p>
        </p:txBody>
      </p:sp>
    </p:spTree>
    <p:extLst>
      <p:ext uri="{BB962C8B-B14F-4D97-AF65-F5344CB8AC3E}">
        <p14:creationId xmlns:p14="http://schemas.microsoft.com/office/powerpoint/2010/main" val="332719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3F8812-DCAE-3413-B240-CF225FBD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 1 – WEEKDAY/WEEKEND FLIGHT ANALYSIS OVERVIEW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C04DCCA-8999-749D-2280-A368530939AA}"/>
              </a:ext>
            </a:extLst>
          </p:cNvPr>
          <p:cNvSpPr txBox="1"/>
          <p:nvPr/>
        </p:nvSpPr>
        <p:spPr>
          <a:xfrm>
            <a:off x="351503" y="2133600"/>
            <a:ext cx="8763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Key Objectives:</a:t>
            </a:r>
          </a:p>
          <a:p>
            <a:r>
              <a:rPr lang="en-US" sz="1800" dirty="0">
                <a:solidFill>
                  <a:schemeClr val="tx2"/>
                </a:solidFill>
              </a:rPr>
              <a:t>✅ </a:t>
            </a:r>
            <a:r>
              <a:rPr lang="en-US" sz="1800" b="1" dirty="0">
                <a:solidFill>
                  <a:schemeClr val="tx2"/>
                </a:solidFill>
              </a:rPr>
              <a:t>Measure average arrival delays</a:t>
            </a:r>
            <a:r>
              <a:rPr lang="en-US" sz="1800" dirty="0">
                <a:solidFill>
                  <a:schemeClr val="tx2"/>
                </a:solidFill>
              </a:rPr>
              <a:t> on weekdays vs weekends to assess punctuality performance.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✅ </a:t>
            </a:r>
            <a:r>
              <a:rPr lang="en-US" sz="1800" b="1" dirty="0">
                <a:solidFill>
                  <a:schemeClr val="tx2"/>
                </a:solidFill>
              </a:rPr>
              <a:t>Compare the total number of cancelled flights</a:t>
            </a:r>
            <a:r>
              <a:rPr lang="en-US" sz="1800" dirty="0">
                <a:solidFill>
                  <a:schemeClr val="tx2"/>
                </a:solidFill>
              </a:rPr>
              <a:t> across weekdays and weekends to understand cancellation trends.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✅ </a:t>
            </a:r>
            <a:r>
              <a:rPr lang="en-US" sz="1800" b="1" dirty="0">
                <a:solidFill>
                  <a:schemeClr val="tx2"/>
                </a:solidFill>
              </a:rPr>
              <a:t>Analyze total flight count</a:t>
            </a:r>
            <a:r>
              <a:rPr lang="en-US" sz="1800" dirty="0">
                <a:solidFill>
                  <a:schemeClr val="tx2"/>
                </a:solidFill>
              </a:rPr>
              <a:t> to understand traffic distribution and operational load differences.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✅ </a:t>
            </a:r>
            <a:r>
              <a:rPr lang="en-US" sz="1800" b="1" dirty="0">
                <a:solidFill>
                  <a:schemeClr val="tx2"/>
                </a:solidFill>
              </a:rPr>
              <a:t>Identify insights</a:t>
            </a:r>
            <a:r>
              <a:rPr lang="en-US" sz="1800" dirty="0">
                <a:solidFill>
                  <a:schemeClr val="tx2"/>
                </a:solidFill>
              </a:rPr>
              <a:t> that support scheduling, resource planning, and service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36309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988F15-43B9-0872-94EA-6225C303C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066800"/>
            <a:ext cx="8381260" cy="343440"/>
          </a:xfrm>
        </p:spPr>
        <p:txBody>
          <a:bodyPr/>
          <a:lstStyle/>
          <a:p>
            <a:pPr algn="l"/>
            <a:r>
              <a:rPr lang="en-US" dirty="0"/>
              <a:t>VISUAL ANALYSIS – WEEKDAY/WEEKEND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0C9E2-5EE3-C393-C840-86258048E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66082"/>
            <a:ext cx="7619999" cy="35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1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2EA31B-64E5-030A-16B5-9E69F107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suggestions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2C46E08-2ADB-3B20-C4E7-F5717622B4B4}"/>
              </a:ext>
            </a:extLst>
          </p:cNvPr>
          <p:cNvSpPr txBox="1"/>
          <p:nvPr/>
        </p:nvSpPr>
        <p:spPr>
          <a:xfrm>
            <a:off x="381000" y="1828801"/>
            <a:ext cx="800100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Problems Identified:</a:t>
            </a:r>
          </a:p>
          <a:p>
            <a:endParaRPr lang="en-US" sz="1800" b="1" dirty="0"/>
          </a:p>
          <a:p>
            <a:r>
              <a:rPr lang="en-US" dirty="0"/>
              <a:t>1.Uneven Flight Distribution</a:t>
            </a:r>
            <a:endParaRPr lang="en-US" sz="1600" dirty="0"/>
          </a:p>
          <a:p>
            <a:r>
              <a:rPr lang="en-US" dirty="0"/>
              <a:t>2.Data Inconsistency or Missing Days</a:t>
            </a:r>
            <a:endParaRPr lang="en-US" sz="1600" dirty="0"/>
          </a:p>
          <a:p>
            <a:r>
              <a:rPr lang="en-US" dirty="0"/>
              <a:t>3.Seasonality Ignored</a:t>
            </a:r>
            <a:endParaRPr lang="en-US" sz="1600" dirty="0"/>
          </a:p>
          <a:p>
            <a:r>
              <a:rPr lang="en-US" dirty="0"/>
              <a:t>4.Inadequate Context Without Delay/Cancellation Overlay</a:t>
            </a:r>
            <a:endParaRPr lang="en-US" sz="1600" dirty="0"/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Suggestions for Improvement:</a:t>
            </a:r>
          </a:p>
          <a:p>
            <a:endParaRPr lang="en-US" sz="1800" b="1" dirty="0"/>
          </a:p>
          <a:p>
            <a:pPr fontAlgn="base"/>
            <a:r>
              <a:rPr lang="en-US" dirty="0"/>
              <a:t>1</a:t>
            </a:r>
            <a:r>
              <a:rPr lang="en-US" b="1" dirty="0"/>
              <a:t>.</a:t>
            </a:r>
            <a:r>
              <a:rPr lang="en-US" b="1" dirty="0">
                <a:solidFill>
                  <a:schemeClr val="tx2"/>
                </a:solidFill>
              </a:rPr>
              <a:t>Use data-driven scheduling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optimize flight timings/routes with low or high demand.</a:t>
            </a:r>
          </a:p>
          <a:p>
            <a:pPr fontAlgn="base"/>
            <a:r>
              <a:rPr lang="en-US" dirty="0"/>
              <a:t>2.Recommend </a:t>
            </a:r>
            <a:r>
              <a:rPr lang="en-US" b="1" dirty="0">
                <a:solidFill>
                  <a:schemeClr val="tx2"/>
                </a:solidFill>
              </a:rPr>
              <a:t>redistributing flights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off-peak times or days to maximize resource utilization (aircraft, crew, airport slots).</a:t>
            </a:r>
          </a:p>
          <a:p>
            <a:pPr fontAlgn="base"/>
            <a:r>
              <a:rPr lang="en-US" dirty="0"/>
              <a:t>Implement </a:t>
            </a:r>
            <a:r>
              <a:rPr lang="en-US" b="1" dirty="0">
                <a:solidFill>
                  <a:schemeClr val="tx2"/>
                </a:solidFill>
              </a:rPr>
              <a:t>dynamic pricing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based on demand trends.</a:t>
            </a:r>
          </a:p>
          <a:p>
            <a:pPr fontAlgn="base"/>
            <a:r>
              <a:rPr lang="en-US" dirty="0"/>
              <a:t>3.Incorporate </a:t>
            </a:r>
            <a:r>
              <a:rPr lang="en-US" b="1" dirty="0">
                <a:solidFill>
                  <a:schemeClr val="tx2"/>
                </a:solidFill>
              </a:rPr>
              <a:t>seasonality trend lines</a:t>
            </a:r>
            <a:r>
              <a:rPr lang="en-US" dirty="0"/>
              <a:t> (monthly, quarterly) to capture peak/off-peak behavior.</a:t>
            </a:r>
          </a:p>
          <a:p>
            <a:pPr fontAlgn="base"/>
            <a:r>
              <a:rPr lang="en-US" dirty="0"/>
              <a:t>4.Use </a:t>
            </a:r>
            <a:r>
              <a:rPr lang="en-US" b="1" dirty="0">
                <a:solidFill>
                  <a:schemeClr val="tx2"/>
                </a:solidFill>
              </a:rPr>
              <a:t>year-over-year comparisons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to identify seasonal spikes or drops.</a:t>
            </a:r>
          </a:p>
          <a:p>
            <a:pPr fontAlgn="base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sz="1800" b="1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2182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KPI 2 </a:t>
            </a:r>
            <a:r>
              <a:rPr lang="en-US" b="1" dirty="0">
                <a:ea typeface="Calibri"/>
                <a:cs typeface="Calibri"/>
                <a:sym typeface="Calibri"/>
              </a:rPr>
              <a:t>–</a:t>
            </a:r>
            <a:r>
              <a:rPr lang="en-US" b="1" dirty="0" smtClean="0"/>
              <a:t> jetblue</a:t>
            </a:r>
            <a:r>
              <a:rPr lang="en-IN" b="1" dirty="0" smtClean="0"/>
              <a:t> </a:t>
            </a:r>
            <a:r>
              <a:rPr lang="en-IN" b="1" dirty="0"/>
              <a:t>Airways Cancellations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381000" y="1720840"/>
            <a:ext cx="838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Objective:</a:t>
            </a:r>
          </a:p>
          <a:p>
            <a:r>
              <a:rPr lang="en-US" sz="2400" dirty="0">
                <a:solidFill>
                  <a:schemeClr val="tx2"/>
                </a:solidFill>
              </a:rPr>
              <a:t>To identify the total number of cancelled flights for the jetblue airways on the first date of every </a:t>
            </a:r>
            <a:r>
              <a:rPr lang="en-US" sz="2400" dirty="0" smtClean="0">
                <a:solidFill>
                  <a:schemeClr val="tx2"/>
                </a:solidFill>
              </a:rPr>
              <a:t>month.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Scope: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Focused </a:t>
            </a:r>
            <a:r>
              <a:rPr lang="en-US" sz="2400" dirty="0">
                <a:solidFill>
                  <a:schemeClr val="tx2"/>
                </a:solidFill>
              </a:rPr>
              <a:t>on the </a:t>
            </a:r>
            <a:r>
              <a:rPr lang="en-US" sz="2400" dirty="0" smtClean="0">
                <a:solidFill>
                  <a:schemeClr val="tx2"/>
                </a:solidFill>
              </a:rPr>
              <a:t>cancelled jetblue flights on the </a:t>
            </a:r>
            <a:r>
              <a:rPr lang="en-US" sz="2400" dirty="0">
                <a:solidFill>
                  <a:schemeClr val="tx2"/>
                </a:solidFill>
              </a:rPr>
              <a:t>first day of every </a:t>
            </a:r>
            <a:r>
              <a:rPr lang="en-US" sz="2400" dirty="0" smtClean="0">
                <a:solidFill>
                  <a:schemeClr val="tx2"/>
                </a:solidFill>
              </a:rPr>
              <a:t>month. </a:t>
            </a:r>
            <a:endParaRPr lang="en-US" sz="2400" dirty="0">
              <a:solidFill>
                <a:schemeClr val="tx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Includes all airlines in the </a:t>
            </a:r>
            <a:r>
              <a:rPr lang="en-US" sz="2400" dirty="0" smtClean="0">
                <a:solidFill>
                  <a:schemeClr val="tx2"/>
                </a:solidFill>
              </a:rPr>
              <a:t>dataset.</a:t>
            </a:r>
            <a:endParaRPr lang="en-US" sz="2400" dirty="0">
              <a:solidFill>
                <a:schemeClr val="tx2"/>
              </a:solidFill>
            </a:endParaRPr>
          </a:p>
          <a:p>
            <a:pPr marL="4572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Data Source: Cleaned Flights Dataset (Power BI Analysis)</a:t>
            </a:r>
          </a:p>
        </p:txBody>
      </p:sp>
    </p:spTree>
    <p:extLst>
      <p:ext uri="{BB962C8B-B14F-4D97-AF65-F5344CB8AC3E}">
        <p14:creationId xmlns:p14="http://schemas.microsoft.com/office/powerpoint/2010/main" val="275533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Significance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610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✅    Identify and address the root causes of cancellations, which directly impacts customer loyalty and </a:t>
            </a:r>
            <a:r>
              <a:rPr lang="en-US" dirty="0" smtClean="0">
                <a:solidFill>
                  <a:schemeClr val="tx2"/>
                </a:solidFill>
              </a:rPr>
              <a:t>brand reputation.</a:t>
            </a:r>
          </a:p>
          <a:p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✅   Optimize scheduling and resource allocation, improving overall </a:t>
            </a:r>
            <a:r>
              <a:rPr lang="en-US" dirty="0" smtClean="0">
                <a:solidFill>
                  <a:schemeClr val="tx2"/>
                </a:solidFill>
              </a:rPr>
              <a:t>operational performance.</a:t>
            </a:r>
          </a:p>
          <a:p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✅   Support financial forecasting by understanding the economic impact of cancellations on revenue and costs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✅   Provide valuable insights to stakeholders to make informed decisions that align with the company’s </a:t>
            </a:r>
            <a:r>
              <a:rPr lang="en-US" dirty="0" smtClean="0">
                <a:solidFill>
                  <a:schemeClr val="tx2"/>
                </a:solidFill>
              </a:rPr>
              <a:t>strategic goals </a:t>
            </a:r>
            <a:r>
              <a:rPr lang="en-US" dirty="0">
                <a:solidFill>
                  <a:schemeClr val="tx2"/>
                </a:solidFill>
              </a:rPr>
              <a:t>of minimizing disruptions and ensuring a seamless travel experience for passengers.</a:t>
            </a:r>
          </a:p>
        </p:txBody>
      </p:sp>
    </p:spTree>
    <p:extLst>
      <p:ext uri="{BB962C8B-B14F-4D97-AF65-F5344CB8AC3E}">
        <p14:creationId xmlns:p14="http://schemas.microsoft.com/office/powerpoint/2010/main" val="8242384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id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371</TotalTime>
  <Words>1246</Words>
  <Application>Microsoft Office PowerPoint</Application>
  <PresentationFormat>On-screen Show (4:3)</PresentationFormat>
  <Paragraphs>196</Paragraphs>
  <Slides>25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Grid</vt:lpstr>
      <vt:lpstr> Flight Delay Analysis </vt:lpstr>
      <vt:lpstr>Datasets Overview</vt:lpstr>
      <vt:lpstr>Data Cleaning Process</vt:lpstr>
      <vt:lpstr>Airport Mapping &amp; Final Output</vt:lpstr>
      <vt:lpstr>KPI 1 – WEEKDAY/WEEKEND FLIGHT ANALYSIS OVERVIEW</vt:lpstr>
      <vt:lpstr>VISUAL ANALYSIS – WEEKDAY/WEEKEND  </vt:lpstr>
      <vt:lpstr>Problems and suggestions</vt:lpstr>
      <vt:lpstr>KPI 2 – jetblue Airways Cancellations</vt:lpstr>
      <vt:lpstr>Business Significance</vt:lpstr>
      <vt:lpstr>Visual Analysis :- Bar chart and pie chart </vt:lpstr>
      <vt:lpstr>SUGGESTIONS</vt:lpstr>
      <vt:lpstr>KPI 3 – FLIGHT DELAY ANALYSIS BY STATE, CITY AND WEEK</vt:lpstr>
      <vt:lpstr>PROBLEMS &amp;CHALLENGES IDENTIFIED</vt:lpstr>
      <vt:lpstr>VISUAL ANALYSIS – DELAY BY STATE AND CITY</vt:lpstr>
      <vt:lpstr>STATE AND CITY-LEVEL DELAY PATTERNS</vt:lpstr>
      <vt:lpstr>TIME-BASED DELAY TRENDS</vt:lpstr>
      <vt:lpstr>SOLUTIONS &amp; STRATEGIC SUGGESTIONS</vt:lpstr>
      <vt:lpstr>KEY TAKEAWAYS FROM KPI 3</vt:lpstr>
      <vt:lpstr>KPI 4 – On-Time Long-Distance Flight Performance</vt:lpstr>
      <vt:lpstr>Business Significance</vt:lpstr>
      <vt:lpstr> Visual Analysis – Treemap Title: Number of Flights with No Delay (2500–3000 KM Range) </vt:lpstr>
      <vt:lpstr>Key Findings &amp; Strategic Suggestions</vt:lpstr>
      <vt:lpstr>Conclusion – Key Findings</vt:lpstr>
      <vt:lpstr>Strategic Recommendations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Subhojit</dc:creator>
  <cp:lastModifiedBy>Subhojit</cp:lastModifiedBy>
  <cp:revision>18</cp:revision>
  <dcterms:created xsi:type="dcterms:W3CDTF">2006-08-16T00:00:00Z</dcterms:created>
  <dcterms:modified xsi:type="dcterms:W3CDTF">2025-06-06T08:09:16Z</dcterms:modified>
</cp:coreProperties>
</file>