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1" r:id="rId2"/>
    <p:sldId id="312"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7" r:id="rId18"/>
    <p:sldId id="288" r:id="rId19"/>
    <p:sldId id="289"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290" r:id="rId37"/>
    <p:sldId id="291" r:id="rId38"/>
    <p:sldId id="292" r:id="rId39"/>
    <p:sldId id="293" r:id="rId40"/>
    <p:sldId id="257" r:id="rId41"/>
    <p:sldId id="258" r:id="rId42"/>
    <p:sldId id="259" r:id="rId43"/>
    <p:sldId id="260" r:id="rId44"/>
    <p:sldId id="264" r:id="rId45"/>
    <p:sldId id="262" r:id="rId46"/>
    <p:sldId id="265" r:id="rId47"/>
    <p:sldId id="266" r:id="rId48"/>
    <p:sldId id="313" r:id="rId49"/>
    <p:sldId id="314" r:id="rId50"/>
    <p:sldId id="315" r:id="rId51"/>
    <p:sldId id="316" r:id="rId52"/>
    <p:sldId id="317" r:id="rId53"/>
    <p:sldId id="318" r:id="rId54"/>
    <p:sldId id="319" r:id="rId55"/>
    <p:sldId id="320" r:id="rId56"/>
    <p:sldId id="32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237B6-A0E2-4758-B02B-49FD9DB6B217}" type="datetimeFigureOut">
              <a:rPr lang="en-IN" smtClean="0"/>
              <a:pPr/>
              <a:t>17-02-2020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02535-6714-40CE-BE78-575AC769F13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a:fld id="{0F93B235-7199-4287-AC4C-6783CFFE2852}" type="slidenum">
              <a:rPr lang="en-US" altLang="en-US" smtClean="0"/>
              <a:pPr defTabSz="912813"/>
              <a:t>31</a:t>
            </a:fld>
            <a:endParaRPr lang="en-US" altLang="en-US" smtClean="0"/>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a:fld id="{FD4B90A8-546C-460A-A1B0-4C278505B3E4}" type="slidenum">
              <a:rPr lang="en-US" altLang="en-US" smtClean="0"/>
              <a:pPr defTabSz="912813"/>
              <a:t>32</a:t>
            </a:fld>
            <a:endParaRPr lang="en-US" altLang="en-US" smtClean="0"/>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a:fld id="{735055F8-0142-4A3C-B4EB-D5249FF7EE5E}" type="slidenum">
              <a:rPr lang="en-US" altLang="en-US" smtClean="0"/>
              <a:pPr defTabSz="912813"/>
              <a:t>33</a:t>
            </a:fld>
            <a:endParaRPr lang="en-US" altLang="en-US" smtClean="0"/>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a:fld id="{4E0CA3B6-C02A-4E8A-BF93-93B2BD3A3634}" type="slidenum">
              <a:rPr lang="en-US" altLang="en-US" smtClean="0"/>
              <a:pPr defTabSz="912813"/>
              <a:t>34</a:t>
            </a:fld>
            <a:endParaRPr lang="en-US" altLang="en-US" smtClean="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E:\bala\SRM EVEN Semester 2017-18\SRMIST_S&amp;H_LOGO27DEC2017 (1).png"/>
          <p:cNvPicPr>
            <a:picLocks noChangeAspect="1" noChangeArrowheads="1"/>
          </p:cNvPicPr>
          <p:nvPr userDrawn="1"/>
        </p:nvPicPr>
        <p:blipFill>
          <a:blip r:embed="rId2" cstate="print"/>
          <a:srcRect/>
          <a:stretch>
            <a:fillRect/>
          </a:stretch>
        </p:blipFill>
        <p:spPr bwMode="auto">
          <a:xfrm>
            <a:off x="7348095" y="152400"/>
            <a:ext cx="1643505" cy="606703"/>
          </a:xfrm>
          <a:prstGeom prst="rect">
            <a:avLst/>
          </a:prstGeom>
          <a:noFill/>
        </p:spPr>
      </p:pic>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63608-267F-456F-B624-4EA8FCB92B55}" type="datetimeFigureOut">
              <a:rPr lang="en-IN" smtClean="0"/>
              <a:pPr/>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63608-267F-456F-B624-4EA8FCB92B55}" type="datetimeFigureOut">
              <a:rPr lang="en-IN" smtClean="0"/>
              <a:pPr/>
              <a:t>17-02-2020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sz="2800" b="1" spc="-25" dirty="0" smtClean="0">
                <a:solidFill>
                  <a:srgbClr val="FFFFFF"/>
                </a:solidFill>
                <a:latin typeface="Times New Roman"/>
                <a:cs typeface="Times New Roman"/>
              </a:rPr>
              <a:t>I</a:t>
            </a:r>
            <a:r>
              <a:rPr lang="en-IN"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82308" y="550162"/>
            <a:ext cx="6384925" cy="597599"/>
          </a:xfrm>
          <a:prstGeom prst="rect">
            <a:avLst/>
          </a:prstGeom>
        </p:spPr>
        <p:txBody>
          <a:bodyPr vert="horz" wrap="square" lIns="0" tIns="12700" rIns="0" bIns="0" rtlCol="0">
            <a:spAutoFit/>
          </a:bodyPr>
          <a:lstStyle/>
          <a:p>
            <a:pPr algn="ctr">
              <a:lnSpc>
                <a:spcPct val="100000"/>
              </a:lnSpc>
              <a:spcBef>
                <a:spcPts val="100"/>
              </a:spcBef>
            </a:pPr>
            <a:r>
              <a:rPr lang="en-IN" sz="2000" b="1" spc="-200" dirty="0" smtClean="0">
                <a:solidFill>
                  <a:srgbClr val="BF0000"/>
                </a:solidFill>
                <a:latin typeface="Times New Roman"/>
                <a:cs typeface="Times New Roman"/>
              </a:rPr>
              <a:t>SRM  </a:t>
            </a:r>
            <a:r>
              <a:rPr sz="2000" b="1" spc="-200" dirty="0" smtClean="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smtClean="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lnSpc>
                <a:spcPct val="100000"/>
              </a:lnSpc>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79291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Basic Concepts</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7500097" cy="4351338"/>
          </a:xfrm>
        </p:spPr>
        <p:txBody>
          <a:bodyPr>
            <a:normAutofit fontScale="85000" lnSpcReduction="10000"/>
          </a:bodyPr>
          <a:lstStyle/>
          <a:p>
            <a:r>
              <a:rPr lang="en-US" altLang="en-US" dirty="0" smtClean="0">
                <a:latin typeface="Times New Roman" pitchFamily="18" charset="0"/>
                <a:cs typeface="Times New Roman" pitchFamily="18" charset="0"/>
              </a:rPr>
              <a:t>With swapping, pager guesses which pages will be used before swapping out again</a:t>
            </a:r>
          </a:p>
          <a:p>
            <a:r>
              <a:rPr lang="en-US" altLang="en-US" dirty="0" smtClean="0">
                <a:latin typeface="Times New Roman" pitchFamily="18" charset="0"/>
                <a:cs typeface="Times New Roman" pitchFamily="18" charset="0"/>
              </a:rPr>
              <a:t>Instead, pager brings in only those pages into memory</a:t>
            </a:r>
          </a:p>
          <a:p>
            <a:r>
              <a:rPr lang="en-US" altLang="en-US" dirty="0" smtClean="0">
                <a:latin typeface="Times New Roman" pitchFamily="18" charset="0"/>
                <a:cs typeface="Times New Roman" pitchFamily="18" charset="0"/>
              </a:rPr>
              <a:t>How to determine that set of pages?</a:t>
            </a:r>
          </a:p>
          <a:p>
            <a:pPr lvl="1"/>
            <a:r>
              <a:rPr lang="en-US" altLang="en-US" dirty="0" smtClean="0">
                <a:latin typeface="Times New Roman" pitchFamily="18" charset="0"/>
                <a:cs typeface="Times New Roman" pitchFamily="18" charset="0"/>
              </a:rPr>
              <a:t>Need new MMU functionality to implement demand paging</a:t>
            </a:r>
          </a:p>
          <a:p>
            <a:r>
              <a:rPr lang="en-US" altLang="en-US" dirty="0" smtClean="0">
                <a:latin typeface="Times New Roman" pitchFamily="18" charset="0"/>
                <a:cs typeface="Times New Roman" pitchFamily="18" charset="0"/>
              </a:rPr>
              <a:t>If pages needed are already </a:t>
            </a:r>
            <a:r>
              <a:rPr lang="en-US" altLang="en-US" b="1" dirty="0" smtClean="0">
                <a:solidFill>
                  <a:srgbClr val="3366FF"/>
                </a:solidFill>
                <a:latin typeface="Times New Roman" pitchFamily="18" charset="0"/>
                <a:cs typeface="Times New Roman" pitchFamily="18" charset="0"/>
              </a:rPr>
              <a:t>memory resident</a:t>
            </a:r>
          </a:p>
          <a:p>
            <a:pPr lvl="1"/>
            <a:r>
              <a:rPr lang="en-US" altLang="en-US" dirty="0" smtClean="0">
                <a:latin typeface="Times New Roman" pitchFamily="18" charset="0"/>
                <a:cs typeface="Times New Roman" pitchFamily="18" charset="0"/>
              </a:rPr>
              <a:t>No difference from non demand-paging</a:t>
            </a:r>
          </a:p>
          <a:p>
            <a:r>
              <a:rPr lang="en-US" altLang="en-US" dirty="0" smtClean="0">
                <a:latin typeface="Times New Roman" pitchFamily="18" charset="0"/>
                <a:cs typeface="Times New Roman" pitchFamily="18" charset="0"/>
              </a:rPr>
              <a:t>If page needed and not memory resident</a:t>
            </a:r>
          </a:p>
          <a:p>
            <a:pPr lvl="1"/>
            <a:r>
              <a:rPr lang="en-US" altLang="en-US" dirty="0" smtClean="0">
                <a:latin typeface="Times New Roman" pitchFamily="18" charset="0"/>
                <a:cs typeface="Times New Roman" pitchFamily="18" charset="0"/>
              </a:rPr>
              <a:t>Need to detect and load the page into memory from storage</a:t>
            </a:r>
          </a:p>
          <a:p>
            <a:pPr lvl="2"/>
            <a:r>
              <a:rPr lang="en-US" altLang="en-US" dirty="0" smtClean="0">
                <a:latin typeface="Times New Roman" pitchFamily="18" charset="0"/>
                <a:cs typeface="Times New Roman" pitchFamily="18" charset="0"/>
              </a:rPr>
              <a:t>Without changing program behavior</a:t>
            </a:r>
          </a:p>
          <a:p>
            <a:pPr lvl="2"/>
            <a:r>
              <a:rPr lang="en-US" altLang="en-US" dirty="0" smtClean="0">
                <a:latin typeface="Times New Roman" pitchFamily="18" charset="0"/>
                <a:cs typeface="Times New Roman" pitchFamily="18" charset="0"/>
              </a:rPr>
              <a:t>Without programmer needing to change code</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7092280" y="404664"/>
            <a:ext cx="1543050" cy="638175"/>
          </a:xfrm>
          <a:prstGeom prst="rect">
            <a:avLst/>
          </a:prstGeom>
          <a:noFill/>
          <a:ln w="9525">
            <a:noFill/>
            <a:miter lim="800000"/>
            <a:headEnd/>
            <a:tailEnd/>
          </a:ln>
        </p:spPr>
      </p:pic>
    </p:spTree>
    <p:extLst>
      <p:ext uri="{BB962C8B-B14F-4D97-AF65-F5344CB8AC3E}">
        <p14:creationId xmlns:p14="http://schemas.microsoft.com/office/powerpoint/2010/main" xmlns="" val="222411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3" y="2"/>
            <a:ext cx="7866529" cy="1290917"/>
          </a:xfrm>
        </p:spPr>
        <p:txBody>
          <a:bodyPr/>
          <a:lstStyle/>
          <a:p>
            <a:r>
              <a:rPr lang="en-US" altLang="en-US" dirty="0" smtClean="0"/>
              <a:t>Valid-Invalid Bit</a:t>
            </a:r>
            <a:endParaRPr lang="en-US" dirty="0"/>
          </a:p>
        </p:txBody>
      </p:sp>
      <p:sp>
        <p:nvSpPr>
          <p:cNvPr id="3" name="Content Placeholder 2"/>
          <p:cNvSpPr>
            <a:spLocks noGrp="1"/>
          </p:cNvSpPr>
          <p:nvPr>
            <p:ph sz="half" idx="1"/>
          </p:nvPr>
        </p:nvSpPr>
        <p:spPr>
          <a:xfrm>
            <a:off x="403412" y="1290918"/>
            <a:ext cx="8290112" cy="5567082"/>
          </a:xfrm>
        </p:spPr>
        <p:txBody>
          <a:bodyPr/>
          <a:lstStyle/>
          <a:p>
            <a:r>
              <a:rPr lang="en-US" altLang="en-US" dirty="0" smtClean="0"/>
              <a:t>With each page table entry a valid–invalid bit is associated</a:t>
            </a:r>
            <a:br>
              <a:rPr lang="en-US" altLang="en-US" dirty="0" smtClean="0"/>
            </a:br>
            <a:r>
              <a:rPr lang="en-US" altLang="en-US" dirty="0" smtClean="0"/>
              <a:t>(</a:t>
            </a:r>
            <a:r>
              <a:rPr lang="en-US" altLang="en-US" b="1" dirty="0" smtClean="0">
                <a:solidFill>
                  <a:srgbClr val="FF0000"/>
                </a:solidFill>
              </a:rPr>
              <a:t>v</a:t>
            </a:r>
            <a:r>
              <a:rPr lang="en-US" altLang="en-US" dirty="0" smtClean="0"/>
              <a:t> </a:t>
            </a:r>
            <a:r>
              <a:rPr lang="en-US" altLang="en-US" dirty="0" smtClean="0">
                <a:sym typeface="Symbol" panose="05050102010706020507" pitchFamily="18" charset="2"/>
              </a:rPr>
              <a:t> in-memory – </a:t>
            </a:r>
            <a:r>
              <a:rPr lang="en-US" altLang="en-US" b="1" dirty="0" smtClean="0">
                <a:solidFill>
                  <a:srgbClr val="3366FF"/>
                </a:solidFill>
                <a:sym typeface="Symbol" panose="05050102010706020507" pitchFamily="18" charset="2"/>
              </a:rPr>
              <a:t>memory resident</a:t>
            </a:r>
            <a:r>
              <a:rPr lang="en-US" altLang="en-US" dirty="0" smtClean="0">
                <a:sym typeface="Symbol" panose="05050102010706020507" pitchFamily="18" charset="2"/>
              </a:rPr>
              <a:t>,</a:t>
            </a:r>
            <a:r>
              <a:rPr lang="en-US" altLang="en-US" dirty="0" smtClean="0">
                <a:solidFill>
                  <a:srgbClr val="FF0000"/>
                </a:solidFill>
                <a:sym typeface="Symbol" panose="05050102010706020507" pitchFamily="18" charset="2"/>
              </a:rPr>
              <a:t> </a:t>
            </a:r>
            <a:r>
              <a:rPr lang="en-US" altLang="en-US" b="1" dirty="0" err="1" smtClean="0">
                <a:solidFill>
                  <a:srgbClr val="FF0000"/>
                </a:solidFill>
                <a:sym typeface="Symbol" panose="05050102010706020507" pitchFamily="18" charset="2"/>
              </a:rPr>
              <a:t>i</a:t>
            </a:r>
            <a:r>
              <a:rPr lang="en-US" altLang="en-US" dirty="0" smtClean="0">
                <a:sym typeface="Symbol" panose="05050102010706020507" pitchFamily="18" charset="2"/>
              </a:rPr>
              <a:t>  not-in-memory)</a:t>
            </a:r>
          </a:p>
          <a:p>
            <a:r>
              <a:rPr lang="en-US" altLang="en-US" dirty="0" smtClean="0">
                <a:sym typeface="Symbol" panose="05050102010706020507" pitchFamily="18" charset="2"/>
              </a:rPr>
              <a:t>Initially valid–invalid bit is set to</a:t>
            </a:r>
            <a:r>
              <a:rPr lang="en-US" altLang="en-US" b="1" dirty="0" smtClean="0">
                <a:solidFill>
                  <a:srgbClr val="FF0000"/>
                </a:solidFill>
                <a:sym typeface="Symbol" panose="05050102010706020507" pitchFamily="18" charset="2"/>
              </a:rPr>
              <a:t> </a:t>
            </a:r>
            <a:r>
              <a:rPr lang="en-US" altLang="en-US" b="1" dirty="0" err="1" smtClean="0">
                <a:solidFill>
                  <a:srgbClr val="FF0000"/>
                </a:solidFill>
                <a:sym typeface="Symbol" panose="05050102010706020507" pitchFamily="18" charset="2"/>
              </a:rPr>
              <a:t>i</a:t>
            </a:r>
            <a:r>
              <a:rPr lang="en-US" altLang="en-US" b="1" dirty="0" smtClean="0">
                <a:solidFill>
                  <a:srgbClr val="FF0000"/>
                </a:solidFill>
                <a:sym typeface="Symbol" panose="05050102010706020507" pitchFamily="18" charset="2"/>
              </a:rPr>
              <a:t> </a:t>
            </a:r>
            <a:r>
              <a:rPr lang="en-US" altLang="en-US" dirty="0" smtClean="0">
                <a:sym typeface="Symbol" panose="05050102010706020507" pitchFamily="18" charset="2"/>
              </a:rPr>
              <a:t>on all entries</a:t>
            </a:r>
          </a:p>
          <a:p>
            <a:r>
              <a:rPr lang="en-US" altLang="en-US" dirty="0" smtClean="0">
                <a:sym typeface="Symbol" panose="05050102010706020507" pitchFamily="18" charset="2"/>
              </a:rPr>
              <a:t>Example of a page table snapshot:</a:t>
            </a:r>
            <a:br>
              <a:rPr lang="en-US" altLang="en-US" dirty="0" smtClean="0">
                <a:sym typeface="Symbol" panose="05050102010706020507" pitchFamily="18" charset="2"/>
              </a:rPr>
            </a:br>
            <a:endParaRPr lang="en-US" dirty="0"/>
          </a:p>
        </p:txBody>
      </p:sp>
      <p:pic>
        <p:nvPicPr>
          <p:cNvPr id="5"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7228" y="3933056"/>
            <a:ext cx="3018948" cy="2243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095935" y="6176963"/>
            <a:ext cx="6972300" cy="590931"/>
          </a:xfrm>
          <a:prstGeom prst="rect">
            <a:avLst/>
          </a:prstGeom>
        </p:spPr>
        <p:txBody>
          <a:bodyPr wrap="square">
            <a:spAutoFit/>
          </a:bodyPr>
          <a:lstStyle/>
          <a:p>
            <a:pPr>
              <a:lnSpc>
                <a:spcPct val="90000"/>
              </a:lnSpc>
            </a:pPr>
            <a:r>
              <a:rPr lang="en-US" altLang="en-US" dirty="0" smtClean="0">
                <a:sym typeface="Symbol" panose="05050102010706020507" pitchFamily="18" charset="2"/>
              </a:rPr>
              <a:t>During MMU address translation, if valid–invalid bit in page table entry is</a:t>
            </a:r>
            <a:r>
              <a:rPr lang="en-US" altLang="en-US" b="1" dirty="0" smtClean="0">
                <a:solidFill>
                  <a:srgbClr val="FF0000"/>
                </a:solidFill>
                <a:sym typeface="Symbol" panose="05050102010706020507" pitchFamily="18" charset="2"/>
              </a:rPr>
              <a:t> </a:t>
            </a:r>
            <a:r>
              <a:rPr lang="en-US" altLang="en-US" b="1" dirty="0" err="1" smtClean="0">
                <a:solidFill>
                  <a:srgbClr val="FF0000"/>
                </a:solidFill>
                <a:sym typeface="Symbol" panose="05050102010706020507" pitchFamily="18" charset="2"/>
              </a:rPr>
              <a:t>i</a:t>
            </a:r>
            <a:r>
              <a:rPr lang="en-US" altLang="en-US" dirty="0" smtClean="0">
                <a:sym typeface="Symbol" panose="05050102010706020507" pitchFamily="18" charset="2"/>
              </a:rPr>
              <a:t>  page fault</a:t>
            </a:r>
          </a:p>
        </p:txBody>
      </p:sp>
      <p:pic>
        <p:nvPicPr>
          <p:cNvPr id="10242" name="Picture 2"/>
          <p:cNvPicPr>
            <a:picLocks noChangeAspect="1" noChangeArrowheads="1"/>
          </p:cNvPicPr>
          <p:nvPr/>
        </p:nvPicPr>
        <p:blipFill>
          <a:blip r:embed="rId3" cstate="print"/>
          <a:srcRect/>
          <a:stretch>
            <a:fillRect/>
          </a:stretch>
        </p:blipFill>
        <p:spPr bwMode="auto">
          <a:xfrm>
            <a:off x="7092280" y="548680"/>
            <a:ext cx="1543050" cy="638175"/>
          </a:xfrm>
          <a:prstGeom prst="rect">
            <a:avLst/>
          </a:prstGeom>
          <a:noFill/>
          <a:ln w="9525">
            <a:noFill/>
            <a:miter lim="800000"/>
            <a:headEnd/>
            <a:tailEnd/>
          </a:ln>
        </p:spPr>
      </p:pic>
    </p:spTree>
    <p:extLst>
      <p:ext uri="{BB962C8B-B14F-4D97-AF65-F5344CB8AC3E}">
        <p14:creationId xmlns:p14="http://schemas.microsoft.com/office/powerpoint/2010/main" xmlns="" val="128203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Page Table When Some Pages Are Not in Main Memory</a:t>
            </a:r>
            <a:endParaRPr lang="en-US" dirty="0"/>
          </a:p>
        </p:txBody>
      </p:sp>
      <p:pic>
        <p:nvPicPr>
          <p:cNvPr id="5" name="Content Placeholder 4"/>
          <p:cNvPicPr>
            <a:picLocks noGrp="1" noChangeAspect="1"/>
          </p:cNvPicPr>
          <p:nvPr>
            <p:ph sz="half" idx="1"/>
          </p:nvPr>
        </p:nvPicPr>
        <p:blipFill>
          <a:blip r:embed="rId2" cstate="print"/>
          <a:stretch>
            <a:fillRect/>
          </a:stretch>
        </p:blipFill>
        <p:spPr>
          <a:xfrm>
            <a:off x="890426" y="1825625"/>
            <a:ext cx="5503650" cy="4351338"/>
          </a:xfrm>
          <a:prstGeom prst="rect">
            <a:avLst/>
          </a:prstGeom>
        </p:spPr>
      </p:pic>
      <p:pic>
        <p:nvPicPr>
          <p:cNvPr id="11266" name="Picture 2"/>
          <p:cNvPicPr>
            <a:picLocks noChangeAspect="1" noChangeArrowheads="1"/>
          </p:cNvPicPr>
          <p:nvPr/>
        </p:nvPicPr>
        <p:blipFill>
          <a:blip r:embed="rId3" cstate="print"/>
          <a:srcRect/>
          <a:stretch>
            <a:fillRect/>
          </a:stretch>
        </p:blipFill>
        <p:spPr bwMode="auto">
          <a:xfrm>
            <a:off x="7236296" y="908720"/>
            <a:ext cx="1543050" cy="638175"/>
          </a:xfrm>
          <a:prstGeom prst="rect">
            <a:avLst/>
          </a:prstGeom>
          <a:noFill/>
          <a:ln w="9525">
            <a:noFill/>
            <a:miter lim="800000"/>
            <a:headEnd/>
            <a:tailEnd/>
          </a:ln>
        </p:spPr>
      </p:pic>
    </p:spTree>
    <p:extLst>
      <p:ext uri="{BB962C8B-B14F-4D97-AF65-F5344CB8AC3E}">
        <p14:creationId xmlns:p14="http://schemas.microsoft.com/office/powerpoint/2010/main" xmlns="" val="1826536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Page Fault</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7479926" cy="4351338"/>
          </a:xfrm>
        </p:spPr>
        <p:txBody>
          <a:bodyPr>
            <a:normAutofit fontScale="92500" lnSpcReduction="20000"/>
          </a:bodyPr>
          <a:lstStyle/>
          <a:p>
            <a:r>
              <a:rPr lang="en-US" altLang="en-US" dirty="0" smtClean="0">
                <a:latin typeface="Times New Roman" pitchFamily="18" charset="0"/>
                <a:cs typeface="Times New Roman" pitchFamily="18" charset="0"/>
              </a:rPr>
              <a:t>If there is a reference to a page, first reference to that page will trap to operating system:</a:t>
            </a:r>
          </a:p>
          <a:p>
            <a:pPr>
              <a:buNone/>
            </a:pPr>
            <a:r>
              <a:rPr lang="en-US" altLang="en-US" dirty="0" smtClean="0">
                <a:solidFill>
                  <a:srgbClr val="3366FF"/>
                </a:solidFill>
                <a:latin typeface="Times New Roman" pitchFamily="18" charset="0"/>
                <a:cs typeface="Times New Roman" pitchFamily="18" charset="0"/>
                <a:sym typeface="Symbol" panose="05050102010706020507" pitchFamily="18" charset="2"/>
              </a:rPr>
              <a:t>              </a:t>
            </a:r>
            <a:r>
              <a:rPr lang="en-US" altLang="en-US" b="1" dirty="0" smtClean="0">
                <a:solidFill>
                  <a:srgbClr val="3366FF"/>
                </a:solidFill>
                <a:latin typeface="Times New Roman" pitchFamily="18" charset="0"/>
                <a:cs typeface="Times New Roman" pitchFamily="18" charset="0"/>
                <a:sym typeface="Symbol" panose="05050102010706020507" pitchFamily="18" charset="2"/>
              </a:rPr>
              <a:t>page fault</a:t>
            </a:r>
          </a:p>
          <a:p>
            <a:pPr>
              <a:buFont typeface="Monotype Sorts" pitchFamily="-84" charset="2"/>
              <a:buAutoNum type="arabicPeriod"/>
            </a:pPr>
            <a:r>
              <a:rPr lang="en-US" altLang="en-US" dirty="0" smtClean="0">
                <a:latin typeface="Times New Roman" pitchFamily="18" charset="0"/>
                <a:cs typeface="Times New Roman" pitchFamily="18" charset="0"/>
                <a:sym typeface="Symbol" panose="05050102010706020507" pitchFamily="18" charset="2"/>
              </a:rPr>
              <a:t>Operating system looks at another table to decide:</a:t>
            </a:r>
          </a:p>
          <a:p>
            <a:pPr marL="798513" lvl="1" indent="-341313"/>
            <a:r>
              <a:rPr lang="en-US" altLang="en-US" dirty="0" smtClean="0">
                <a:latin typeface="Times New Roman" pitchFamily="18" charset="0"/>
                <a:cs typeface="Times New Roman" pitchFamily="18" charset="0"/>
              </a:rPr>
              <a:t>Invalid reference </a:t>
            </a:r>
            <a:r>
              <a:rPr lang="en-US" altLang="en-US" dirty="0" smtClean="0">
                <a:latin typeface="Times New Roman" pitchFamily="18" charset="0"/>
                <a:cs typeface="Times New Roman" pitchFamily="18" charset="0"/>
                <a:sym typeface="Symbol" panose="05050102010706020507" pitchFamily="18" charset="2"/>
              </a:rPr>
              <a:t> abort</a:t>
            </a:r>
          </a:p>
          <a:p>
            <a:pPr marL="798513" lvl="1" indent="-341313"/>
            <a:r>
              <a:rPr lang="en-US" altLang="en-US" dirty="0" smtClean="0">
                <a:latin typeface="Times New Roman" pitchFamily="18" charset="0"/>
                <a:cs typeface="Times New Roman" pitchFamily="18" charset="0"/>
                <a:sym typeface="Symbol" panose="05050102010706020507" pitchFamily="18" charset="2"/>
              </a:rPr>
              <a:t>Just not in memory</a:t>
            </a:r>
          </a:p>
          <a:p>
            <a:pPr>
              <a:buFont typeface="Monotype Sorts" pitchFamily="-84" charset="2"/>
              <a:buAutoNum type="arabicPeriod"/>
            </a:pPr>
            <a:r>
              <a:rPr lang="en-US" altLang="en-US" dirty="0" smtClean="0">
                <a:latin typeface="Times New Roman" pitchFamily="18" charset="0"/>
                <a:cs typeface="Times New Roman" pitchFamily="18" charset="0"/>
                <a:sym typeface="Symbol" panose="05050102010706020507" pitchFamily="18" charset="2"/>
              </a:rPr>
              <a:t>Find free frame</a:t>
            </a:r>
          </a:p>
          <a:p>
            <a:pPr>
              <a:buFont typeface="Monotype Sorts" pitchFamily="-84" charset="2"/>
              <a:buAutoNum type="arabicPeriod"/>
            </a:pPr>
            <a:r>
              <a:rPr lang="en-US" altLang="en-US" dirty="0" smtClean="0">
                <a:latin typeface="Times New Roman" pitchFamily="18" charset="0"/>
                <a:cs typeface="Times New Roman" pitchFamily="18" charset="0"/>
                <a:sym typeface="Symbol" panose="05050102010706020507" pitchFamily="18" charset="2"/>
              </a:rPr>
              <a:t>Swap page into frame via scheduled disk operation</a:t>
            </a:r>
          </a:p>
          <a:p>
            <a:pPr>
              <a:buFont typeface="Monotype Sorts" pitchFamily="-84" charset="2"/>
              <a:buAutoNum type="arabicPeriod"/>
            </a:pPr>
            <a:r>
              <a:rPr lang="en-US" altLang="en-US" dirty="0" smtClean="0">
                <a:latin typeface="Times New Roman" pitchFamily="18" charset="0"/>
                <a:cs typeface="Times New Roman" pitchFamily="18" charset="0"/>
                <a:sym typeface="Symbol" panose="05050102010706020507" pitchFamily="18" charset="2"/>
              </a:rPr>
              <a:t>Reset tables to indicate page now in memory</a:t>
            </a:r>
            <a:br>
              <a:rPr lang="en-US" altLang="en-US" dirty="0" smtClean="0">
                <a:latin typeface="Times New Roman" pitchFamily="18" charset="0"/>
                <a:cs typeface="Times New Roman" pitchFamily="18" charset="0"/>
                <a:sym typeface="Symbol" panose="05050102010706020507" pitchFamily="18" charset="2"/>
              </a:rPr>
            </a:br>
            <a:r>
              <a:rPr lang="en-US" altLang="en-US" dirty="0" smtClean="0">
                <a:latin typeface="Times New Roman" pitchFamily="18" charset="0"/>
                <a:cs typeface="Times New Roman" pitchFamily="18" charset="0"/>
                <a:sym typeface="Symbol" panose="05050102010706020507" pitchFamily="18" charset="2"/>
              </a:rPr>
              <a:t>Set validation bit = </a:t>
            </a:r>
            <a:r>
              <a:rPr lang="en-US" altLang="en-US" b="1" dirty="0" smtClean="0">
                <a:solidFill>
                  <a:srgbClr val="FF0000"/>
                </a:solidFill>
                <a:latin typeface="Times New Roman" pitchFamily="18" charset="0"/>
                <a:cs typeface="Times New Roman" pitchFamily="18" charset="0"/>
                <a:sym typeface="Symbol" panose="05050102010706020507" pitchFamily="18" charset="2"/>
              </a:rPr>
              <a:t>v</a:t>
            </a:r>
            <a:endParaRPr lang="en-US" altLang="en-US" dirty="0" smtClean="0">
              <a:latin typeface="Times New Roman" pitchFamily="18" charset="0"/>
              <a:cs typeface="Times New Roman" pitchFamily="18" charset="0"/>
              <a:sym typeface="Symbol" panose="05050102010706020507" pitchFamily="18" charset="2"/>
            </a:endParaRPr>
          </a:p>
          <a:p>
            <a:pPr>
              <a:buFont typeface="Monotype Sorts" pitchFamily="-84" charset="2"/>
              <a:buAutoNum type="arabicPeriod"/>
            </a:pPr>
            <a:r>
              <a:rPr lang="en-US" altLang="en-US" dirty="0" smtClean="0">
                <a:latin typeface="Times New Roman" pitchFamily="18" charset="0"/>
                <a:cs typeface="Times New Roman" pitchFamily="18" charset="0"/>
                <a:sym typeface="Symbol" panose="05050102010706020507" pitchFamily="18" charset="2"/>
              </a:rPr>
              <a:t>Restart the instruction that caused the page fault</a:t>
            </a:r>
          </a:p>
          <a:p>
            <a:endParaRPr lang="en-US"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6660232" y="620688"/>
            <a:ext cx="1543050" cy="638175"/>
          </a:xfrm>
          <a:prstGeom prst="rect">
            <a:avLst/>
          </a:prstGeom>
          <a:noFill/>
          <a:ln w="9525">
            <a:noFill/>
            <a:miter lim="800000"/>
            <a:headEnd/>
            <a:tailEnd/>
          </a:ln>
        </p:spPr>
      </p:pic>
    </p:spTree>
    <p:extLst>
      <p:ext uri="{BB962C8B-B14F-4D97-AF65-F5344CB8AC3E}">
        <p14:creationId xmlns:p14="http://schemas.microsoft.com/office/powerpoint/2010/main" xmlns="" val="3928083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Steps in Handling a Page Fault</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628650" y="1840479"/>
            <a:ext cx="5624232" cy="4321629"/>
          </a:xfrm>
          <a:prstGeom prst="rect">
            <a:avLst/>
          </a:prstGeom>
        </p:spPr>
      </p:pic>
      <p:pic>
        <p:nvPicPr>
          <p:cNvPr id="13314" name="Picture 2"/>
          <p:cNvPicPr>
            <a:picLocks noChangeAspect="1" noChangeArrowheads="1"/>
          </p:cNvPicPr>
          <p:nvPr/>
        </p:nvPicPr>
        <p:blipFill>
          <a:blip r:embed="rId3" cstate="print"/>
          <a:srcRect/>
          <a:stretch>
            <a:fillRect/>
          </a:stretch>
        </p:blipFill>
        <p:spPr bwMode="auto">
          <a:xfrm>
            <a:off x="7380312" y="188641"/>
            <a:ext cx="1543050" cy="432048"/>
          </a:xfrm>
          <a:prstGeom prst="rect">
            <a:avLst/>
          </a:prstGeom>
          <a:noFill/>
          <a:ln w="9525">
            <a:noFill/>
            <a:miter lim="800000"/>
            <a:headEnd/>
            <a:tailEnd/>
          </a:ln>
        </p:spPr>
      </p:pic>
    </p:spTree>
    <p:extLst>
      <p:ext uri="{BB962C8B-B14F-4D97-AF65-F5344CB8AC3E}">
        <p14:creationId xmlns:p14="http://schemas.microsoft.com/office/powerpoint/2010/main" xmlns="" val="2476641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Aspects of Demand Paging</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8044703" cy="4351338"/>
          </a:xfrm>
        </p:spPr>
        <p:txBody>
          <a:bodyPr>
            <a:normAutofit fontScale="85000" lnSpcReduction="20000"/>
          </a:bodyPr>
          <a:lstStyle/>
          <a:p>
            <a:r>
              <a:rPr lang="en-US" altLang="en-US" dirty="0" smtClean="0">
                <a:latin typeface="Times New Roman" pitchFamily="18" charset="0"/>
                <a:cs typeface="Times New Roman" pitchFamily="18" charset="0"/>
              </a:rPr>
              <a:t>Extreme case – start process with </a:t>
            </a:r>
            <a:r>
              <a:rPr lang="en-US" altLang="en-US" i="1" dirty="0" smtClean="0">
                <a:latin typeface="Times New Roman" pitchFamily="18" charset="0"/>
                <a:cs typeface="Times New Roman" pitchFamily="18" charset="0"/>
              </a:rPr>
              <a:t>no</a:t>
            </a:r>
            <a:r>
              <a:rPr lang="en-US" altLang="en-US" dirty="0" smtClean="0">
                <a:latin typeface="Times New Roman" pitchFamily="18" charset="0"/>
                <a:cs typeface="Times New Roman" pitchFamily="18" charset="0"/>
              </a:rPr>
              <a:t> pages in memory</a:t>
            </a:r>
          </a:p>
          <a:p>
            <a:pPr lvl="1"/>
            <a:r>
              <a:rPr lang="en-US" altLang="en-US" dirty="0" smtClean="0">
                <a:latin typeface="Times New Roman" pitchFamily="18" charset="0"/>
                <a:cs typeface="Times New Roman" pitchFamily="18" charset="0"/>
              </a:rPr>
              <a:t>OS sets instruction pointer to first instruction of process, non-memory-resident -&gt; page fault</a:t>
            </a:r>
          </a:p>
          <a:p>
            <a:pPr lvl="1"/>
            <a:r>
              <a:rPr lang="en-US" altLang="en-US" dirty="0" smtClean="0">
                <a:latin typeface="Times New Roman" pitchFamily="18" charset="0"/>
                <a:cs typeface="Times New Roman" pitchFamily="18" charset="0"/>
              </a:rPr>
              <a:t>And for every other process pages on first access</a:t>
            </a:r>
          </a:p>
          <a:p>
            <a:pPr lvl="1"/>
            <a:r>
              <a:rPr lang="en-US" altLang="en-US" b="1" dirty="0" smtClean="0">
                <a:solidFill>
                  <a:srgbClr val="3366FF"/>
                </a:solidFill>
                <a:latin typeface="Times New Roman" pitchFamily="18" charset="0"/>
                <a:cs typeface="Times New Roman" pitchFamily="18" charset="0"/>
              </a:rPr>
              <a:t>Pure demand paging</a:t>
            </a:r>
          </a:p>
          <a:p>
            <a:r>
              <a:rPr lang="en-US" altLang="en-US" dirty="0" smtClean="0">
                <a:latin typeface="Times New Roman" pitchFamily="18" charset="0"/>
                <a:cs typeface="Times New Roman" pitchFamily="18" charset="0"/>
              </a:rPr>
              <a:t>Actually, a given instruction could access multiple pages -&gt; multiple page faults</a:t>
            </a:r>
          </a:p>
          <a:p>
            <a:pPr lvl="1"/>
            <a:r>
              <a:rPr lang="en-US" altLang="en-US" dirty="0" smtClean="0">
                <a:latin typeface="Times New Roman" pitchFamily="18" charset="0"/>
                <a:cs typeface="Times New Roman" pitchFamily="18" charset="0"/>
              </a:rPr>
              <a:t>Consider fetch and decode of instruction which adds 2 numbers from memory and stores result back to memory</a:t>
            </a:r>
          </a:p>
          <a:p>
            <a:pPr lvl="1"/>
            <a:r>
              <a:rPr lang="en-US" altLang="en-US" dirty="0" smtClean="0">
                <a:latin typeface="Times New Roman" pitchFamily="18" charset="0"/>
                <a:cs typeface="Times New Roman" pitchFamily="18" charset="0"/>
              </a:rPr>
              <a:t>Pain decreased because of </a:t>
            </a:r>
            <a:r>
              <a:rPr lang="en-US" altLang="en-US" b="1" dirty="0" smtClean="0">
                <a:solidFill>
                  <a:srgbClr val="3366FF"/>
                </a:solidFill>
                <a:latin typeface="Times New Roman" pitchFamily="18" charset="0"/>
                <a:cs typeface="Times New Roman" pitchFamily="18" charset="0"/>
              </a:rPr>
              <a:t>locality of reference</a:t>
            </a:r>
          </a:p>
          <a:p>
            <a:r>
              <a:rPr lang="en-US" altLang="en-US" dirty="0" smtClean="0">
                <a:latin typeface="Times New Roman" pitchFamily="18" charset="0"/>
                <a:cs typeface="Times New Roman" pitchFamily="18" charset="0"/>
              </a:rPr>
              <a:t>Hardware support needed for demand paging</a:t>
            </a:r>
          </a:p>
          <a:p>
            <a:pPr lvl="1"/>
            <a:r>
              <a:rPr lang="en-US" altLang="en-US" dirty="0" smtClean="0">
                <a:latin typeface="Times New Roman" pitchFamily="18" charset="0"/>
                <a:cs typeface="Times New Roman" pitchFamily="18" charset="0"/>
              </a:rPr>
              <a:t>Page table with valid / invalid bit</a:t>
            </a:r>
          </a:p>
          <a:p>
            <a:pPr lvl="1"/>
            <a:r>
              <a:rPr lang="en-US" altLang="en-US" dirty="0" smtClean="0">
                <a:latin typeface="Times New Roman" pitchFamily="18" charset="0"/>
                <a:cs typeface="Times New Roman" pitchFamily="18" charset="0"/>
              </a:rPr>
              <a:t>Secondary memory (swap device with </a:t>
            </a:r>
            <a:r>
              <a:rPr lang="en-US" altLang="en-US" b="1" dirty="0" smtClean="0">
                <a:solidFill>
                  <a:srgbClr val="3366FF"/>
                </a:solidFill>
                <a:latin typeface="Times New Roman" pitchFamily="18" charset="0"/>
                <a:cs typeface="Times New Roman" pitchFamily="18" charset="0"/>
              </a:rPr>
              <a:t>swap space</a:t>
            </a:r>
            <a:r>
              <a:rPr lang="en-US" altLang="en-US" dirty="0" smtClean="0">
                <a:latin typeface="Times New Roman" pitchFamily="18" charset="0"/>
                <a:cs typeface="Times New Roman" pitchFamily="18" charset="0"/>
              </a:rPr>
              <a:t>)</a:t>
            </a:r>
          </a:p>
          <a:p>
            <a:pPr lvl="1"/>
            <a:r>
              <a:rPr lang="en-US" altLang="en-US" dirty="0" smtClean="0">
                <a:latin typeface="Times New Roman" pitchFamily="18" charset="0"/>
                <a:cs typeface="Times New Roman" pitchFamily="18" charset="0"/>
              </a:rPr>
              <a:t>Instruction restart</a:t>
            </a:r>
          </a:p>
        </p:txBody>
      </p:sp>
      <p:pic>
        <p:nvPicPr>
          <p:cNvPr id="14338" name="Picture 2"/>
          <p:cNvPicPr>
            <a:picLocks noChangeAspect="1" noChangeArrowheads="1"/>
          </p:cNvPicPr>
          <p:nvPr/>
        </p:nvPicPr>
        <p:blipFill>
          <a:blip r:embed="rId2" cstate="print"/>
          <a:srcRect/>
          <a:stretch>
            <a:fillRect/>
          </a:stretch>
        </p:blipFill>
        <p:spPr bwMode="auto">
          <a:xfrm>
            <a:off x="7380312" y="116632"/>
            <a:ext cx="1543050" cy="638175"/>
          </a:xfrm>
          <a:prstGeom prst="rect">
            <a:avLst/>
          </a:prstGeom>
          <a:noFill/>
          <a:ln w="9525">
            <a:noFill/>
            <a:miter lim="800000"/>
            <a:headEnd/>
            <a:tailEnd/>
          </a:ln>
        </p:spPr>
      </p:pic>
    </p:spTree>
    <p:extLst>
      <p:ext uri="{BB962C8B-B14F-4D97-AF65-F5344CB8AC3E}">
        <p14:creationId xmlns:p14="http://schemas.microsoft.com/office/powerpoint/2010/main" xmlns="" val="286617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Performance of Demand Paging</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268760"/>
            <a:ext cx="7681632" cy="4908203"/>
          </a:xfrm>
        </p:spPr>
        <p:txBody>
          <a:bodyPr>
            <a:normAutofit fontScale="92500" lnSpcReduction="20000"/>
          </a:bodyPr>
          <a:lstStyle/>
          <a:p>
            <a:pPr>
              <a:tabLst>
                <a:tab pos="2163763" algn="l"/>
                <a:tab pos="2855913" algn="l"/>
              </a:tabLst>
            </a:pPr>
            <a:r>
              <a:rPr lang="en-US" altLang="en-US" sz="1800" dirty="0" smtClean="0">
                <a:latin typeface="Times New Roman" pitchFamily="18" charset="0"/>
                <a:cs typeface="Times New Roman" pitchFamily="18" charset="0"/>
              </a:rPr>
              <a:t>Stages in Demand Paging (worse case)</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Trap to the operating system</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Save the user registers and process state</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Determine that the interrupt was a page fault</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Check that the page reference was legal and determine the location of the page on the disk</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Issue a read from the disk to a free frame:</a:t>
            </a:r>
          </a:p>
          <a:p>
            <a:pPr marL="798513" lvl="1" indent="-341313">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Wait in a queue for this device until the read request is serviced</a:t>
            </a:r>
          </a:p>
          <a:p>
            <a:pPr marL="798513" lvl="1" indent="-341313">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Wait for the device seek and/or latency time</a:t>
            </a:r>
          </a:p>
          <a:p>
            <a:pPr marL="798513" lvl="1" indent="-341313">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Begin the transfer of the page to a free frame</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While waiting, allocate the CPU to some other user</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Receive an interrupt from the disk I/O subsystem (I/O completed)</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Save the registers and process state for the other user</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Determine that the interrupt was from the disk</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Correct the page table and other tables to show page is now in memory</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Wait for the CPU to be allocated to this process again</a:t>
            </a:r>
          </a:p>
          <a:p>
            <a:pPr>
              <a:buFont typeface="Arial" panose="020B0604020202020204" pitchFamily="34" charset="0"/>
              <a:buAutoNum type="arabicPeriod"/>
              <a:tabLst>
                <a:tab pos="2163763" algn="l"/>
                <a:tab pos="2855913" algn="l"/>
              </a:tabLst>
            </a:pPr>
            <a:r>
              <a:rPr lang="en-US" altLang="en-US" sz="1800" dirty="0" smtClean="0">
                <a:latin typeface="Times New Roman" pitchFamily="18" charset="0"/>
                <a:cs typeface="Times New Roman" pitchFamily="18" charset="0"/>
              </a:rPr>
              <a:t>Restore the user registers, process state, and new page table, and then </a:t>
            </a:r>
            <a:r>
              <a:rPr lang="en-US" altLang="en-US" sz="1400" dirty="0" smtClean="0"/>
              <a:t>resume the interrupted instruction</a:t>
            </a:r>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7380312" y="116632"/>
            <a:ext cx="1543050" cy="638175"/>
          </a:xfrm>
          <a:prstGeom prst="rect">
            <a:avLst/>
          </a:prstGeom>
          <a:noFill/>
          <a:ln w="9525">
            <a:noFill/>
            <a:miter lim="800000"/>
            <a:headEnd/>
            <a:tailEnd/>
          </a:ln>
        </p:spPr>
      </p:pic>
    </p:spTree>
    <p:extLst>
      <p:ext uri="{BB962C8B-B14F-4D97-AF65-F5344CB8AC3E}">
        <p14:creationId xmlns:p14="http://schemas.microsoft.com/office/powerpoint/2010/main" xmlns="" val="3397325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Times New Roman" pitchFamily="18" charset="0"/>
                <a:cs typeface="Times New Roman" pitchFamily="18" charset="0"/>
              </a:rPr>
              <a:t>Performance of Demand Paging (Cont.)</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7543750" cy="4351338"/>
          </a:xfrm>
        </p:spPr>
        <p:txBody>
          <a:bodyPr>
            <a:normAutofit fontScale="85000" lnSpcReduction="20000"/>
          </a:bodyPr>
          <a:lstStyle/>
          <a:p>
            <a:pPr>
              <a:tabLst>
                <a:tab pos="2163763" algn="l"/>
                <a:tab pos="2855913" algn="l"/>
              </a:tabLst>
            </a:pPr>
            <a:r>
              <a:rPr lang="en-US" altLang="en-US" dirty="0" smtClean="0">
                <a:latin typeface="Times New Roman" pitchFamily="18" charset="0"/>
                <a:cs typeface="Times New Roman" pitchFamily="18" charset="0"/>
              </a:rPr>
              <a:t>Three major activities</a:t>
            </a:r>
          </a:p>
          <a:p>
            <a:pPr lvl="1">
              <a:tabLst>
                <a:tab pos="2163763" algn="l"/>
                <a:tab pos="2855913" algn="l"/>
              </a:tabLst>
            </a:pPr>
            <a:r>
              <a:rPr lang="en-US" altLang="en-US" dirty="0" smtClean="0">
                <a:latin typeface="Times New Roman" pitchFamily="18" charset="0"/>
                <a:cs typeface="Times New Roman" pitchFamily="18" charset="0"/>
              </a:rPr>
              <a:t>Service the interrupt – careful coding means just several hundred instructions needed</a:t>
            </a:r>
          </a:p>
          <a:p>
            <a:pPr lvl="1">
              <a:tabLst>
                <a:tab pos="2163763" algn="l"/>
                <a:tab pos="2855913" algn="l"/>
              </a:tabLst>
            </a:pPr>
            <a:r>
              <a:rPr lang="en-US" altLang="en-US" dirty="0" smtClean="0">
                <a:latin typeface="Times New Roman" pitchFamily="18" charset="0"/>
                <a:cs typeface="Times New Roman" pitchFamily="18" charset="0"/>
              </a:rPr>
              <a:t>Read the page – lots of time</a:t>
            </a:r>
          </a:p>
          <a:p>
            <a:pPr lvl="1">
              <a:tabLst>
                <a:tab pos="2163763" algn="l"/>
                <a:tab pos="2855913" algn="l"/>
              </a:tabLst>
            </a:pPr>
            <a:r>
              <a:rPr lang="en-US" altLang="en-US" dirty="0" smtClean="0">
                <a:latin typeface="Times New Roman" pitchFamily="18" charset="0"/>
                <a:cs typeface="Times New Roman" pitchFamily="18" charset="0"/>
              </a:rPr>
              <a:t>Restart the process – again just a small amount of time</a:t>
            </a:r>
          </a:p>
          <a:p>
            <a:pPr>
              <a:tabLst>
                <a:tab pos="2163763" algn="l"/>
                <a:tab pos="2855913" algn="l"/>
              </a:tabLst>
            </a:pPr>
            <a:r>
              <a:rPr lang="en-US" altLang="en-US" dirty="0" smtClean="0">
                <a:latin typeface="Times New Roman" pitchFamily="18" charset="0"/>
                <a:cs typeface="Times New Roman" pitchFamily="18" charset="0"/>
              </a:rPr>
              <a:t>Page Fault Rate 0 </a:t>
            </a:r>
            <a:r>
              <a:rPr lang="en-US" altLang="en-US" dirty="0" smtClean="0">
                <a:latin typeface="Times New Roman" pitchFamily="18" charset="0"/>
                <a:cs typeface="Times New Roman" pitchFamily="18" charset="0"/>
                <a:sym typeface="Symbol" panose="05050102010706020507" pitchFamily="18" charset="2"/>
              </a:rPr>
              <a:t> </a:t>
            </a:r>
            <a:r>
              <a:rPr lang="en-US" altLang="en-US" i="1" dirty="0" smtClean="0">
                <a:latin typeface="Times New Roman" pitchFamily="18" charset="0"/>
                <a:cs typeface="Times New Roman" pitchFamily="18" charset="0"/>
                <a:sym typeface="Symbol" panose="05050102010706020507" pitchFamily="18" charset="2"/>
              </a:rPr>
              <a:t>p</a:t>
            </a:r>
            <a:r>
              <a:rPr lang="en-US" altLang="en-US" dirty="0" smtClean="0">
                <a:latin typeface="Times New Roman" pitchFamily="18" charset="0"/>
                <a:cs typeface="Times New Roman" pitchFamily="18" charset="0"/>
                <a:sym typeface="Symbol" panose="05050102010706020507" pitchFamily="18" charset="2"/>
              </a:rPr>
              <a:t>  1</a:t>
            </a:r>
          </a:p>
          <a:p>
            <a:pPr lvl="1">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if </a:t>
            </a:r>
            <a:r>
              <a:rPr lang="en-US" altLang="en-US" i="1" dirty="0" smtClean="0">
                <a:latin typeface="Times New Roman" pitchFamily="18" charset="0"/>
                <a:cs typeface="Times New Roman" pitchFamily="18" charset="0"/>
                <a:sym typeface="Symbol" panose="05050102010706020507" pitchFamily="18" charset="2"/>
              </a:rPr>
              <a:t>p</a:t>
            </a:r>
            <a:r>
              <a:rPr lang="en-US" altLang="en-US" dirty="0" smtClean="0">
                <a:latin typeface="Times New Roman" pitchFamily="18" charset="0"/>
                <a:cs typeface="Times New Roman" pitchFamily="18" charset="0"/>
                <a:sym typeface="Symbol" panose="05050102010706020507" pitchFamily="18" charset="2"/>
              </a:rPr>
              <a:t> = 0 no page faults </a:t>
            </a:r>
          </a:p>
          <a:p>
            <a:pPr lvl="1">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if </a:t>
            </a:r>
            <a:r>
              <a:rPr lang="en-US" altLang="en-US" i="1" dirty="0" smtClean="0">
                <a:latin typeface="Times New Roman" pitchFamily="18" charset="0"/>
                <a:cs typeface="Times New Roman" pitchFamily="18" charset="0"/>
                <a:sym typeface="Symbol" panose="05050102010706020507" pitchFamily="18" charset="2"/>
              </a:rPr>
              <a:t>p</a:t>
            </a:r>
            <a:r>
              <a:rPr lang="en-US" altLang="en-US" dirty="0" smtClean="0">
                <a:latin typeface="Times New Roman" pitchFamily="18" charset="0"/>
                <a:cs typeface="Times New Roman" pitchFamily="18" charset="0"/>
                <a:sym typeface="Symbol" panose="05050102010706020507" pitchFamily="18" charset="2"/>
              </a:rPr>
              <a:t> = 1, every reference is a fault</a:t>
            </a:r>
          </a:p>
          <a:p>
            <a:pPr>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Effective Access Time (EAT)</a:t>
            </a:r>
          </a:p>
          <a:p>
            <a:pPr>
              <a:buFont typeface="Monotype Sorts" pitchFamily="-84" charset="2"/>
              <a:buNone/>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		EAT = (1 – </a:t>
            </a:r>
            <a:r>
              <a:rPr lang="en-US" altLang="en-US" i="1" dirty="0" smtClean="0">
                <a:latin typeface="Times New Roman" pitchFamily="18" charset="0"/>
                <a:cs typeface="Times New Roman" pitchFamily="18" charset="0"/>
                <a:sym typeface="Symbol" panose="05050102010706020507" pitchFamily="18" charset="2"/>
              </a:rPr>
              <a:t>p</a:t>
            </a:r>
            <a:r>
              <a:rPr lang="en-US" altLang="en-US" dirty="0" smtClean="0">
                <a:latin typeface="Times New Roman" pitchFamily="18" charset="0"/>
                <a:cs typeface="Times New Roman" pitchFamily="18" charset="0"/>
                <a:sym typeface="Symbol" panose="05050102010706020507" pitchFamily="18" charset="2"/>
              </a:rPr>
              <a:t>) x memory access</a:t>
            </a:r>
          </a:p>
          <a:p>
            <a:pPr>
              <a:buFont typeface="Monotype Sorts" pitchFamily="-84" charset="2"/>
              <a:buNone/>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			+ </a:t>
            </a:r>
            <a:r>
              <a:rPr lang="en-US" altLang="en-US" i="1" dirty="0" smtClean="0">
                <a:latin typeface="Times New Roman" pitchFamily="18" charset="0"/>
                <a:cs typeface="Times New Roman" pitchFamily="18" charset="0"/>
                <a:sym typeface="Symbol" panose="05050102010706020507" pitchFamily="18" charset="2"/>
              </a:rPr>
              <a:t>p</a:t>
            </a:r>
            <a:r>
              <a:rPr lang="en-US" altLang="en-US" dirty="0" smtClean="0">
                <a:latin typeface="Times New Roman" pitchFamily="18" charset="0"/>
                <a:cs typeface="Times New Roman" pitchFamily="18" charset="0"/>
                <a:sym typeface="Symbol" panose="05050102010706020507" pitchFamily="18" charset="2"/>
              </a:rPr>
              <a:t> (page fault overhead</a:t>
            </a:r>
          </a:p>
          <a:p>
            <a:pPr>
              <a:buFont typeface="Monotype Sorts" pitchFamily="-84" charset="2"/>
              <a:buNone/>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			           + swap page out</a:t>
            </a:r>
          </a:p>
          <a:p>
            <a:pPr>
              <a:buFont typeface="Monotype Sorts" pitchFamily="-84" charset="2"/>
              <a:buNone/>
              <a:tabLst>
                <a:tab pos="2163763" algn="l"/>
                <a:tab pos="2855913" algn="l"/>
              </a:tabLst>
            </a:pPr>
            <a:r>
              <a:rPr lang="en-US" altLang="en-US" dirty="0" smtClean="0">
                <a:latin typeface="Times New Roman" pitchFamily="18" charset="0"/>
                <a:cs typeface="Times New Roman" pitchFamily="18" charset="0"/>
                <a:sym typeface="Symbol" panose="05050102010706020507" pitchFamily="18" charset="2"/>
              </a:rPr>
              <a:t>			           + swap page in )</a:t>
            </a:r>
          </a:p>
          <a:p>
            <a:endParaRPr lang="en-US"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cstate="print"/>
          <a:srcRect/>
          <a:stretch>
            <a:fillRect/>
          </a:stretch>
        </p:blipFill>
        <p:spPr bwMode="auto">
          <a:xfrm>
            <a:off x="7308304" y="836712"/>
            <a:ext cx="1543050" cy="638175"/>
          </a:xfrm>
          <a:prstGeom prst="rect">
            <a:avLst/>
          </a:prstGeom>
          <a:noFill/>
          <a:ln w="9525">
            <a:noFill/>
            <a:miter lim="800000"/>
            <a:headEnd/>
            <a:tailEnd/>
          </a:ln>
        </p:spPr>
      </p:pic>
    </p:spTree>
    <p:extLst>
      <p:ext uri="{BB962C8B-B14F-4D97-AF65-F5344CB8AC3E}">
        <p14:creationId xmlns:p14="http://schemas.microsoft.com/office/powerpoint/2010/main" xmlns="" val="419848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Demand Paging Example</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7137026" cy="4351338"/>
          </a:xfrm>
        </p:spPr>
        <p:txBody>
          <a:bodyPr>
            <a:normAutofit fontScale="77500" lnSpcReduction="20000"/>
          </a:bodyPr>
          <a:lstStyle/>
          <a:p>
            <a:pPr>
              <a:tabLst>
                <a:tab pos="1773238" algn="l"/>
                <a:tab pos="2278063" algn="l"/>
              </a:tabLst>
            </a:pPr>
            <a:r>
              <a:rPr lang="en-US" altLang="en-US" dirty="0" smtClean="0">
                <a:latin typeface="Times New Roman" pitchFamily="18" charset="0"/>
                <a:cs typeface="Times New Roman" pitchFamily="18" charset="0"/>
              </a:rPr>
              <a:t>Memory access time = 200 nanoseconds</a:t>
            </a:r>
          </a:p>
          <a:p>
            <a:pPr>
              <a:tabLst>
                <a:tab pos="1773238" algn="l"/>
                <a:tab pos="2278063" algn="l"/>
              </a:tabLst>
            </a:pPr>
            <a:r>
              <a:rPr lang="en-US" altLang="en-US" dirty="0" smtClean="0">
                <a:latin typeface="Times New Roman" pitchFamily="18" charset="0"/>
                <a:cs typeface="Times New Roman" pitchFamily="18" charset="0"/>
              </a:rPr>
              <a:t>Average page-fault service time = 8 milliseconds</a:t>
            </a:r>
          </a:p>
          <a:p>
            <a:pPr>
              <a:tabLst>
                <a:tab pos="1773238" algn="l"/>
                <a:tab pos="2278063" algn="l"/>
              </a:tabLst>
            </a:pPr>
            <a:r>
              <a:rPr lang="en-US" altLang="en-US" dirty="0" smtClean="0">
                <a:latin typeface="Times New Roman" pitchFamily="18" charset="0"/>
                <a:cs typeface="Times New Roman" pitchFamily="18" charset="0"/>
              </a:rPr>
              <a:t>EAT = (1 – p) x 200 + p (8 milliseconds) </a:t>
            </a:r>
          </a:p>
          <a:p>
            <a:pPr>
              <a:buFont typeface="Monotype Sorts" pitchFamily="-84" charset="2"/>
              <a:buNone/>
              <a:tabLst>
                <a:tab pos="1773238" algn="l"/>
                <a:tab pos="2278063" algn="l"/>
              </a:tabLst>
            </a:pPr>
            <a:r>
              <a:rPr lang="en-US" altLang="en-US" dirty="0" smtClean="0">
                <a:latin typeface="Times New Roman" pitchFamily="18" charset="0"/>
                <a:cs typeface="Times New Roman" pitchFamily="18" charset="0"/>
              </a:rPr>
              <a:t>	        = (1 – p  x 200 + p x 8,000,000 </a:t>
            </a:r>
          </a:p>
          <a:p>
            <a:pPr>
              <a:buFont typeface="Monotype Sorts" pitchFamily="-84" charset="2"/>
              <a:buNone/>
              <a:tabLst>
                <a:tab pos="1773238" algn="l"/>
                <a:tab pos="2278063" algn="l"/>
              </a:tabLst>
            </a:pPr>
            <a:r>
              <a:rPr lang="en-US" altLang="en-US" dirty="0" smtClean="0">
                <a:latin typeface="Times New Roman" pitchFamily="18" charset="0"/>
                <a:cs typeface="Times New Roman" pitchFamily="18" charset="0"/>
              </a:rPr>
              <a:t>              = 200 + p x 7,999,800</a:t>
            </a:r>
          </a:p>
          <a:p>
            <a:pPr>
              <a:tabLst>
                <a:tab pos="1773238" algn="l"/>
                <a:tab pos="2278063" algn="l"/>
              </a:tabLst>
            </a:pPr>
            <a:r>
              <a:rPr lang="en-US" altLang="en-US" dirty="0" smtClean="0">
                <a:latin typeface="Times New Roman" pitchFamily="18" charset="0"/>
                <a:cs typeface="Times New Roman" pitchFamily="18" charset="0"/>
              </a:rPr>
              <a:t>If one access out of 1,000 causes a page fault, then</a:t>
            </a:r>
          </a:p>
          <a:p>
            <a:pPr>
              <a:buFont typeface="Monotype Sorts" pitchFamily="-84" charset="2"/>
              <a:buNone/>
              <a:tabLst>
                <a:tab pos="1773238" algn="l"/>
                <a:tab pos="2278063" algn="l"/>
              </a:tabLst>
            </a:pPr>
            <a:r>
              <a:rPr lang="en-US" altLang="en-US" dirty="0" smtClean="0">
                <a:latin typeface="Times New Roman" pitchFamily="18" charset="0"/>
                <a:cs typeface="Times New Roman" pitchFamily="18" charset="0"/>
              </a:rPr>
              <a:t>         EAT = 8.2 microseconds. </a:t>
            </a:r>
          </a:p>
          <a:p>
            <a:pPr>
              <a:buFont typeface="Monotype Sorts" pitchFamily="-84" charset="2"/>
              <a:buNone/>
              <a:tabLst>
                <a:tab pos="1773238" algn="l"/>
                <a:tab pos="2278063" algn="l"/>
              </a:tabLst>
            </a:pPr>
            <a:r>
              <a:rPr lang="en-US" altLang="en-US" dirty="0" smtClean="0">
                <a:latin typeface="Times New Roman" pitchFamily="18" charset="0"/>
                <a:cs typeface="Times New Roman" pitchFamily="18" charset="0"/>
              </a:rPr>
              <a:t>      This is a slowdown by a factor of 40!!</a:t>
            </a:r>
          </a:p>
          <a:p>
            <a:pPr>
              <a:tabLst>
                <a:tab pos="1773238" algn="l"/>
                <a:tab pos="2278063" algn="l"/>
              </a:tabLst>
            </a:pPr>
            <a:r>
              <a:rPr lang="en-US" altLang="en-US" dirty="0" smtClean="0">
                <a:latin typeface="Times New Roman" pitchFamily="18" charset="0"/>
                <a:cs typeface="Times New Roman" pitchFamily="18" charset="0"/>
              </a:rPr>
              <a:t>If want performance degradation &lt; 10 percent</a:t>
            </a:r>
          </a:p>
          <a:p>
            <a:pPr lvl="1">
              <a:tabLst>
                <a:tab pos="1773238" algn="l"/>
                <a:tab pos="2278063" algn="l"/>
              </a:tabLst>
            </a:pPr>
            <a:r>
              <a:rPr lang="en-US" altLang="en-US" dirty="0" smtClean="0">
                <a:latin typeface="Times New Roman" pitchFamily="18" charset="0"/>
                <a:cs typeface="Times New Roman" pitchFamily="18" charset="0"/>
              </a:rPr>
              <a:t>220 &gt; 200 + 7,999,800 x p</a:t>
            </a:r>
            <a:br>
              <a:rPr lang="en-US" altLang="en-US" dirty="0" smtClean="0">
                <a:latin typeface="Times New Roman" pitchFamily="18" charset="0"/>
                <a:cs typeface="Times New Roman" pitchFamily="18" charset="0"/>
              </a:rPr>
            </a:br>
            <a:r>
              <a:rPr lang="en-US" altLang="en-US" dirty="0" smtClean="0">
                <a:latin typeface="Times New Roman" pitchFamily="18" charset="0"/>
                <a:cs typeface="Times New Roman" pitchFamily="18" charset="0"/>
              </a:rPr>
              <a:t>20 &gt; 7,999,800 x p</a:t>
            </a:r>
          </a:p>
          <a:p>
            <a:pPr lvl="1">
              <a:tabLst>
                <a:tab pos="1773238" algn="l"/>
                <a:tab pos="2278063" algn="l"/>
              </a:tabLst>
            </a:pPr>
            <a:r>
              <a:rPr lang="en-US" altLang="en-US" dirty="0" smtClean="0">
                <a:latin typeface="Times New Roman" pitchFamily="18" charset="0"/>
                <a:cs typeface="Times New Roman" pitchFamily="18" charset="0"/>
              </a:rPr>
              <a:t>p &lt; .0000025</a:t>
            </a:r>
          </a:p>
          <a:p>
            <a:pPr lvl="1">
              <a:tabLst>
                <a:tab pos="1773238" algn="l"/>
                <a:tab pos="2278063" algn="l"/>
              </a:tabLst>
            </a:pPr>
            <a:r>
              <a:rPr lang="en-US" altLang="en-US" dirty="0" smtClean="0">
                <a:latin typeface="Times New Roman" pitchFamily="18" charset="0"/>
                <a:cs typeface="Times New Roman" pitchFamily="18" charset="0"/>
              </a:rPr>
              <a:t>&lt; one page fault in every 400,000 memory accesses</a:t>
            </a:r>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7452320" y="332656"/>
            <a:ext cx="1543050" cy="638175"/>
          </a:xfrm>
          <a:prstGeom prst="rect">
            <a:avLst/>
          </a:prstGeom>
          <a:noFill/>
          <a:ln w="9525">
            <a:noFill/>
            <a:miter lim="800000"/>
            <a:headEnd/>
            <a:tailEnd/>
          </a:ln>
        </p:spPr>
      </p:pic>
    </p:spTree>
    <p:extLst>
      <p:ext uri="{BB962C8B-B14F-4D97-AF65-F5344CB8AC3E}">
        <p14:creationId xmlns:p14="http://schemas.microsoft.com/office/powerpoint/2010/main" xmlns="" val="1124301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Demand Paging Optimizations</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825625"/>
            <a:ext cx="6975662" cy="4351338"/>
          </a:xfrm>
        </p:spPr>
        <p:txBody>
          <a:bodyPr>
            <a:normAutofit fontScale="92500"/>
          </a:bodyPr>
          <a:lstStyle/>
          <a:p>
            <a:r>
              <a:rPr lang="en-US" altLang="en-US" sz="1600" dirty="0" smtClean="0">
                <a:latin typeface="Times New Roman" pitchFamily="18" charset="0"/>
                <a:cs typeface="Times New Roman" pitchFamily="18" charset="0"/>
              </a:rPr>
              <a:t>Swap space I/O faster than file system I/O even if on the same device</a:t>
            </a:r>
          </a:p>
          <a:p>
            <a:pPr lvl="1"/>
            <a:r>
              <a:rPr lang="en-US" altLang="en-US" sz="1600" dirty="0" smtClean="0">
                <a:latin typeface="Times New Roman" pitchFamily="18" charset="0"/>
                <a:cs typeface="Times New Roman" pitchFamily="18" charset="0"/>
              </a:rPr>
              <a:t>Swap allocated in larger chunks, less management needed than file system</a:t>
            </a:r>
          </a:p>
          <a:p>
            <a:r>
              <a:rPr lang="en-US" altLang="en-US" sz="1600" dirty="0" smtClean="0">
                <a:latin typeface="Times New Roman" pitchFamily="18" charset="0"/>
                <a:cs typeface="Times New Roman" pitchFamily="18" charset="0"/>
              </a:rPr>
              <a:t>Copy entire process image to swap space at process load time</a:t>
            </a:r>
          </a:p>
          <a:p>
            <a:pPr lvl="1"/>
            <a:r>
              <a:rPr lang="en-US" altLang="en-US" sz="1600" dirty="0" smtClean="0">
                <a:latin typeface="Times New Roman" pitchFamily="18" charset="0"/>
                <a:cs typeface="Times New Roman" pitchFamily="18" charset="0"/>
              </a:rPr>
              <a:t>Then page in and out of swap space</a:t>
            </a:r>
          </a:p>
          <a:p>
            <a:pPr lvl="1"/>
            <a:r>
              <a:rPr lang="en-US" altLang="en-US" sz="1600" dirty="0" smtClean="0">
                <a:latin typeface="Times New Roman" pitchFamily="18" charset="0"/>
                <a:cs typeface="Times New Roman" pitchFamily="18" charset="0"/>
              </a:rPr>
              <a:t>Used in older BSD Unix</a:t>
            </a:r>
          </a:p>
          <a:p>
            <a:r>
              <a:rPr lang="en-US" altLang="en-US" sz="1600" dirty="0" smtClean="0">
                <a:latin typeface="Times New Roman" pitchFamily="18" charset="0"/>
                <a:cs typeface="Times New Roman" pitchFamily="18" charset="0"/>
              </a:rPr>
              <a:t>Demand page in from program binary on disk, but discard rather than paging out when freeing frame</a:t>
            </a:r>
          </a:p>
          <a:p>
            <a:pPr lvl="1"/>
            <a:r>
              <a:rPr lang="en-US" altLang="en-US" sz="1600" dirty="0" smtClean="0">
                <a:latin typeface="Times New Roman" pitchFamily="18" charset="0"/>
                <a:cs typeface="Times New Roman" pitchFamily="18" charset="0"/>
              </a:rPr>
              <a:t>Used in Solaris and current BSD</a:t>
            </a:r>
          </a:p>
          <a:p>
            <a:pPr lvl="1"/>
            <a:r>
              <a:rPr lang="en-US" altLang="en-US" sz="1600" dirty="0" smtClean="0">
                <a:latin typeface="Times New Roman" pitchFamily="18" charset="0"/>
                <a:cs typeface="Times New Roman" pitchFamily="18" charset="0"/>
              </a:rPr>
              <a:t>Still need to write to swap space</a:t>
            </a:r>
          </a:p>
          <a:p>
            <a:pPr lvl="2"/>
            <a:r>
              <a:rPr lang="en-US" altLang="en-US" sz="1600" dirty="0" smtClean="0">
                <a:latin typeface="Times New Roman" pitchFamily="18" charset="0"/>
                <a:cs typeface="Times New Roman" pitchFamily="18" charset="0"/>
              </a:rPr>
              <a:t>Pages not associated with a file (like stack and heap) – </a:t>
            </a:r>
            <a:r>
              <a:rPr lang="en-US" altLang="en-US" sz="1600" b="1" dirty="0" smtClean="0">
                <a:solidFill>
                  <a:srgbClr val="3366FF"/>
                </a:solidFill>
                <a:latin typeface="Times New Roman" pitchFamily="18" charset="0"/>
                <a:cs typeface="Times New Roman" pitchFamily="18" charset="0"/>
              </a:rPr>
              <a:t>anonymous</a:t>
            </a:r>
            <a:r>
              <a:rPr lang="en-US" altLang="en-US" sz="1600" dirty="0" smtClean="0">
                <a:latin typeface="Times New Roman" pitchFamily="18" charset="0"/>
                <a:cs typeface="Times New Roman" pitchFamily="18" charset="0"/>
              </a:rPr>
              <a:t> </a:t>
            </a:r>
            <a:r>
              <a:rPr lang="en-US" altLang="en-US" sz="1600" b="1" dirty="0" smtClean="0">
                <a:solidFill>
                  <a:srgbClr val="3366FF"/>
                </a:solidFill>
                <a:latin typeface="Times New Roman" pitchFamily="18" charset="0"/>
                <a:cs typeface="Times New Roman" pitchFamily="18" charset="0"/>
              </a:rPr>
              <a:t>memory</a:t>
            </a:r>
          </a:p>
          <a:p>
            <a:pPr lvl="2"/>
            <a:r>
              <a:rPr lang="en-US" altLang="en-US" sz="1600" dirty="0" smtClean="0">
                <a:latin typeface="Times New Roman" pitchFamily="18" charset="0"/>
                <a:cs typeface="Times New Roman" pitchFamily="18" charset="0"/>
              </a:rPr>
              <a:t>Pages modified in memory but not yet written back to the file system</a:t>
            </a:r>
          </a:p>
          <a:p>
            <a:r>
              <a:rPr lang="en-US" altLang="en-US" sz="1600" dirty="0" smtClean="0">
                <a:latin typeface="Times New Roman" pitchFamily="18" charset="0"/>
                <a:cs typeface="Times New Roman" pitchFamily="18" charset="0"/>
              </a:rPr>
              <a:t>Mobile systems</a:t>
            </a:r>
          </a:p>
          <a:p>
            <a:pPr lvl="1"/>
            <a:r>
              <a:rPr lang="en-US" altLang="en-US" sz="1600" dirty="0" smtClean="0">
                <a:latin typeface="Times New Roman" pitchFamily="18" charset="0"/>
                <a:cs typeface="Times New Roman" pitchFamily="18" charset="0"/>
              </a:rPr>
              <a:t>Typically don’t support swapping</a:t>
            </a:r>
          </a:p>
          <a:p>
            <a:pPr lvl="1"/>
            <a:r>
              <a:rPr lang="en-US" altLang="en-US" sz="1600" dirty="0" smtClean="0">
                <a:latin typeface="Times New Roman" pitchFamily="18" charset="0"/>
                <a:cs typeface="Times New Roman" pitchFamily="18" charset="0"/>
              </a:rPr>
              <a:t>Instead, demand page from file system and reclaim read-only pages (such as code)</a:t>
            </a:r>
          </a:p>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Tree>
    <p:extLst>
      <p:ext uri="{BB962C8B-B14F-4D97-AF65-F5344CB8AC3E}">
        <p14:creationId xmlns:p14="http://schemas.microsoft.com/office/powerpoint/2010/main" xmlns="" val="3509656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143000"/>
          </a:xfrm>
        </p:spPr>
        <p:txBody>
          <a:bodyPr>
            <a:normAutofit/>
          </a:bodyPr>
          <a:lstStyle/>
          <a:p>
            <a:r>
              <a:rPr lang="en-IN" sz="4000" b="1" dirty="0" smtClean="0">
                <a:latin typeface="Times New Roman" pitchFamily="18" charset="0"/>
                <a:cs typeface="Times New Roman" pitchFamily="18" charset="0"/>
              </a:rPr>
              <a:t>Syllabus</a:t>
            </a:r>
          </a:p>
        </p:txBody>
      </p:sp>
      <p:sp>
        <p:nvSpPr>
          <p:cNvPr id="3" name="Text Placeholder 2"/>
          <p:cNvSpPr>
            <a:spLocks noGrp="1"/>
          </p:cNvSpPr>
          <p:nvPr>
            <p:ph type="body" idx="1"/>
          </p:nvPr>
        </p:nvSpPr>
        <p:spPr/>
        <p:txBody>
          <a:bodyPr>
            <a:normAutofit fontScale="92500" lnSpcReduction="20000"/>
          </a:bodyPr>
          <a:lstStyle/>
          <a:p>
            <a:r>
              <a:rPr lang="en-IN" sz="2400" dirty="0" smtClean="0">
                <a:solidFill>
                  <a:schemeClr val="accent2"/>
                </a:solidFill>
                <a:latin typeface="Times New Roman" pitchFamily="18" charset="0"/>
                <a:cs typeface="Times New Roman" pitchFamily="18" charset="0"/>
              </a:rPr>
              <a:t>Basics- Virtual Address Space</a:t>
            </a:r>
          </a:p>
          <a:p>
            <a:r>
              <a:rPr lang="en-IN" sz="2400" dirty="0" smtClean="0">
                <a:solidFill>
                  <a:schemeClr val="accent2"/>
                </a:solidFill>
                <a:latin typeface="Times New Roman" pitchFamily="18" charset="0"/>
                <a:cs typeface="Times New Roman" pitchFamily="18" charset="0"/>
              </a:rPr>
              <a:t>Demand Paging</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Page table, Handling Page faults, Performance of demand paging, Copy on write</a:t>
            </a:r>
          </a:p>
          <a:p>
            <a:r>
              <a:rPr lang="en-IN" sz="2400" dirty="0" smtClean="0">
                <a:solidFill>
                  <a:schemeClr val="accent2"/>
                </a:solidFill>
                <a:latin typeface="Times New Roman" pitchFamily="18" charset="0"/>
                <a:cs typeface="Times New Roman" pitchFamily="18" charset="0"/>
              </a:rPr>
              <a:t>Page Replacement Algorithm</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Pros and Cons of Page Replacement</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FIFO, Optimal, LRU, LRU Approximation ,Counting based Page replacement algorithms.</a:t>
            </a:r>
          </a:p>
          <a:p>
            <a:r>
              <a:rPr lang="en-IN" sz="2400" dirty="0" smtClean="0">
                <a:solidFill>
                  <a:schemeClr val="accent2"/>
                </a:solidFill>
                <a:latin typeface="Times New Roman" pitchFamily="18" charset="0"/>
                <a:cs typeface="Times New Roman" pitchFamily="18" charset="0"/>
              </a:rPr>
              <a:t>Allocation of Frames</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Global Vs Local Allocation</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MFC ,MVC</a:t>
            </a:r>
          </a:p>
          <a:p>
            <a:r>
              <a:rPr lang="en-IN" sz="2400" dirty="0" smtClean="0">
                <a:solidFill>
                  <a:schemeClr val="accent2"/>
                </a:solidFill>
                <a:latin typeface="Times New Roman" pitchFamily="18" charset="0"/>
                <a:cs typeface="Times New Roman" pitchFamily="18" charset="0"/>
              </a:rPr>
              <a:t>Thrashing</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Cause of Thrashing</a:t>
            </a:r>
          </a:p>
          <a:p>
            <a:pPr lvl="1">
              <a:buFont typeface="Arial" pitchFamily="34" charset="0"/>
              <a:buChar char="•"/>
            </a:pPr>
            <a:r>
              <a:rPr lang="en-IN" sz="2000" dirty="0" smtClean="0">
                <a:solidFill>
                  <a:schemeClr val="accent2"/>
                </a:solidFill>
                <a:latin typeface="Times New Roman" pitchFamily="18" charset="0"/>
                <a:cs typeface="Times New Roman" pitchFamily="18" charset="0"/>
              </a:rPr>
              <a:t>Working Set Model</a:t>
            </a: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7380312" y="260648"/>
            <a:ext cx="1543050" cy="6381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latin typeface="Times New Roman" pitchFamily="18" charset="0"/>
                <a:cs typeface="Times New Roman" pitchFamily="18" charset="0"/>
              </a:rPr>
              <a:t>Page replacement Algorithms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Page Fault in OS</a:t>
            </a:r>
          </a:p>
        </p:txBody>
      </p:sp>
      <p:sp>
        <p:nvSpPr>
          <p:cNvPr id="3075"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A page fault occurs when a page referenced by the CPU is not found in the main memory.</a:t>
            </a:r>
          </a:p>
          <a:p>
            <a:pPr eaLnBrk="1" hangingPunct="1"/>
            <a:r>
              <a:rPr lang="en-US" smtClean="0">
                <a:latin typeface="Times New Roman" pitchFamily="18" charset="0"/>
                <a:cs typeface="Times New Roman" pitchFamily="18" charset="0"/>
              </a:rPr>
              <a:t>The required page has to be brought from the secondary memory into the main memory.</a:t>
            </a:r>
          </a:p>
          <a:p>
            <a:pPr eaLnBrk="1" hangingPunct="1"/>
            <a:r>
              <a:rPr lang="en-US" smtClean="0">
                <a:latin typeface="Times New Roman" pitchFamily="18" charset="0"/>
                <a:cs typeface="Times New Roman" pitchFamily="18" charset="0"/>
              </a:rPr>
              <a:t>A page has to be replaced if all the frames of main memory are already occupied.</a:t>
            </a:r>
          </a:p>
          <a:p>
            <a:pPr eaLnBrk="1" hangingPunct="1"/>
            <a:endParaRPr lang="en-US" smtClean="0"/>
          </a:p>
        </p:txBody>
      </p:sp>
      <p:pic>
        <p:nvPicPr>
          <p:cNvPr id="19458" name="Picture 2"/>
          <p:cNvPicPr>
            <a:picLocks noChangeAspect="1" noChangeArrowheads="1"/>
          </p:cNvPicPr>
          <p:nvPr/>
        </p:nvPicPr>
        <p:blipFill>
          <a:blip r:embed="rId2" cstate="print"/>
          <a:srcRect/>
          <a:stretch>
            <a:fillRect/>
          </a:stretch>
        </p:blipFill>
        <p:spPr bwMode="auto">
          <a:xfrm>
            <a:off x="6876256" y="47667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Page replacement</a:t>
            </a:r>
          </a:p>
        </p:txBody>
      </p:sp>
      <p:sp>
        <p:nvSpPr>
          <p:cNvPr id="4099" name="Content Placeholder 2"/>
          <p:cNvSpPr>
            <a:spLocks noGrp="1"/>
          </p:cNvSpPr>
          <p:nvPr>
            <p:ph idx="1"/>
          </p:nvPr>
        </p:nvSpPr>
        <p:spPr>
          <a:xfrm>
            <a:off x="838200" y="1295400"/>
            <a:ext cx="7848600" cy="4830763"/>
          </a:xfrm>
        </p:spPr>
        <p:txBody>
          <a:bodyPr/>
          <a:lstStyle/>
          <a:p>
            <a:pPr eaLnBrk="1" hangingPunct="1"/>
            <a:r>
              <a:rPr lang="en-US" sz="2400" smtClean="0">
                <a:latin typeface="Times New Roman" pitchFamily="18" charset="0"/>
                <a:cs typeface="Times New Roman" pitchFamily="18" charset="0"/>
              </a:rPr>
              <a:t>Page replacement is a process of swapping out an existing page from the frame of a main memory and replacing it with the required page.</a:t>
            </a:r>
          </a:p>
          <a:p>
            <a:pPr eaLnBrk="1" hangingPunct="1">
              <a:buFont typeface="Arial" charset="0"/>
              <a:buNone/>
            </a:pPr>
            <a:endParaRPr lang="en-US" sz="2400" smtClean="0">
              <a:latin typeface="Times New Roman" pitchFamily="18" charset="0"/>
              <a:cs typeface="Times New Roman" pitchFamily="18" charset="0"/>
            </a:endParaRPr>
          </a:p>
          <a:p>
            <a:pPr eaLnBrk="1" hangingPunct="1">
              <a:buFont typeface="Arial" charset="0"/>
              <a:buNone/>
            </a:pPr>
            <a:r>
              <a:rPr lang="en-US" sz="2400" smtClean="0">
                <a:latin typeface="Times New Roman" pitchFamily="18" charset="0"/>
                <a:cs typeface="Times New Roman" pitchFamily="18" charset="0"/>
              </a:rPr>
              <a:t>Page replacement is required when-</a:t>
            </a:r>
          </a:p>
          <a:p>
            <a:pPr eaLnBrk="1" hangingPunct="1"/>
            <a:r>
              <a:rPr lang="en-US" sz="2400" smtClean="0">
                <a:latin typeface="Times New Roman" pitchFamily="18" charset="0"/>
                <a:cs typeface="Times New Roman" pitchFamily="18" charset="0"/>
              </a:rPr>
              <a:t>All the frames of main memory are already occupied.</a:t>
            </a:r>
          </a:p>
          <a:p>
            <a:pPr eaLnBrk="1" hangingPunct="1"/>
            <a:r>
              <a:rPr lang="en-US" sz="2400" smtClean="0">
                <a:latin typeface="Times New Roman" pitchFamily="18" charset="0"/>
                <a:cs typeface="Times New Roman" pitchFamily="18" charset="0"/>
              </a:rPr>
              <a:t>Thus, a page has to be replaced to create a room for the required page.</a:t>
            </a:r>
          </a:p>
          <a:p>
            <a:pPr eaLnBrk="1" hangingPunct="1">
              <a:buFont typeface="Arial" charset="0"/>
              <a:buNone/>
            </a:pPr>
            <a:endParaRPr lang="en-US" smtClean="0"/>
          </a:p>
        </p:txBody>
      </p:sp>
      <p:pic>
        <p:nvPicPr>
          <p:cNvPr id="20482" name="Picture 2"/>
          <p:cNvPicPr>
            <a:picLocks noChangeAspect="1" noChangeArrowheads="1"/>
          </p:cNvPicPr>
          <p:nvPr/>
        </p:nvPicPr>
        <p:blipFill>
          <a:blip r:embed="rId2" cstate="print"/>
          <a:srcRect/>
          <a:stretch>
            <a:fillRect/>
          </a:stretch>
        </p:blipFill>
        <p:spPr bwMode="auto">
          <a:xfrm>
            <a:off x="7164288" y="47667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Page Replacement Algorithms</a:t>
            </a:r>
          </a:p>
        </p:txBody>
      </p:sp>
      <p:sp>
        <p:nvSpPr>
          <p:cNvPr id="5123" name="Content Placeholder 4"/>
          <p:cNvSpPr>
            <a:spLocks noGrp="1"/>
          </p:cNvSpPr>
          <p:nvPr>
            <p:ph idx="1"/>
          </p:nvPr>
        </p:nvSpPr>
        <p:spPr/>
        <p:txBody>
          <a:bodyPr/>
          <a:lstStyle/>
          <a:p>
            <a:pPr eaLnBrk="1" hangingPunct="1"/>
            <a:r>
              <a:rPr lang="en-US" sz="2400" smtClean="0">
                <a:latin typeface="Times New Roman" pitchFamily="18" charset="0"/>
                <a:cs typeface="Times New Roman" pitchFamily="18" charset="0"/>
              </a:rPr>
              <a:t>Page replacement algorithms help to decide which page must be swapped out from the main memory to create a room for the incoming page.</a:t>
            </a:r>
          </a:p>
          <a:p>
            <a:pPr eaLnBrk="1" hangingPunct="1"/>
            <a:r>
              <a:rPr lang="en-US" sz="2400" smtClean="0">
                <a:latin typeface="Times New Roman" pitchFamily="18" charset="0"/>
                <a:cs typeface="Times New Roman" pitchFamily="18" charset="0"/>
              </a:rPr>
              <a:t>Various page replacement algorithms are-</a:t>
            </a:r>
          </a:p>
          <a:p>
            <a:pPr eaLnBrk="1" hangingPunct="1">
              <a:buFont typeface="Arial" charset="0"/>
              <a:buNone/>
            </a:pPr>
            <a:endParaRPr lang="en-US" sz="2400" smtClean="0">
              <a:latin typeface="Times New Roman" pitchFamily="18" charset="0"/>
              <a:cs typeface="Times New Roman" pitchFamily="18" charset="0"/>
            </a:endParaRPr>
          </a:p>
          <a:p>
            <a:pPr eaLnBrk="1" hangingPunct="1">
              <a:buFont typeface="Arial" charset="0"/>
              <a:buNone/>
            </a:pPr>
            <a:endParaRPr lang="en-US" sz="2400" smtClean="0">
              <a:latin typeface="Times New Roman" pitchFamily="18" charset="0"/>
              <a:cs typeface="Times New Roman" pitchFamily="18" charset="0"/>
            </a:endParaRPr>
          </a:p>
        </p:txBody>
      </p:sp>
      <p:pic>
        <p:nvPicPr>
          <p:cNvPr id="5124" name="Picture 2"/>
          <p:cNvPicPr>
            <a:picLocks noChangeAspect="1" noChangeArrowheads="1"/>
          </p:cNvPicPr>
          <p:nvPr/>
        </p:nvPicPr>
        <p:blipFill>
          <a:blip r:embed="rId2" cstate="print"/>
          <a:srcRect/>
          <a:stretch>
            <a:fillRect/>
          </a:stretch>
        </p:blipFill>
        <p:spPr bwMode="auto">
          <a:xfrm>
            <a:off x="1247775" y="3581400"/>
            <a:ext cx="6773863" cy="2057400"/>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7236296" y="11663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z="3100" b="1" dirty="0" smtClean="0"/>
              <a:t/>
            </a:r>
            <a:br>
              <a:rPr lang="en-US" sz="3100" b="1" dirty="0" smtClean="0"/>
            </a:br>
            <a:r>
              <a:rPr lang="en-US" sz="3600" b="1" dirty="0" smtClean="0">
                <a:latin typeface="Times New Roman" pitchFamily="18" charset="0"/>
                <a:cs typeface="Times New Roman" pitchFamily="18" charset="0"/>
              </a:rPr>
              <a:t>FIFO Page Replacement Algorithm</a:t>
            </a:r>
            <a:r>
              <a:rPr lang="en-US" sz="3600" b="1" dirty="0" smtClean="0">
                <a:latin typeface="+mn-lt"/>
              </a:rPr>
              <a:t/>
            </a:r>
            <a:br>
              <a:rPr lang="en-US" sz="3600" b="1" dirty="0" smtClean="0">
                <a:latin typeface="+mn-lt"/>
              </a:rPr>
            </a:br>
            <a:endParaRPr lang="en-US" sz="3600" dirty="0" smtClean="0">
              <a:latin typeface="+mn-lt"/>
            </a:endParaRPr>
          </a:p>
        </p:txBody>
      </p:sp>
      <p:sp>
        <p:nvSpPr>
          <p:cNvPr id="6147" name="Content Placeholder 4"/>
          <p:cNvSpPr>
            <a:spLocks noGrp="1"/>
          </p:cNvSpPr>
          <p:nvPr>
            <p:ph idx="1"/>
          </p:nvPr>
        </p:nvSpPr>
        <p:spPr/>
        <p:txBody>
          <a:bodyPr/>
          <a:lstStyle/>
          <a:p>
            <a:pPr eaLnBrk="1" hangingPunct="1"/>
            <a:r>
              <a:rPr lang="en-US" smtClean="0">
                <a:latin typeface="Times New Roman" pitchFamily="18" charset="0"/>
                <a:cs typeface="Times New Roman" pitchFamily="18" charset="0"/>
              </a:rPr>
              <a:t>As the name suggests, this algorithm works on the principle of “</a:t>
            </a:r>
            <a:r>
              <a:rPr lang="en-US" b="1" smtClean="0">
                <a:latin typeface="Times New Roman" pitchFamily="18" charset="0"/>
                <a:cs typeface="Times New Roman" pitchFamily="18" charset="0"/>
              </a:rPr>
              <a:t>First in First out</a:t>
            </a:r>
            <a:r>
              <a:rPr lang="en-US" smtClean="0">
                <a:latin typeface="Times New Roman" pitchFamily="18" charset="0"/>
                <a:cs typeface="Times New Roman" pitchFamily="18" charset="0"/>
              </a:rPr>
              <a:t>“.</a:t>
            </a:r>
          </a:p>
          <a:p>
            <a:pPr eaLnBrk="1" hangingPunct="1"/>
            <a:r>
              <a:rPr lang="en-US" smtClean="0">
                <a:latin typeface="Times New Roman" pitchFamily="18" charset="0"/>
                <a:cs typeface="Times New Roman" pitchFamily="18" charset="0"/>
              </a:rPr>
              <a:t>It replaces the oldest page that has been present in the main memory for the longest time.</a:t>
            </a:r>
          </a:p>
          <a:p>
            <a:pPr eaLnBrk="1" hangingPunct="1"/>
            <a:r>
              <a:rPr lang="en-US" smtClean="0">
                <a:latin typeface="Times New Roman" pitchFamily="18" charset="0"/>
                <a:cs typeface="Times New Roman" pitchFamily="18" charset="0"/>
              </a:rPr>
              <a:t>It is implemented by keeping track of all the pages in a queue.</a:t>
            </a:r>
          </a:p>
          <a:p>
            <a:pPr eaLnBrk="1" hangingPunct="1"/>
            <a:endParaRPr lang="en-US" smtClean="0"/>
          </a:p>
        </p:txBody>
      </p:sp>
      <p:pic>
        <p:nvPicPr>
          <p:cNvPr id="22530" name="Picture 2"/>
          <p:cNvPicPr>
            <a:picLocks noChangeAspect="1" noChangeArrowheads="1"/>
          </p:cNvPicPr>
          <p:nvPr/>
        </p:nvPicPr>
        <p:blipFill>
          <a:blip r:embed="rId2" cstate="print"/>
          <a:srcRect/>
          <a:stretch>
            <a:fillRect/>
          </a:stretch>
        </p:blipFill>
        <p:spPr bwMode="auto">
          <a:xfrm>
            <a:off x="7164288" y="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
            </a:r>
            <a:br>
              <a:rPr lang="en-US" b="1" dirty="0" smtClean="0"/>
            </a:br>
            <a:r>
              <a:rPr lang="en-US" sz="3600" b="1" dirty="0" smtClean="0">
                <a:latin typeface="Times New Roman" pitchFamily="18" charset="0"/>
                <a:cs typeface="Times New Roman" pitchFamily="18" charset="0"/>
              </a:rPr>
              <a:t>LIFO Page Replacement Algorithm</a:t>
            </a:r>
            <a:r>
              <a:rPr lang="en-US" b="1" dirty="0" smtClean="0"/>
              <a:t/>
            </a:r>
            <a:br>
              <a:rPr lang="en-US" b="1" dirty="0" smtClean="0"/>
            </a:br>
            <a:endParaRPr lang="en-US" dirty="0" smtClean="0"/>
          </a:p>
        </p:txBody>
      </p:sp>
      <p:sp>
        <p:nvSpPr>
          <p:cNvPr id="7171" name="Content Placeholder 2"/>
          <p:cNvSpPr>
            <a:spLocks noGrp="1"/>
          </p:cNvSpPr>
          <p:nvPr>
            <p:ph idx="1"/>
          </p:nvPr>
        </p:nvSpPr>
        <p:spPr/>
        <p:txBody>
          <a:bodyPr/>
          <a:lstStyle/>
          <a:p>
            <a:pPr eaLnBrk="1" hangingPunct="1"/>
            <a:r>
              <a:rPr lang="en-US" dirty="0" smtClean="0">
                <a:latin typeface="Times New Roman" pitchFamily="18" charset="0"/>
                <a:cs typeface="Times New Roman" pitchFamily="18" charset="0"/>
              </a:rPr>
              <a:t>As the name suggests, this algorithm works on the principle of “</a:t>
            </a:r>
            <a:r>
              <a:rPr lang="en-US" b="1" dirty="0" smtClean="0">
                <a:latin typeface="Times New Roman" pitchFamily="18" charset="0"/>
                <a:cs typeface="Times New Roman" pitchFamily="18" charset="0"/>
              </a:rPr>
              <a:t>Least Recently Used</a:t>
            </a:r>
            <a:r>
              <a:rPr lang="en-US" dirty="0" smtClean="0">
                <a:latin typeface="Times New Roman" pitchFamily="18" charset="0"/>
                <a:cs typeface="Times New Roman" pitchFamily="18" charset="0"/>
              </a:rPr>
              <a:t>“.</a:t>
            </a:r>
          </a:p>
          <a:p>
            <a:pPr eaLnBrk="1" hangingPunct="1"/>
            <a:r>
              <a:rPr lang="en-US" dirty="0" smtClean="0">
                <a:latin typeface="Times New Roman" pitchFamily="18" charset="0"/>
                <a:cs typeface="Times New Roman" pitchFamily="18" charset="0"/>
              </a:rPr>
              <a:t>It replaces the page that has not been referred by the CPU for the longest time.</a:t>
            </a:r>
          </a:p>
          <a:p>
            <a:pPr eaLnBrk="1" hangingPunct="1"/>
            <a:endParaRPr lang="en-US" dirty="0" smtClean="0"/>
          </a:p>
        </p:txBody>
      </p:sp>
      <p:pic>
        <p:nvPicPr>
          <p:cNvPr id="23554"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u="sng" dirty="0" smtClean="0"/>
              <a:t/>
            </a:r>
            <a:br>
              <a:rPr lang="en-US" b="1" u="sng" dirty="0" smtClean="0"/>
            </a:br>
            <a:r>
              <a:rPr lang="en-US" b="1" dirty="0" smtClean="0">
                <a:latin typeface="Times New Roman" pitchFamily="18" charset="0"/>
                <a:cs typeface="Times New Roman" pitchFamily="18" charset="0"/>
              </a:rPr>
              <a:t>Optimal Page Replacement Algorithm</a:t>
            </a:r>
            <a:r>
              <a:rPr lang="en-US" b="1" dirty="0" smtClean="0"/>
              <a:t/>
            </a:r>
            <a:br>
              <a:rPr lang="en-US" b="1" dirty="0" smtClean="0"/>
            </a:br>
            <a:endParaRPr lang="en-US"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This algorithm replaces the page that will not be referred by the CPU in future for the longest time.</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It is practically impossible to implement this algorithm.</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This is because the pages that will not be used in future for the longest time can not be predicted.</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However, it is the best known algorithm and gives the least number of page faults.</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Hence, it is used as a performance measure criterion for other algorithms.</a:t>
            </a:r>
          </a:p>
          <a:p>
            <a:pPr eaLnBrk="1" fontAlgn="auto" hangingPunct="1">
              <a:spcAft>
                <a:spcPts val="0"/>
              </a:spcAft>
              <a:buFont typeface="Arial" pitchFamily="34" charset="0"/>
              <a:buChar char="•"/>
              <a:defRPr/>
            </a:pPr>
            <a:endParaRPr lang="en-US" dirty="0" smtClean="0"/>
          </a:p>
        </p:txBody>
      </p:sp>
      <p:pic>
        <p:nvPicPr>
          <p:cNvPr id="24579" name="Picture 3"/>
          <p:cNvPicPr>
            <a:picLocks noChangeAspect="1" noChangeArrowheads="1"/>
          </p:cNvPicPr>
          <p:nvPr/>
        </p:nvPicPr>
        <p:blipFill>
          <a:blip r:embed="rId2" cstate="print"/>
          <a:srcRect/>
          <a:stretch>
            <a:fillRect/>
          </a:stretch>
        </p:blipFill>
        <p:spPr bwMode="auto">
          <a:xfrm>
            <a:off x="7020272" y="83671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Example</a:t>
            </a:r>
          </a:p>
        </p:txBody>
      </p:sp>
      <p:sp>
        <p:nvSpPr>
          <p:cNvPr id="9219" name="Content Placeholder 2"/>
          <p:cNvSpPr>
            <a:spLocks noGrp="1"/>
          </p:cNvSpPr>
          <p:nvPr>
            <p:ph idx="1"/>
          </p:nvPr>
        </p:nvSpPr>
        <p:spPr/>
        <p:txBody>
          <a:bodyPr/>
          <a:lstStyle/>
          <a:p>
            <a:pPr eaLnBrk="1" hangingPunct="1">
              <a:buFont typeface="Arial" charset="0"/>
              <a:buNone/>
            </a:pPr>
            <a:r>
              <a:rPr lang="en-US" b="1" smtClean="0">
                <a:latin typeface="Times New Roman" pitchFamily="18" charset="0"/>
                <a:cs typeface="Times New Roman" pitchFamily="18" charset="0"/>
              </a:rPr>
              <a:t>Consider a reference string: 4, 7, 6, 1, 7, 6, 1, 2, 7, 2. the number of frames in the memory is 3. Find out the number of page faults respective to:</a:t>
            </a:r>
          </a:p>
          <a:p>
            <a:pPr eaLnBrk="1" hangingPunct="1"/>
            <a:r>
              <a:rPr lang="en-US" smtClean="0">
                <a:latin typeface="Times New Roman" pitchFamily="18" charset="0"/>
                <a:cs typeface="Times New Roman" pitchFamily="18" charset="0"/>
              </a:rPr>
              <a:t>FIFO Page Replacement Algorithm</a:t>
            </a:r>
          </a:p>
          <a:p>
            <a:pPr eaLnBrk="1" hangingPunct="1"/>
            <a:r>
              <a:rPr lang="en-US" smtClean="0">
                <a:latin typeface="Times New Roman" pitchFamily="18" charset="0"/>
                <a:cs typeface="Times New Roman" pitchFamily="18" charset="0"/>
              </a:rPr>
              <a:t>LRU Page Replacement Algorithm</a:t>
            </a:r>
          </a:p>
          <a:p>
            <a:pPr eaLnBrk="1" hangingPunct="1"/>
            <a:r>
              <a:rPr lang="en-US" smtClean="0">
                <a:latin typeface="Times New Roman" pitchFamily="18" charset="0"/>
                <a:cs typeface="Times New Roman" pitchFamily="18" charset="0"/>
              </a:rPr>
              <a:t>Optimal Page Replacement Algorithm</a:t>
            </a:r>
          </a:p>
          <a:p>
            <a:pPr eaLnBrk="1" hangingPunct="1"/>
            <a:endParaRPr lang="en-US" smtClean="0"/>
          </a:p>
          <a:p>
            <a:pPr eaLnBrk="1" hangingPunct="1"/>
            <a:endParaRPr lang="en-US" smtClean="0"/>
          </a:p>
        </p:txBody>
      </p:sp>
      <p:pic>
        <p:nvPicPr>
          <p:cNvPr id="25602" name="Picture 2"/>
          <p:cNvPicPr>
            <a:picLocks noChangeAspect="1" noChangeArrowheads="1"/>
          </p:cNvPicPr>
          <p:nvPr/>
        </p:nvPicPr>
        <p:blipFill>
          <a:blip r:embed="rId2" cstate="print"/>
          <a:srcRect/>
          <a:stretch>
            <a:fillRect/>
          </a:stretch>
        </p:blipFill>
        <p:spPr bwMode="auto">
          <a:xfrm>
            <a:off x="6660232" y="54868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FIFO Page replacement algorithms</a:t>
            </a:r>
          </a:p>
        </p:txBody>
      </p:sp>
      <p:pic>
        <p:nvPicPr>
          <p:cNvPr id="10243" name="Picture 2"/>
          <p:cNvPicPr>
            <a:picLocks noGrp="1" noChangeAspect="1" noChangeArrowheads="1"/>
          </p:cNvPicPr>
          <p:nvPr>
            <p:ph idx="1"/>
          </p:nvPr>
        </p:nvPicPr>
        <p:blipFill>
          <a:blip r:embed="rId2" cstate="print"/>
          <a:srcRect/>
          <a:stretch>
            <a:fillRect/>
          </a:stretch>
        </p:blipFill>
        <p:spPr>
          <a:xfrm>
            <a:off x="873125" y="1752600"/>
            <a:ext cx="8108950" cy="3400425"/>
          </a:xfrm>
          <a:noFill/>
        </p:spPr>
      </p:pic>
      <p:pic>
        <p:nvPicPr>
          <p:cNvPr id="26626" name="Picture 2"/>
          <p:cNvPicPr>
            <a:picLocks noChangeAspect="1" noChangeArrowheads="1"/>
          </p:cNvPicPr>
          <p:nvPr/>
        </p:nvPicPr>
        <p:blipFill>
          <a:blip r:embed="rId3" cstate="print"/>
          <a:srcRect/>
          <a:stretch>
            <a:fillRect/>
          </a:stretch>
        </p:blipFill>
        <p:spPr bwMode="auto">
          <a:xfrm>
            <a:off x="7164288" y="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LRU Page replacement algorithms</a:t>
            </a:r>
          </a:p>
        </p:txBody>
      </p:sp>
      <p:pic>
        <p:nvPicPr>
          <p:cNvPr id="11267" name="Picture 2"/>
          <p:cNvPicPr>
            <a:picLocks noGrp="1" noChangeAspect="1" noChangeArrowheads="1"/>
          </p:cNvPicPr>
          <p:nvPr>
            <p:ph idx="1"/>
          </p:nvPr>
        </p:nvPicPr>
        <p:blipFill>
          <a:blip r:embed="rId2" cstate="print"/>
          <a:srcRect/>
          <a:stretch>
            <a:fillRect/>
          </a:stretch>
        </p:blipFill>
        <p:spPr>
          <a:xfrm>
            <a:off x="995363" y="1828800"/>
            <a:ext cx="7153275" cy="3219450"/>
          </a:xfrm>
          <a:noFill/>
        </p:spPr>
      </p:pic>
      <p:pic>
        <p:nvPicPr>
          <p:cNvPr id="27650"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latin typeface="Times New Roman" pitchFamily="18" charset="0"/>
                <a:cs typeface="Times New Roman" pitchFamily="18" charset="0"/>
              </a:rPr>
              <a:t>Virtual Memory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a:bodyPr>
          <a:lstStyle/>
          <a:p>
            <a:r>
              <a:rPr lang="en-US" altLang="en-US" sz="2400" b="1" dirty="0" smtClean="0">
                <a:solidFill>
                  <a:schemeClr val="tx1">
                    <a:lumMod val="95000"/>
                    <a:lumOff val="5000"/>
                  </a:schemeClr>
                </a:solidFill>
                <a:latin typeface="Times New Roman" pitchFamily="18" charset="0"/>
                <a:cs typeface="Times New Roman" pitchFamily="18" charset="0"/>
              </a:rPr>
              <a:t>Virtual memory</a:t>
            </a:r>
            <a:r>
              <a:rPr lang="en-US" altLang="en-US" sz="2400" dirty="0" smtClean="0">
                <a:solidFill>
                  <a:schemeClr val="tx1">
                    <a:lumMod val="95000"/>
                    <a:lumOff val="5000"/>
                  </a:schemeClr>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 separation of user logical memory from physical memory</a:t>
            </a:r>
          </a:p>
          <a:p>
            <a:pPr lvl="1"/>
            <a:r>
              <a:rPr lang="en-US" altLang="en-US" sz="2400" dirty="0" smtClean="0">
                <a:latin typeface="Times New Roman" pitchFamily="18" charset="0"/>
                <a:cs typeface="Times New Roman" pitchFamily="18" charset="0"/>
              </a:rPr>
              <a:t>Only part of the program needs to be in memory for execution</a:t>
            </a:r>
          </a:p>
          <a:p>
            <a:pPr lvl="1"/>
            <a:r>
              <a:rPr lang="en-US" altLang="en-US" sz="2400" dirty="0" smtClean="0">
                <a:latin typeface="Times New Roman" pitchFamily="18" charset="0"/>
                <a:cs typeface="Times New Roman" pitchFamily="18" charset="0"/>
              </a:rPr>
              <a:t>Logical address space can therefore be much larger than physical address space</a:t>
            </a:r>
          </a:p>
          <a:p>
            <a:pPr lvl="1"/>
            <a:r>
              <a:rPr lang="en-US" altLang="en-US" sz="2400" dirty="0" smtClean="0">
                <a:latin typeface="Times New Roman" pitchFamily="18" charset="0"/>
                <a:cs typeface="Times New Roman" pitchFamily="18" charset="0"/>
              </a:rPr>
              <a:t>Allows address spaces to be shared by several processes</a:t>
            </a:r>
          </a:p>
          <a:p>
            <a:pPr lvl="1"/>
            <a:r>
              <a:rPr lang="en-US" altLang="en-US" sz="2400" dirty="0" smtClean="0">
                <a:latin typeface="Times New Roman" pitchFamily="18" charset="0"/>
                <a:cs typeface="Times New Roman" pitchFamily="18" charset="0"/>
              </a:rPr>
              <a:t>Allows for more efficient process creation</a:t>
            </a:r>
          </a:p>
          <a:p>
            <a:pPr lvl="1"/>
            <a:r>
              <a:rPr lang="en-US" altLang="en-US" sz="2400" dirty="0" smtClean="0">
                <a:latin typeface="Times New Roman" pitchFamily="18" charset="0"/>
                <a:cs typeface="Times New Roman" pitchFamily="18" charset="0"/>
              </a:rPr>
              <a:t>More programs running concurrently</a:t>
            </a:r>
          </a:p>
          <a:p>
            <a:pPr lvl="1"/>
            <a:r>
              <a:rPr lang="en-US" altLang="en-US" sz="2400" dirty="0" smtClean="0">
                <a:latin typeface="Times New Roman" pitchFamily="18" charset="0"/>
                <a:cs typeface="Times New Roman" pitchFamily="18" charset="0"/>
              </a:rPr>
              <a:t>Less I/O needed to load or swap processes</a:t>
            </a:r>
          </a:p>
          <a:p>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7380312"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latin typeface="Times New Roman" pitchFamily="18" charset="0"/>
                <a:cs typeface="Times New Roman" pitchFamily="18" charset="0"/>
              </a:rPr>
              <a:t>Optimal Page replacement algorithm</a:t>
            </a:r>
          </a:p>
        </p:txBody>
      </p:sp>
      <p:pic>
        <p:nvPicPr>
          <p:cNvPr id="12291" name="Picture 2"/>
          <p:cNvPicPr>
            <a:picLocks noGrp="1" noChangeAspect="1" noChangeArrowheads="1"/>
          </p:cNvPicPr>
          <p:nvPr>
            <p:ph idx="1"/>
          </p:nvPr>
        </p:nvPicPr>
        <p:blipFill>
          <a:blip r:embed="rId2" cstate="print"/>
          <a:srcRect/>
          <a:stretch>
            <a:fillRect/>
          </a:stretch>
        </p:blipFill>
        <p:spPr>
          <a:xfrm>
            <a:off x="1042988" y="1905000"/>
            <a:ext cx="7058025" cy="3209925"/>
          </a:xfrm>
          <a:noFill/>
        </p:spPr>
      </p:pic>
      <p:pic>
        <p:nvPicPr>
          <p:cNvPr id="28674"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81000"/>
            <a:ext cx="7772400" cy="576263"/>
          </a:xfrm>
        </p:spPr>
        <p:txBody>
          <a:bodyPr>
            <a:normAutofit fontScale="90000"/>
          </a:bodyPr>
          <a:lstStyle/>
          <a:p>
            <a:pPr eaLnBrk="1" hangingPunct="1"/>
            <a:r>
              <a:rPr lang="en-US" altLang="en-US" smtClean="0">
                <a:latin typeface="Times New Roman" pitchFamily="18" charset="0"/>
                <a:cs typeface="Times New Roman" pitchFamily="18" charset="0"/>
              </a:rPr>
              <a:t>LRU Approximation Algorithms</a:t>
            </a:r>
          </a:p>
        </p:txBody>
      </p:sp>
      <p:sp>
        <p:nvSpPr>
          <p:cNvPr id="13315" name="Rectangle 3"/>
          <p:cNvSpPr>
            <a:spLocks noGrp="1" noChangeArrowheads="1"/>
          </p:cNvSpPr>
          <p:nvPr>
            <p:ph type="body" idx="1"/>
          </p:nvPr>
        </p:nvSpPr>
        <p:spPr>
          <a:xfrm>
            <a:off x="919163" y="982663"/>
            <a:ext cx="7370762" cy="5146675"/>
          </a:xfrm>
        </p:spPr>
        <p:txBody>
          <a:bodyPr/>
          <a:lstStyle/>
          <a:p>
            <a:pPr eaLnBrk="1" hangingPunct="1"/>
            <a:r>
              <a:rPr lang="en-US" altLang="en-US" sz="1600" smtClean="0">
                <a:latin typeface="Times New Roman" pitchFamily="18" charset="0"/>
                <a:cs typeface="Times New Roman" pitchFamily="18" charset="0"/>
              </a:rPr>
              <a:t>LRU needs special hardware and still slow</a:t>
            </a:r>
          </a:p>
          <a:p>
            <a:pPr eaLnBrk="1" hangingPunct="1"/>
            <a:r>
              <a:rPr lang="en-US" altLang="en-US" sz="1600" b="1" smtClean="0">
                <a:solidFill>
                  <a:srgbClr val="3366FF"/>
                </a:solidFill>
                <a:latin typeface="Times New Roman" pitchFamily="18" charset="0"/>
                <a:cs typeface="Times New Roman" pitchFamily="18" charset="0"/>
              </a:rPr>
              <a:t>Reference bit</a:t>
            </a:r>
          </a:p>
          <a:p>
            <a:pPr lvl="1" eaLnBrk="1" hangingPunct="1"/>
            <a:r>
              <a:rPr lang="en-US" altLang="en-US" sz="1600" smtClean="0">
                <a:latin typeface="Times New Roman" pitchFamily="18" charset="0"/>
                <a:cs typeface="Times New Roman" pitchFamily="18" charset="0"/>
              </a:rPr>
              <a:t>With each page associate a bit, initially = 0</a:t>
            </a:r>
          </a:p>
          <a:p>
            <a:pPr lvl="1" eaLnBrk="1" hangingPunct="1"/>
            <a:r>
              <a:rPr lang="en-US" altLang="en-US" sz="1600" smtClean="0">
                <a:latin typeface="Times New Roman" pitchFamily="18" charset="0"/>
                <a:cs typeface="Times New Roman" pitchFamily="18" charset="0"/>
              </a:rPr>
              <a:t>When page is referenced bit set to 1</a:t>
            </a:r>
          </a:p>
          <a:p>
            <a:pPr lvl="1" eaLnBrk="1" hangingPunct="1"/>
            <a:r>
              <a:rPr lang="en-US" altLang="en-US" sz="1600" smtClean="0">
                <a:latin typeface="Times New Roman" pitchFamily="18" charset="0"/>
                <a:cs typeface="Times New Roman" pitchFamily="18" charset="0"/>
              </a:rPr>
              <a:t>Replace any with reference bit = 0 (if one exists)</a:t>
            </a:r>
          </a:p>
          <a:p>
            <a:pPr lvl="2" eaLnBrk="1" hangingPunct="1"/>
            <a:r>
              <a:rPr lang="en-US" altLang="en-US" sz="1600" smtClean="0">
                <a:latin typeface="Times New Roman" pitchFamily="18" charset="0"/>
                <a:cs typeface="Times New Roman" pitchFamily="18" charset="0"/>
              </a:rPr>
              <a:t>We do not know the order, however</a:t>
            </a:r>
          </a:p>
          <a:p>
            <a:pPr eaLnBrk="1" hangingPunct="1"/>
            <a:r>
              <a:rPr lang="en-US" altLang="en-US" sz="1600" b="1" smtClean="0">
                <a:solidFill>
                  <a:srgbClr val="3366FF"/>
                </a:solidFill>
                <a:latin typeface="Times New Roman" pitchFamily="18" charset="0"/>
                <a:cs typeface="Times New Roman" pitchFamily="18" charset="0"/>
              </a:rPr>
              <a:t>Second-chance algorithm</a:t>
            </a:r>
          </a:p>
          <a:p>
            <a:pPr lvl="1" eaLnBrk="1" hangingPunct="1"/>
            <a:r>
              <a:rPr lang="en-US" altLang="en-US" sz="1600" smtClean="0">
                <a:latin typeface="Times New Roman" pitchFamily="18" charset="0"/>
                <a:cs typeface="Times New Roman" pitchFamily="18" charset="0"/>
              </a:rPr>
              <a:t>Generally FIFO, plus hardware-provided reference bit</a:t>
            </a:r>
          </a:p>
          <a:p>
            <a:pPr lvl="1" eaLnBrk="1" hangingPunct="1"/>
            <a:r>
              <a:rPr lang="en-US" altLang="en-US" sz="1600" b="1" smtClean="0">
                <a:solidFill>
                  <a:srgbClr val="3366FF"/>
                </a:solidFill>
                <a:latin typeface="Times New Roman" pitchFamily="18" charset="0"/>
                <a:cs typeface="Times New Roman" pitchFamily="18" charset="0"/>
              </a:rPr>
              <a:t>Clock</a:t>
            </a:r>
            <a:r>
              <a:rPr lang="en-US" altLang="en-US" sz="1600" smtClean="0">
                <a:latin typeface="Times New Roman" pitchFamily="18" charset="0"/>
                <a:cs typeface="Times New Roman" pitchFamily="18" charset="0"/>
              </a:rPr>
              <a:t> replacement</a:t>
            </a:r>
          </a:p>
          <a:p>
            <a:pPr lvl="1" eaLnBrk="1" hangingPunct="1"/>
            <a:r>
              <a:rPr lang="en-US" altLang="en-US" sz="1600" smtClean="0">
                <a:latin typeface="Times New Roman" pitchFamily="18" charset="0"/>
                <a:cs typeface="Times New Roman" pitchFamily="18" charset="0"/>
              </a:rPr>
              <a:t>If page to be replaced has </a:t>
            </a:r>
          </a:p>
          <a:p>
            <a:pPr lvl="2" eaLnBrk="1" hangingPunct="1"/>
            <a:r>
              <a:rPr lang="en-US" altLang="en-US" sz="1600" smtClean="0">
                <a:latin typeface="Times New Roman" pitchFamily="18" charset="0"/>
                <a:cs typeface="Times New Roman" pitchFamily="18" charset="0"/>
              </a:rPr>
              <a:t>Reference bit = 0 -&gt; replace it</a:t>
            </a:r>
          </a:p>
          <a:p>
            <a:pPr lvl="2" eaLnBrk="1" hangingPunct="1"/>
            <a:r>
              <a:rPr lang="en-US" altLang="en-US" sz="1600" smtClean="0">
                <a:latin typeface="Times New Roman" pitchFamily="18" charset="0"/>
                <a:cs typeface="Times New Roman" pitchFamily="18" charset="0"/>
              </a:rPr>
              <a:t>reference bit = 1 then:</a:t>
            </a:r>
          </a:p>
          <a:p>
            <a:pPr lvl="3" eaLnBrk="1" hangingPunct="1"/>
            <a:r>
              <a:rPr lang="en-US" altLang="en-US" sz="1600" smtClean="0">
                <a:latin typeface="Times New Roman" pitchFamily="18" charset="0"/>
                <a:cs typeface="Times New Roman" pitchFamily="18" charset="0"/>
              </a:rPr>
              <a:t>set reference bit 0, leave page in memory</a:t>
            </a:r>
          </a:p>
          <a:p>
            <a:pPr lvl="3" eaLnBrk="1" hangingPunct="1"/>
            <a:r>
              <a:rPr lang="en-US" altLang="en-US" sz="1600" smtClean="0">
                <a:latin typeface="Times New Roman" pitchFamily="18" charset="0"/>
                <a:cs typeface="Times New Roman" pitchFamily="18" charset="0"/>
              </a:rPr>
              <a:t>replace next page, subject to same rules</a:t>
            </a:r>
          </a:p>
        </p:txBody>
      </p:sp>
      <p:pic>
        <p:nvPicPr>
          <p:cNvPr id="29698" name="Picture 2"/>
          <p:cNvPicPr>
            <a:picLocks noChangeAspect="1" noChangeArrowheads="1"/>
          </p:cNvPicPr>
          <p:nvPr/>
        </p:nvPicPr>
        <p:blipFill>
          <a:blip r:embed="rId3" cstate="print"/>
          <a:srcRect/>
          <a:stretch>
            <a:fillRect/>
          </a:stretch>
        </p:blipFill>
        <p:spPr bwMode="auto">
          <a:xfrm>
            <a:off x="7452320" y="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27100" y="177800"/>
            <a:ext cx="8010525" cy="463550"/>
          </a:xfrm>
        </p:spPr>
        <p:txBody>
          <a:bodyPr/>
          <a:lstStyle/>
          <a:p>
            <a:pPr eaLnBrk="1" hangingPunct="1"/>
            <a:r>
              <a:rPr lang="en-US" altLang="en-US" sz="2000" smtClean="0">
                <a:latin typeface="Times New Roman" pitchFamily="18" charset="0"/>
                <a:cs typeface="Times New Roman" pitchFamily="18" charset="0"/>
              </a:rPr>
              <a:t>Second-Chance (clock) Page-Replacement Algorithm</a:t>
            </a:r>
          </a:p>
        </p:txBody>
      </p:sp>
      <p:pic>
        <p:nvPicPr>
          <p:cNvPr id="14339" name="Picture 1" descr="9_17.pdf"/>
          <p:cNvPicPr>
            <a:picLocks noChangeAspect="1"/>
          </p:cNvPicPr>
          <p:nvPr/>
        </p:nvPicPr>
        <p:blipFill>
          <a:blip r:embed="rId3" cstate="print"/>
          <a:srcRect/>
          <a:stretch>
            <a:fillRect/>
          </a:stretch>
        </p:blipFill>
        <p:spPr bwMode="auto">
          <a:xfrm>
            <a:off x="2168525" y="1092200"/>
            <a:ext cx="4402138" cy="4443413"/>
          </a:xfrm>
          <a:prstGeom prst="rect">
            <a:avLst/>
          </a:prstGeom>
          <a:noFill/>
          <a:ln w="9525">
            <a:noFill/>
            <a:miter lim="800000"/>
            <a:headEnd/>
            <a:tailEnd/>
          </a:ln>
        </p:spPr>
      </p:pic>
      <p:pic>
        <p:nvPicPr>
          <p:cNvPr id="30722" name="Picture 2"/>
          <p:cNvPicPr>
            <a:picLocks noChangeAspect="1" noChangeArrowheads="1"/>
          </p:cNvPicPr>
          <p:nvPr/>
        </p:nvPicPr>
        <p:blipFill>
          <a:blip r:embed="rId4" cstate="print"/>
          <a:srcRect/>
          <a:stretch>
            <a:fillRect/>
          </a:stretch>
        </p:blipFill>
        <p:spPr bwMode="auto">
          <a:xfrm>
            <a:off x="7308304" y="54868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16000" y="138113"/>
            <a:ext cx="7772400" cy="576262"/>
          </a:xfrm>
        </p:spPr>
        <p:txBody>
          <a:bodyPr/>
          <a:lstStyle/>
          <a:p>
            <a:pPr eaLnBrk="1" hangingPunct="1"/>
            <a:r>
              <a:rPr lang="en-US" altLang="en-US" sz="2800" smtClean="0">
                <a:latin typeface="Times New Roman" pitchFamily="18" charset="0"/>
                <a:cs typeface="Times New Roman" pitchFamily="18" charset="0"/>
              </a:rPr>
              <a:t>Enhanced Second-Chance Algorithm</a:t>
            </a:r>
          </a:p>
        </p:txBody>
      </p:sp>
      <p:sp>
        <p:nvSpPr>
          <p:cNvPr id="15363" name="Rectangle 3"/>
          <p:cNvSpPr>
            <a:spLocks noGrp="1" noChangeArrowheads="1"/>
          </p:cNvSpPr>
          <p:nvPr>
            <p:ph type="body" idx="1"/>
          </p:nvPr>
        </p:nvSpPr>
        <p:spPr>
          <a:xfrm>
            <a:off x="906463" y="762000"/>
            <a:ext cx="7551737" cy="6096000"/>
          </a:xfrm>
        </p:spPr>
        <p:txBody>
          <a:bodyPr/>
          <a:lstStyle/>
          <a:p>
            <a:pPr eaLnBrk="1" hangingPunct="1"/>
            <a:r>
              <a:rPr lang="en-US" altLang="en-US" sz="1800" smtClean="0">
                <a:latin typeface="Times New Roman" pitchFamily="18" charset="0"/>
                <a:cs typeface="Times New Roman" pitchFamily="18" charset="0"/>
              </a:rPr>
              <a:t>Improve algorithm by using reference bit and modify bit (if available) in concert</a:t>
            </a:r>
          </a:p>
          <a:p>
            <a:pPr eaLnBrk="1" hangingPunct="1"/>
            <a:r>
              <a:rPr lang="en-US" altLang="en-US" sz="1800" smtClean="0">
                <a:latin typeface="Times New Roman" pitchFamily="18" charset="0"/>
                <a:cs typeface="Times New Roman" pitchFamily="18" charset="0"/>
              </a:rPr>
              <a:t>Take ordered pair (reference, modify)</a:t>
            </a:r>
          </a:p>
          <a:p>
            <a:pPr eaLnBrk="1" hangingPunct="1">
              <a:buFont typeface="Arial" charset="0"/>
              <a:buAutoNum type="arabicPeriod"/>
            </a:pPr>
            <a:r>
              <a:rPr lang="en-US" altLang="en-US" sz="1800" smtClean="0">
                <a:latin typeface="Times New Roman" pitchFamily="18" charset="0"/>
                <a:cs typeface="Times New Roman" pitchFamily="18" charset="0"/>
              </a:rPr>
              <a:t>(0, 0) neither recently used not modified – best page to replace</a:t>
            </a:r>
          </a:p>
          <a:p>
            <a:pPr eaLnBrk="1" hangingPunct="1">
              <a:buFont typeface="Arial" charset="0"/>
              <a:buAutoNum type="arabicPeriod"/>
            </a:pPr>
            <a:r>
              <a:rPr lang="en-US" altLang="en-US" sz="1800" smtClean="0">
                <a:latin typeface="Times New Roman" pitchFamily="18" charset="0"/>
                <a:cs typeface="Times New Roman" pitchFamily="18" charset="0"/>
              </a:rPr>
              <a:t>(0, 1) not recently used but modified – not quite as good, must write out before replacement</a:t>
            </a:r>
          </a:p>
          <a:p>
            <a:pPr eaLnBrk="1" hangingPunct="1">
              <a:buFont typeface="Arial" charset="0"/>
              <a:buAutoNum type="arabicPeriod"/>
            </a:pPr>
            <a:r>
              <a:rPr lang="en-US" altLang="en-US" sz="1800" smtClean="0">
                <a:latin typeface="Times New Roman" pitchFamily="18" charset="0"/>
                <a:cs typeface="Times New Roman" pitchFamily="18" charset="0"/>
              </a:rPr>
              <a:t>(1, 0) recently used but clean – probably will be used again soon</a:t>
            </a:r>
          </a:p>
          <a:p>
            <a:pPr eaLnBrk="1" hangingPunct="1">
              <a:buFont typeface="Arial" charset="0"/>
              <a:buAutoNum type="arabicPeriod"/>
            </a:pPr>
            <a:r>
              <a:rPr lang="en-US" altLang="en-US" sz="1800" smtClean="0">
                <a:latin typeface="Times New Roman" pitchFamily="18" charset="0"/>
                <a:cs typeface="Times New Roman" pitchFamily="18" charset="0"/>
              </a:rPr>
              <a:t>(1, 1) recently used and modified – probably will be used again soon and need to write out before replacement</a:t>
            </a:r>
          </a:p>
          <a:p>
            <a:pPr eaLnBrk="1" hangingPunct="1"/>
            <a:r>
              <a:rPr lang="en-US" altLang="en-US" sz="1800" smtClean="0">
                <a:latin typeface="Times New Roman" pitchFamily="18" charset="0"/>
                <a:cs typeface="Times New Roman" pitchFamily="18" charset="0"/>
              </a:rPr>
              <a:t>When page replacement called for, use the clock scheme  but use the four classes replace page in lowest non-empty class</a:t>
            </a:r>
          </a:p>
          <a:p>
            <a:pPr lvl="1" eaLnBrk="1" hangingPunct="1"/>
            <a:r>
              <a:rPr lang="en-US" altLang="en-US" sz="1800" smtClean="0">
                <a:latin typeface="Times New Roman" pitchFamily="18" charset="0"/>
                <a:cs typeface="Times New Roman" pitchFamily="18" charset="0"/>
              </a:rPr>
              <a:t>Might need to search circular queue several times</a:t>
            </a:r>
          </a:p>
        </p:txBody>
      </p:sp>
      <p:pic>
        <p:nvPicPr>
          <p:cNvPr id="31746" name="Picture 2"/>
          <p:cNvPicPr>
            <a:picLocks noChangeAspect="1" noChangeArrowheads="1"/>
          </p:cNvPicPr>
          <p:nvPr/>
        </p:nvPicPr>
        <p:blipFill>
          <a:blip r:embed="rId3" cstate="print"/>
          <a:srcRect/>
          <a:stretch>
            <a:fillRect/>
          </a:stretch>
        </p:blipFill>
        <p:spPr bwMode="auto">
          <a:xfrm>
            <a:off x="7600950"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63513"/>
            <a:ext cx="8229600" cy="576262"/>
          </a:xfrm>
        </p:spPr>
        <p:txBody>
          <a:bodyPr>
            <a:normAutofit fontScale="90000"/>
          </a:bodyPr>
          <a:lstStyle/>
          <a:p>
            <a:pPr eaLnBrk="1" hangingPunct="1"/>
            <a:r>
              <a:rPr lang="en-US" altLang="en-US" smtClean="0">
                <a:latin typeface="Times New Roman" pitchFamily="18" charset="0"/>
                <a:cs typeface="Times New Roman" pitchFamily="18" charset="0"/>
              </a:rPr>
              <a:t>Counting Algorithms</a:t>
            </a:r>
          </a:p>
        </p:txBody>
      </p:sp>
      <p:sp>
        <p:nvSpPr>
          <p:cNvPr id="16387" name="Rectangle 3"/>
          <p:cNvSpPr>
            <a:spLocks noGrp="1" noChangeArrowheads="1"/>
          </p:cNvSpPr>
          <p:nvPr>
            <p:ph type="body" idx="1"/>
          </p:nvPr>
        </p:nvSpPr>
        <p:spPr>
          <a:xfrm>
            <a:off x="915988" y="1155700"/>
            <a:ext cx="7377112" cy="4551363"/>
          </a:xfrm>
        </p:spPr>
        <p:txBody>
          <a:bodyPr/>
          <a:lstStyle/>
          <a:p>
            <a:pPr eaLnBrk="1" hangingPunct="1"/>
            <a:r>
              <a:rPr lang="en-US" altLang="en-US" sz="2000" smtClean="0">
                <a:latin typeface="Times New Roman" pitchFamily="18" charset="0"/>
                <a:cs typeface="Times New Roman" pitchFamily="18" charset="0"/>
              </a:rPr>
              <a:t>Keep a counter of the number of references that have been made to each page</a:t>
            </a:r>
          </a:p>
          <a:p>
            <a:pPr lvl="1" eaLnBrk="1" hangingPunct="1"/>
            <a:r>
              <a:rPr lang="en-US" altLang="en-US" sz="2000" smtClean="0">
                <a:latin typeface="Times New Roman" pitchFamily="18" charset="0"/>
                <a:cs typeface="Times New Roman" pitchFamily="18" charset="0"/>
              </a:rPr>
              <a:t>Not common</a:t>
            </a:r>
            <a:br>
              <a:rPr lang="en-US" altLang="en-US" sz="2000" smtClean="0">
                <a:latin typeface="Times New Roman" pitchFamily="18" charset="0"/>
                <a:cs typeface="Times New Roman" pitchFamily="18" charset="0"/>
              </a:rPr>
            </a:br>
            <a:endParaRPr lang="en-US" altLang="en-US" sz="2000" smtClean="0">
              <a:latin typeface="Times New Roman" pitchFamily="18" charset="0"/>
              <a:cs typeface="Times New Roman" pitchFamily="18" charset="0"/>
            </a:endParaRPr>
          </a:p>
          <a:p>
            <a:pPr eaLnBrk="1" hangingPunct="1"/>
            <a:r>
              <a:rPr lang="en-US" altLang="en-US" sz="2000" b="1" smtClean="0">
                <a:solidFill>
                  <a:srgbClr val="3366FF"/>
                </a:solidFill>
                <a:latin typeface="Times New Roman" pitchFamily="18" charset="0"/>
                <a:cs typeface="Times New Roman" pitchFamily="18" charset="0"/>
              </a:rPr>
              <a:t>Lease Frequently Used </a:t>
            </a:r>
            <a:r>
              <a:rPr lang="en-US" altLang="en-US" sz="2000" smtClean="0">
                <a:latin typeface="Times New Roman" pitchFamily="18" charset="0"/>
                <a:cs typeface="Times New Roman" pitchFamily="18" charset="0"/>
              </a:rPr>
              <a:t>(</a:t>
            </a:r>
            <a:r>
              <a:rPr lang="en-US" altLang="en-US" sz="2000" b="1" smtClean="0">
                <a:solidFill>
                  <a:srgbClr val="3366FF"/>
                </a:solidFill>
                <a:latin typeface="Times New Roman" pitchFamily="18" charset="0"/>
                <a:cs typeface="Times New Roman" pitchFamily="18" charset="0"/>
              </a:rPr>
              <a:t>LFU</a:t>
            </a:r>
            <a:r>
              <a:rPr lang="en-US" altLang="en-US" sz="2000" smtClean="0">
                <a:latin typeface="Times New Roman" pitchFamily="18" charset="0"/>
                <a:cs typeface="Times New Roman" pitchFamily="18" charset="0"/>
              </a:rPr>
              <a:t>)</a:t>
            </a:r>
            <a:r>
              <a:rPr lang="en-US" altLang="en-US" sz="2000" b="1" smtClean="0">
                <a:solidFill>
                  <a:srgbClr val="3366FF"/>
                </a:solidFill>
                <a:latin typeface="Times New Roman" pitchFamily="18" charset="0"/>
                <a:cs typeface="Times New Roman" pitchFamily="18" charset="0"/>
              </a:rPr>
              <a:t> Algorithm</a:t>
            </a:r>
            <a:r>
              <a:rPr lang="en-US" altLang="en-US" sz="2000" smtClean="0">
                <a:latin typeface="Times New Roman" pitchFamily="18" charset="0"/>
                <a:cs typeface="Times New Roman" pitchFamily="18" charset="0"/>
              </a:rPr>
              <a:t>:  replaces page with smallest count</a:t>
            </a:r>
            <a:br>
              <a:rPr lang="en-US" altLang="en-US" sz="2000" smtClean="0">
                <a:latin typeface="Times New Roman" pitchFamily="18" charset="0"/>
                <a:cs typeface="Times New Roman" pitchFamily="18" charset="0"/>
              </a:rPr>
            </a:br>
            <a:endParaRPr lang="en-US" altLang="en-US" sz="2000" smtClean="0">
              <a:latin typeface="Times New Roman" pitchFamily="18" charset="0"/>
              <a:cs typeface="Times New Roman" pitchFamily="18" charset="0"/>
            </a:endParaRPr>
          </a:p>
          <a:p>
            <a:pPr eaLnBrk="1" hangingPunct="1"/>
            <a:r>
              <a:rPr lang="en-US" altLang="en-US" sz="2000" b="1" smtClean="0">
                <a:solidFill>
                  <a:srgbClr val="3366FF"/>
                </a:solidFill>
                <a:latin typeface="Times New Roman" pitchFamily="18" charset="0"/>
                <a:cs typeface="Times New Roman" pitchFamily="18" charset="0"/>
              </a:rPr>
              <a:t>Most Frequently Used </a:t>
            </a:r>
            <a:r>
              <a:rPr lang="en-US" altLang="en-US" sz="2000" smtClean="0">
                <a:latin typeface="Times New Roman" pitchFamily="18" charset="0"/>
                <a:cs typeface="Times New Roman" pitchFamily="18" charset="0"/>
              </a:rPr>
              <a:t>(</a:t>
            </a:r>
            <a:r>
              <a:rPr lang="en-US" altLang="en-US" sz="2000" b="1" smtClean="0">
                <a:solidFill>
                  <a:srgbClr val="3366FF"/>
                </a:solidFill>
                <a:latin typeface="Times New Roman" pitchFamily="18" charset="0"/>
                <a:cs typeface="Times New Roman" pitchFamily="18" charset="0"/>
              </a:rPr>
              <a:t>MFU</a:t>
            </a:r>
            <a:r>
              <a:rPr lang="en-US" altLang="en-US" sz="2000" smtClean="0">
                <a:latin typeface="Times New Roman" pitchFamily="18" charset="0"/>
                <a:cs typeface="Times New Roman" pitchFamily="18" charset="0"/>
              </a:rPr>
              <a:t>)</a:t>
            </a:r>
            <a:r>
              <a:rPr lang="en-US" altLang="en-US" sz="2000" b="1" smtClean="0">
                <a:solidFill>
                  <a:srgbClr val="3366FF"/>
                </a:solidFill>
                <a:latin typeface="Times New Roman" pitchFamily="18" charset="0"/>
                <a:cs typeface="Times New Roman" pitchFamily="18" charset="0"/>
              </a:rPr>
              <a:t> Algorithm</a:t>
            </a:r>
            <a:r>
              <a:rPr lang="en-US" altLang="en-US" sz="2000" smtClean="0">
                <a:latin typeface="Times New Roman" pitchFamily="18" charset="0"/>
                <a:cs typeface="Times New Roman" pitchFamily="18" charset="0"/>
              </a:rPr>
              <a:t>: based on the argument that the page with the smallest count was probably just brought in and has yet to be used</a:t>
            </a:r>
          </a:p>
        </p:txBody>
      </p:sp>
      <p:pic>
        <p:nvPicPr>
          <p:cNvPr id="32770" name="Picture 2"/>
          <p:cNvPicPr>
            <a:picLocks noChangeAspect="1" noChangeArrowheads="1"/>
          </p:cNvPicPr>
          <p:nvPr/>
        </p:nvPicPr>
        <p:blipFill>
          <a:blip r:embed="rId3" cstate="print"/>
          <a:srcRect/>
          <a:stretch>
            <a:fillRect/>
          </a:stretch>
        </p:blipFill>
        <p:spPr bwMode="auto">
          <a:xfrm>
            <a:off x="7164288"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01613"/>
            <a:ext cx="8229600" cy="576262"/>
          </a:xfrm>
        </p:spPr>
        <p:txBody>
          <a:bodyPr>
            <a:normAutofit fontScale="90000"/>
          </a:bodyPr>
          <a:lstStyle/>
          <a:p>
            <a:pPr eaLnBrk="1" hangingPunct="1"/>
            <a:r>
              <a:rPr lang="en-US" altLang="en-US" smtClean="0">
                <a:latin typeface="Times New Roman" pitchFamily="18" charset="0"/>
                <a:cs typeface="Times New Roman" pitchFamily="18" charset="0"/>
              </a:rPr>
              <a:t>Page-Buffering Algorithms</a:t>
            </a:r>
          </a:p>
        </p:txBody>
      </p:sp>
      <p:sp>
        <p:nvSpPr>
          <p:cNvPr id="17411" name="Content Placeholder 2"/>
          <p:cNvSpPr>
            <a:spLocks noGrp="1"/>
          </p:cNvSpPr>
          <p:nvPr>
            <p:ph idx="1"/>
          </p:nvPr>
        </p:nvSpPr>
        <p:spPr>
          <a:xfrm>
            <a:off x="869950" y="1093788"/>
            <a:ext cx="7232650" cy="5078412"/>
          </a:xfrm>
        </p:spPr>
        <p:txBody>
          <a:bodyPr/>
          <a:lstStyle/>
          <a:p>
            <a:pPr eaLnBrk="1" hangingPunct="1"/>
            <a:r>
              <a:rPr lang="en-US" altLang="en-US" sz="1800" smtClean="0">
                <a:latin typeface="Times New Roman" pitchFamily="18" charset="0"/>
                <a:cs typeface="Times New Roman" pitchFamily="18" charset="0"/>
              </a:rPr>
              <a:t>Keep a pool of free frames, always</a:t>
            </a:r>
          </a:p>
          <a:p>
            <a:pPr lvl="1" eaLnBrk="1" hangingPunct="1"/>
            <a:r>
              <a:rPr lang="en-US" altLang="en-US" sz="1800" smtClean="0">
                <a:latin typeface="Times New Roman" pitchFamily="18" charset="0"/>
                <a:cs typeface="Times New Roman" pitchFamily="18" charset="0"/>
              </a:rPr>
              <a:t>Then frame available when needed, not found at fault time</a:t>
            </a:r>
          </a:p>
          <a:p>
            <a:pPr lvl="1" eaLnBrk="1" hangingPunct="1"/>
            <a:r>
              <a:rPr lang="en-US" altLang="en-US" sz="1800" smtClean="0">
                <a:latin typeface="Times New Roman" pitchFamily="18" charset="0"/>
                <a:cs typeface="Times New Roman" pitchFamily="18" charset="0"/>
              </a:rPr>
              <a:t>Read page into free frame and select victim to evict and add to free pool</a:t>
            </a:r>
          </a:p>
          <a:p>
            <a:pPr lvl="1" eaLnBrk="1" hangingPunct="1"/>
            <a:r>
              <a:rPr lang="en-US" altLang="en-US" sz="1800" smtClean="0">
                <a:latin typeface="Times New Roman" pitchFamily="18" charset="0"/>
                <a:cs typeface="Times New Roman" pitchFamily="18" charset="0"/>
              </a:rPr>
              <a:t>When convenient, evict victim</a:t>
            </a:r>
          </a:p>
          <a:p>
            <a:pPr eaLnBrk="1" hangingPunct="1"/>
            <a:r>
              <a:rPr lang="en-US" altLang="en-US" sz="1800" smtClean="0">
                <a:latin typeface="Times New Roman" pitchFamily="18" charset="0"/>
                <a:cs typeface="Times New Roman" pitchFamily="18" charset="0"/>
              </a:rPr>
              <a:t>Possibly, keep list of modified pages</a:t>
            </a:r>
          </a:p>
          <a:p>
            <a:pPr lvl="1" eaLnBrk="1" hangingPunct="1"/>
            <a:r>
              <a:rPr lang="en-US" altLang="en-US" sz="1800" smtClean="0">
                <a:latin typeface="Times New Roman" pitchFamily="18" charset="0"/>
                <a:cs typeface="Times New Roman" pitchFamily="18" charset="0"/>
              </a:rPr>
              <a:t>When backing store otherwise idle, write pages there and set to non-dirty</a:t>
            </a:r>
          </a:p>
          <a:p>
            <a:pPr eaLnBrk="1" hangingPunct="1"/>
            <a:r>
              <a:rPr lang="en-US" altLang="en-US" sz="1800" smtClean="0">
                <a:latin typeface="Times New Roman" pitchFamily="18" charset="0"/>
                <a:cs typeface="Times New Roman" pitchFamily="18" charset="0"/>
              </a:rPr>
              <a:t>Possibly, keep free frame contents intact and note what is in them</a:t>
            </a:r>
          </a:p>
          <a:p>
            <a:pPr lvl="1" eaLnBrk="1" hangingPunct="1"/>
            <a:r>
              <a:rPr lang="en-US" altLang="en-US" sz="1800" smtClean="0">
                <a:latin typeface="Times New Roman" pitchFamily="18" charset="0"/>
                <a:cs typeface="Times New Roman" pitchFamily="18" charset="0"/>
              </a:rPr>
              <a:t>If referenced again before reused, no need to load contents again from disk</a:t>
            </a:r>
          </a:p>
          <a:p>
            <a:pPr lvl="1" eaLnBrk="1" hangingPunct="1"/>
            <a:r>
              <a:rPr lang="en-US" altLang="en-US" sz="1800" smtClean="0">
                <a:latin typeface="Times New Roman" pitchFamily="18" charset="0"/>
                <a:cs typeface="Times New Roman" pitchFamily="18" charset="0"/>
              </a:rPr>
              <a:t>Generally useful to reduce penalty if wrong victim frame selected  </a:t>
            </a:r>
          </a:p>
        </p:txBody>
      </p:sp>
      <p:pic>
        <p:nvPicPr>
          <p:cNvPr id="33794" name="Picture 2"/>
          <p:cNvPicPr>
            <a:picLocks noChangeAspect="1" noChangeArrowheads="1"/>
          </p:cNvPicPr>
          <p:nvPr/>
        </p:nvPicPr>
        <p:blipFill>
          <a:blip r:embed="rId2" cstate="print"/>
          <a:srcRect/>
          <a:stretch>
            <a:fillRect/>
          </a:stretch>
        </p:blipFill>
        <p:spPr bwMode="auto">
          <a:xfrm>
            <a:off x="7600950" y="260648"/>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Copy-on-Write</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268760"/>
            <a:ext cx="7886700" cy="4908203"/>
          </a:xfrm>
        </p:spPr>
        <p:txBody>
          <a:bodyPr>
            <a:normAutofit/>
          </a:bodyPr>
          <a:lstStyle/>
          <a:p>
            <a:r>
              <a:rPr lang="en-US" altLang="en-US" sz="1600" b="1" dirty="0" smtClean="0">
                <a:solidFill>
                  <a:srgbClr val="3366FF"/>
                </a:solidFill>
                <a:latin typeface="Times New Roman" pitchFamily="18" charset="0"/>
                <a:cs typeface="Times New Roman" pitchFamily="18" charset="0"/>
              </a:rPr>
              <a:t>Copy-on-Write </a:t>
            </a:r>
            <a:r>
              <a:rPr lang="en-US" altLang="en-US" sz="1600" dirty="0" smtClean="0">
                <a:latin typeface="Times New Roman" pitchFamily="18" charset="0"/>
                <a:cs typeface="Times New Roman" pitchFamily="18" charset="0"/>
              </a:rPr>
              <a:t>(COW) allows both parent and child processes to initially </a:t>
            </a:r>
            <a:r>
              <a:rPr lang="en-US" altLang="en-US" sz="1600" b="1" i="1" dirty="0" smtClean="0">
                <a:latin typeface="Times New Roman" pitchFamily="18" charset="0"/>
                <a:cs typeface="Times New Roman" pitchFamily="18" charset="0"/>
              </a:rPr>
              <a:t>share</a:t>
            </a:r>
            <a:r>
              <a:rPr lang="en-US" altLang="en-US" sz="1600" dirty="0" smtClean="0">
                <a:latin typeface="Times New Roman" pitchFamily="18" charset="0"/>
                <a:cs typeface="Times New Roman" pitchFamily="18" charset="0"/>
              </a:rPr>
              <a:t> the same pages in memory</a:t>
            </a:r>
          </a:p>
          <a:p>
            <a:pPr lvl="1"/>
            <a:r>
              <a:rPr lang="en-US" altLang="en-US" sz="1600" dirty="0" smtClean="0">
                <a:latin typeface="Times New Roman" pitchFamily="18" charset="0"/>
                <a:cs typeface="Times New Roman" pitchFamily="18" charset="0"/>
              </a:rPr>
              <a:t>If either process modifies a shared page, only then is the page copied</a:t>
            </a:r>
          </a:p>
          <a:p>
            <a:r>
              <a:rPr lang="en-US" altLang="en-US" sz="1600" dirty="0" smtClean="0">
                <a:latin typeface="Times New Roman" pitchFamily="18" charset="0"/>
                <a:cs typeface="Times New Roman" pitchFamily="18" charset="0"/>
              </a:rPr>
              <a:t>COW allows more efficient process creation as only modified pages are copied</a:t>
            </a:r>
          </a:p>
          <a:p>
            <a:r>
              <a:rPr lang="en-US" altLang="en-US" sz="1600" dirty="0" smtClean="0">
                <a:latin typeface="Times New Roman" pitchFamily="18" charset="0"/>
                <a:cs typeface="Times New Roman" pitchFamily="18" charset="0"/>
              </a:rPr>
              <a:t>In general, free pages are allocated from a </a:t>
            </a:r>
            <a:r>
              <a:rPr lang="en-US" altLang="en-US" sz="1600" b="1" dirty="0" smtClean="0">
                <a:solidFill>
                  <a:srgbClr val="3366FF"/>
                </a:solidFill>
                <a:latin typeface="Times New Roman" pitchFamily="18" charset="0"/>
                <a:cs typeface="Times New Roman" pitchFamily="18" charset="0"/>
              </a:rPr>
              <a:t>pool</a:t>
            </a:r>
            <a:r>
              <a:rPr lang="en-US" altLang="en-US" sz="1600" dirty="0" smtClean="0">
                <a:solidFill>
                  <a:srgbClr val="3366FF"/>
                </a:solidFill>
                <a:latin typeface="Times New Roman" pitchFamily="18" charset="0"/>
                <a:cs typeface="Times New Roman" pitchFamily="18" charset="0"/>
              </a:rPr>
              <a:t> </a:t>
            </a:r>
            <a:r>
              <a:rPr lang="en-US" altLang="en-US" sz="1600" dirty="0" smtClean="0">
                <a:latin typeface="Times New Roman" pitchFamily="18" charset="0"/>
                <a:cs typeface="Times New Roman" pitchFamily="18" charset="0"/>
              </a:rPr>
              <a:t>of </a:t>
            </a:r>
            <a:r>
              <a:rPr lang="en-US" altLang="en-US" sz="1600" b="1" dirty="0" smtClean="0">
                <a:solidFill>
                  <a:srgbClr val="3366FF"/>
                </a:solidFill>
                <a:latin typeface="Times New Roman" pitchFamily="18" charset="0"/>
                <a:cs typeface="Times New Roman" pitchFamily="18" charset="0"/>
              </a:rPr>
              <a:t>zero-fill-on-demand </a:t>
            </a:r>
            <a:r>
              <a:rPr lang="en-US" altLang="en-US" sz="1600" dirty="0" smtClean="0">
                <a:latin typeface="Times New Roman" pitchFamily="18" charset="0"/>
                <a:cs typeface="Times New Roman" pitchFamily="18" charset="0"/>
              </a:rPr>
              <a:t>pages</a:t>
            </a:r>
          </a:p>
          <a:p>
            <a:pPr lvl="1"/>
            <a:r>
              <a:rPr lang="en-US" altLang="en-US" sz="1600" dirty="0" smtClean="0">
                <a:latin typeface="Times New Roman" pitchFamily="18" charset="0"/>
                <a:cs typeface="Times New Roman" pitchFamily="18" charset="0"/>
              </a:rPr>
              <a:t>Pool should always have free frames for fast demand page execution</a:t>
            </a:r>
          </a:p>
          <a:p>
            <a:pPr lvl="2"/>
            <a:r>
              <a:rPr lang="en-US" altLang="en-US" sz="1600" dirty="0" smtClean="0">
                <a:latin typeface="Times New Roman" pitchFamily="18" charset="0"/>
                <a:cs typeface="Times New Roman" pitchFamily="18" charset="0"/>
              </a:rPr>
              <a:t>Don’t want to have to free a frame as well as other processing on page fault</a:t>
            </a:r>
          </a:p>
          <a:p>
            <a:pPr lvl="1"/>
            <a:r>
              <a:rPr lang="en-US" altLang="en-US" sz="1600" dirty="0" smtClean="0">
                <a:latin typeface="Times New Roman" pitchFamily="18" charset="0"/>
                <a:cs typeface="Times New Roman" pitchFamily="18" charset="0"/>
              </a:rPr>
              <a:t>Why zero-out a page before allocating it?</a:t>
            </a:r>
          </a:p>
          <a:p>
            <a:r>
              <a:rPr lang="en-US" altLang="en-US" sz="1600" dirty="0" err="1" smtClean="0">
                <a:latin typeface="Times New Roman" pitchFamily="18" charset="0"/>
                <a:cs typeface="Times New Roman" pitchFamily="18" charset="0"/>
              </a:rPr>
              <a:t>vfork</a:t>
            </a:r>
            <a:r>
              <a:rPr lang="en-US" altLang="en-US" sz="1600" dirty="0" smtClean="0">
                <a:latin typeface="Times New Roman" pitchFamily="18" charset="0"/>
                <a:cs typeface="Times New Roman" pitchFamily="18" charset="0"/>
              </a:rPr>
              <a:t>() variation on fork() system call has parent suspend and child using copy-on-write address space of parent</a:t>
            </a:r>
          </a:p>
          <a:p>
            <a:pPr lvl="1"/>
            <a:r>
              <a:rPr lang="en-US" altLang="en-US" sz="1600" dirty="0" smtClean="0">
                <a:latin typeface="Times New Roman" pitchFamily="18" charset="0"/>
                <a:cs typeface="Times New Roman" pitchFamily="18" charset="0"/>
              </a:rPr>
              <a:t>Designed to have child call exec()</a:t>
            </a:r>
          </a:p>
          <a:p>
            <a:pPr lvl="1"/>
            <a:r>
              <a:rPr lang="en-US" altLang="en-US" sz="1600" dirty="0" smtClean="0">
                <a:latin typeface="Times New Roman" pitchFamily="18" charset="0"/>
                <a:cs typeface="Times New Roman" pitchFamily="18" charset="0"/>
              </a:rPr>
              <a:t>Very efficient</a:t>
            </a:r>
          </a:p>
          <a:p>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7236296" y="260648"/>
            <a:ext cx="1543050" cy="638175"/>
          </a:xfrm>
          <a:prstGeom prst="rect">
            <a:avLst/>
          </a:prstGeom>
          <a:noFill/>
          <a:ln w="9525">
            <a:noFill/>
            <a:miter lim="800000"/>
            <a:headEnd/>
            <a:tailEnd/>
          </a:ln>
        </p:spPr>
      </p:pic>
    </p:spTree>
    <p:extLst>
      <p:ext uri="{BB962C8B-B14F-4D97-AF65-F5344CB8AC3E}">
        <p14:creationId xmlns:p14="http://schemas.microsoft.com/office/powerpoint/2010/main" xmlns="" val="2420807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Before Process 1 Modifies Page C</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628650" y="2957658"/>
            <a:ext cx="7399734" cy="2087272"/>
          </a:xfrm>
          <a:prstGeom prst="rect">
            <a:avLst/>
          </a:prstGeom>
        </p:spPr>
      </p:pic>
      <p:pic>
        <p:nvPicPr>
          <p:cNvPr id="35842" name="Picture 2"/>
          <p:cNvPicPr>
            <a:picLocks noChangeAspect="1" noChangeArrowheads="1"/>
          </p:cNvPicPr>
          <p:nvPr/>
        </p:nvPicPr>
        <p:blipFill>
          <a:blip r:embed="rId3" cstate="print"/>
          <a:srcRect/>
          <a:stretch>
            <a:fillRect/>
          </a:stretch>
        </p:blipFill>
        <p:spPr bwMode="auto">
          <a:xfrm>
            <a:off x="7308304" y="0"/>
            <a:ext cx="1543050" cy="638175"/>
          </a:xfrm>
          <a:prstGeom prst="rect">
            <a:avLst/>
          </a:prstGeom>
          <a:noFill/>
          <a:ln w="9525">
            <a:noFill/>
            <a:miter lim="800000"/>
            <a:headEnd/>
            <a:tailEnd/>
          </a:ln>
        </p:spPr>
      </p:pic>
    </p:spTree>
    <p:extLst>
      <p:ext uri="{BB962C8B-B14F-4D97-AF65-F5344CB8AC3E}">
        <p14:creationId xmlns:p14="http://schemas.microsoft.com/office/powerpoint/2010/main" xmlns="" val="2741906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After Process 1 Modifies Page C</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628650" y="2802124"/>
            <a:ext cx="5745256" cy="2398340"/>
          </a:xfrm>
          <a:prstGeom prst="rect">
            <a:avLst/>
          </a:prstGeom>
        </p:spPr>
      </p:pic>
      <p:pic>
        <p:nvPicPr>
          <p:cNvPr id="36866" name="Picture 2"/>
          <p:cNvPicPr>
            <a:picLocks noChangeAspect="1" noChangeArrowheads="1"/>
          </p:cNvPicPr>
          <p:nvPr/>
        </p:nvPicPr>
        <p:blipFill>
          <a:blip r:embed="rId3" cstate="print"/>
          <a:srcRect/>
          <a:stretch>
            <a:fillRect/>
          </a:stretch>
        </p:blipFill>
        <p:spPr bwMode="auto">
          <a:xfrm>
            <a:off x="7308304" y="0"/>
            <a:ext cx="1543050" cy="638175"/>
          </a:xfrm>
          <a:prstGeom prst="rect">
            <a:avLst/>
          </a:prstGeom>
          <a:noFill/>
          <a:ln w="9525">
            <a:noFill/>
            <a:miter lim="800000"/>
            <a:headEnd/>
            <a:tailEnd/>
          </a:ln>
        </p:spPr>
      </p:pic>
    </p:spTree>
    <p:extLst>
      <p:ext uri="{BB962C8B-B14F-4D97-AF65-F5344CB8AC3E}">
        <p14:creationId xmlns:p14="http://schemas.microsoft.com/office/powerpoint/2010/main" xmlns="" val="270364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Times New Roman" pitchFamily="18" charset="0"/>
                <a:cs typeface="Times New Roman" pitchFamily="18" charset="0"/>
              </a:rPr>
              <a:t>What Happens if There is no Free Frame?</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628650" y="1774109"/>
            <a:ext cx="7886700" cy="4351338"/>
          </a:xfrm>
        </p:spPr>
        <p:txBody>
          <a:bodyPr>
            <a:normAutofit lnSpcReduction="10000"/>
          </a:bodyPr>
          <a:lstStyle/>
          <a:p>
            <a:r>
              <a:rPr lang="en-US" altLang="en-US" dirty="0" smtClean="0">
                <a:latin typeface="Times New Roman" pitchFamily="18" charset="0"/>
                <a:cs typeface="Times New Roman" pitchFamily="18" charset="0"/>
              </a:rPr>
              <a:t>Used up by process pages</a:t>
            </a:r>
          </a:p>
          <a:p>
            <a:r>
              <a:rPr lang="en-US" altLang="en-US" dirty="0" smtClean="0">
                <a:latin typeface="Times New Roman" pitchFamily="18" charset="0"/>
                <a:cs typeface="Times New Roman" pitchFamily="18" charset="0"/>
              </a:rPr>
              <a:t>Also in demand from the kernel, I/O buffers, </a:t>
            </a:r>
            <a:r>
              <a:rPr lang="en-US" altLang="en-US" dirty="0" err="1" smtClean="0">
                <a:latin typeface="Times New Roman" pitchFamily="18" charset="0"/>
                <a:cs typeface="Times New Roman" pitchFamily="18" charset="0"/>
              </a:rPr>
              <a:t>etc</a:t>
            </a:r>
            <a:endParaRPr lang="en-US"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How much to allocate to each?</a:t>
            </a:r>
          </a:p>
          <a:p>
            <a:r>
              <a:rPr lang="en-US" altLang="en-US" dirty="0" smtClean="0">
                <a:latin typeface="Times New Roman" pitchFamily="18" charset="0"/>
                <a:cs typeface="Times New Roman" pitchFamily="18" charset="0"/>
              </a:rPr>
              <a:t>Page replacement – find some page in memory, but not really in use, page it out</a:t>
            </a:r>
          </a:p>
          <a:p>
            <a:pPr lvl="1"/>
            <a:r>
              <a:rPr lang="en-US" altLang="en-US" dirty="0" smtClean="0">
                <a:latin typeface="Times New Roman" pitchFamily="18" charset="0"/>
                <a:cs typeface="Times New Roman" pitchFamily="18" charset="0"/>
              </a:rPr>
              <a:t>Algorithm – terminate? swap out? replace the page?</a:t>
            </a:r>
          </a:p>
          <a:p>
            <a:pPr lvl="1"/>
            <a:r>
              <a:rPr lang="en-US" altLang="en-US" dirty="0" smtClean="0">
                <a:latin typeface="Times New Roman" pitchFamily="18" charset="0"/>
                <a:cs typeface="Times New Roman" pitchFamily="18" charset="0"/>
              </a:rPr>
              <a:t>Performance – want an algorithm which will result in minimum number of page faults</a:t>
            </a:r>
          </a:p>
          <a:p>
            <a:r>
              <a:rPr lang="en-US" altLang="en-US" dirty="0" smtClean="0">
                <a:latin typeface="Times New Roman" pitchFamily="18" charset="0"/>
                <a:cs typeface="Times New Roman" pitchFamily="18" charset="0"/>
              </a:rPr>
              <a:t>Same page may be brought into memory several times</a:t>
            </a:r>
          </a:p>
          <a:p>
            <a:endParaRPr lang="en-US" dirty="0">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cstate="print"/>
          <a:srcRect/>
          <a:stretch>
            <a:fillRect/>
          </a:stretch>
        </p:blipFill>
        <p:spPr bwMode="auto">
          <a:xfrm>
            <a:off x="7020272" y="764704"/>
            <a:ext cx="1543050" cy="638175"/>
          </a:xfrm>
          <a:prstGeom prst="rect">
            <a:avLst/>
          </a:prstGeom>
          <a:noFill/>
          <a:ln w="9525">
            <a:noFill/>
            <a:miter lim="800000"/>
            <a:headEnd/>
            <a:tailEnd/>
          </a:ln>
        </p:spPr>
      </p:pic>
    </p:spTree>
    <p:extLst>
      <p:ext uri="{BB962C8B-B14F-4D97-AF65-F5344CB8AC3E}">
        <p14:creationId xmlns:p14="http://schemas.microsoft.com/office/powerpoint/2010/main" xmlns="" val="323272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latin typeface="Times New Roman" pitchFamily="18" charset="0"/>
                <a:cs typeface="Times New Roman" pitchFamily="18" charset="0"/>
              </a:rPr>
              <a:t>Virtual Memory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rmAutofit fontScale="77500" lnSpcReduction="20000"/>
          </a:bodyPr>
          <a:lstStyle/>
          <a:p>
            <a:r>
              <a:rPr lang="en-IN" dirty="0" smtClean="0">
                <a:latin typeface="Times New Roman" pitchFamily="18" charset="0"/>
                <a:cs typeface="Times New Roman" pitchFamily="18" charset="0"/>
              </a:rPr>
              <a:t>Virtual memory is a technique that allows the execution of processes that are not completely in memory. </a:t>
            </a:r>
          </a:p>
          <a:p>
            <a:r>
              <a:rPr lang="en-IN" dirty="0" smtClean="0">
                <a:latin typeface="Times New Roman" pitchFamily="18" charset="0"/>
                <a:cs typeface="Times New Roman" pitchFamily="18" charset="0"/>
              </a:rPr>
              <a:t>One major advantage of this scheme is that programs can be larger than physical memory.</a:t>
            </a:r>
          </a:p>
          <a:p>
            <a:r>
              <a:rPr lang="en-IN" dirty="0" smtClean="0">
                <a:latin typeface="Times New Roman" pitchFamily="18" charset="0"/>
                <a:cs typeface="Times New Roman" pitchFamily="18" charset="0"/>
              </a:rPr>
              <a:t> Further, virtual memory abstracts main memory into an extremely large, uniform array of storage, separating logical memory as viewed by the user from physical memory. </a:t>
            </a:r>
          </a:p>
          <a:p>
            <a:r>
              <a:rPr lang="en-IN" dirty="0" smtClean="0">
                <a:latin typeface="Times New Roman" pitchFamily="18" charset="0"/>
                <a:cs typeface="Times New Roman" pitchFamily="18" charset="0"/>
              </a:rPr>
              <a:t>This technique frees programmers from the concerns of memory-storage limitations. </a:t>
            </a:r>
          </a:p>
          <a:p>
            <a:r>
              <a:rPr lang="en-IN" dirty="0" smtClean="0">
                <a:latin typeface="Times New Roman" pitchFamily="18" charset="0"/>
                <a:cs typeface="Times New Roman" pitchFamily="18" charset="0"/>
              </a:rPr>
              <a:t>Virtual memory also allows processes to share files easily and to implement shared memory. </a:t>
            </a:r>
          </a:p>
          <a:p>
            <a:r>
              <a:rPr lang="en-IN" dirty="0" smtClean="0">
                <a:latin typeface="Times New Roman" pitchFamily="18" charset="0"/>
                <a:cs typeface="Times New Roman" pitchFamily="18" charset="0"/>
              </a:rPr>
              <a:t>In addition, it provides an efficient mechanism for process creation.</a:t>
            </a: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7164288" y="404664"/>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Frames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When main memory is divided in to small fragments for paging purpose , the small fragments are called frames.</a:t>
            </a:r>
          </a:p>
          <a:p>
            <a:r>
              <a:rPr lang="en-IN" sz="2000" dirty="0">
                <a:latin typeface="Times New Roman" pitchFamily="18" charset="0"/>
                <a:cs typeface="Times New Roman" pitchFamily="18" charset="0"/>
              </a:rPr>
              <a:t>whereas if the process is divided into small fragments for paging it is called page.  ( </a:t>
            </a:r>
            <a:r>
              <a:rPr lang="en-IN" sz="2000" dirty="0" err="1">
                <a:latin typeface="Times New Roman" pitchFamily="18" charset="0"/>
                <a:cs typeface="Times New Roman" pitchFamily="18" charset="0"/>
              </a:rPr>
              <a:t>Page_size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Frame_size</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A frame refers to a storage frame or central storage frame</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In terms of physical memory, it is a fixed sized block in physical memory space, or a block of central storage.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computer architecture, frames are analogous to logical address space </a:t>
            </a:r>
            <a:r>
              <a:rPr lang="en-IN" sz="2000" dirty="0" smtClean="0">
                <a:latin typeface="Times New Roman" pitchFamily="18" charset="0"/>
                <a:cs typeface="Times New Roman" pitchFamily="18" charset="0"/>
              </a:rPr>
              <a:t>pages.</a:t>
            </a:r>
          </a:p>
          <a:p>
            <a:endParaRPr lang="en-IN" sz="20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cstate="print"/>
          <a:srcRect/>
          <a:stretch>
            <a:fillRect/>
          </a:stretch>
        </p:blipFill>
        <p:spPr bwMode="auto">
          <a:xfrm>
            <a:off x="7452320" y="404664"/>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latin typeface="Times New Roman" pitchFamily="18" charset="0"/>
                <a:cs typeface="Times New Roman" pitchFamily="18" charset="0"/>
              </a:rPr>
              <a:t>Frame Allocation Algorithm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a:bodyPr>
          <a:lstStyle/>
          <a:p>
            <a:pPr fontAlgn="base"/>
            <a:r>
              <a:rPr lang="en-IN" sz="1800" dirty="0">
                <a:latin typeface="Times New Roman" pitchFamily="18" charset="0"/>
                <a:cs typeface="Times New Roman" pitchFamily="18" charset="0"/>
              </a:rPr>
              <a:t>An important aspect of operating systems, </a:t>
            </a:r>
            <a:r>
              <a:rPr lang="en-IN" sz="1800" dirty="0" smtClean="0">
                <a:latin typeface="Times New Roman" pitchFamily="18" charset="0"/>
                <a:cs typeface="Times New Roman" pitchFamily="18" charset="0"/>
              </a:rPr>
              <a:t>virtual memory</a:t>
            </a:r>
            <a:r>
              <a:rPr lang="en-IN" sz="1800" dirty="0">
                <a:latin typeface="Times New Roman" pitchFamily="18" charset="0"/>
                <a:cs typeface="Times New Roman" pitchFamily="18" charset="0"/>
              </a:rPr>
              <a:t> is implemented using demand paging. Demand paging necessitates the development of a </a:t>
            </a:r>
            <a:r>
              <a:rPr lang="en-IN" sz="1800" dirty="0" smtClean="0">
                <a:latin typeface="Times New Roman" pitchFamily="18" charset="0"/>
                <a:cs typeface="Times New Roman" pitchFamily="18" charset="0"/>
              </a:rPr>
              <a:t>page replacement algorithm and </a:t>
            </a:r>
            <a:r>
              <a:rPr lang="en-IN" sz="1800" dirty="0">
                <a:latin typeface="Times New Roman" pitchFamily="18" charset="0"/>
                <a:cs typeface="Times New Roman" pitchFamily="18" charset="0"/>
              </a:rPr>
              <a:t>a </a:t>
            </a:r>
            <a:r>
              <a:rPr lang="en-IN" sz="1800" b="1" dirty="0">
                <a:latin typeface="Times New Roman" pitchFamily="18" charset="0"/>
                <a:cs typeface="Times New Roman" pitchFamily="18" charset="0"/>
              </a:rPr>
              <a:t>frame allocation algorithm</a:t>
            </a:r>
            <a:r>
              <a:rPr lang="en-IN" sz="1800" dirty="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fontAlgn="base"/>
            <a:r>
              <a:rPr lang="en-IN" sz="1800" dirty="0" smtClean="0">
                <a:latin typeface="Times New Roman" pitchFamily="18" charset="0"/>
                <a:cs typeface="Times New Roman" pitchFamily="18" charset="0"/>
              </a:rPr>
              <a:t>Frame </a:t>
            </a:r>
            <a:r>
              <a:rPr lang="en-IN" sz="1800" dirty="0">
                <a:latin typeface="Times New Roman" pitchFamily="18" charset="0"/>
                <a:cs typeface="Times New Roman" pitchFamily="18" charset="0"/>
              </a:rPr>
              <a:t>allocation algorithms are used if you have multiple processes; it helps decide how many frames to allocate to each process.</a:t>
            </a:r>
          </a:p>
          <a:p>
            <a:pPr fontAlgn="base"/>
            <a:r>
              <a:rPr lang="en-IN" sz="1800" dirty="0">
                <a:latin typeface="Times New Roman" pitchFamily="18" charset="0"/>
                <a:cs typeface="Times New Roman" pitchFamily="18" charset="0"/>
              </a:rPr>
              <a:t>There are various constraints to the strategies for the allocation of frames:</a:t>
            </a:r>
          </a:p>
          <a:p>
            <a:pPr fontAlgn="base"/>
            <a:r>
              <a:rPr lang="en-IN" sz="1800" dirty="0">
                <a:latin typeface="Times New Roman" pitchFamily="18" charset="0"/>
                <a:cs typeface="Times New Roman" pitchFamily="18" charset="0"/>
              </a:rPr>
              <a:t>You cannot allocate more than the total number of available frames.</a:t>
            </a:r>
          </a:p>
          <a:p>
            <a:pPr fontAlgn="base"/>
            <a:r>
              <a:rPr lang="en-IN" sz="1800" dirty="0">
                <a:latin typeface="Times New Roman" pitchFamily="18" charset="0"/>
                <a:cs typeface="Times New Roman" pitchFamily="18" charset="0"/>
              </a:rPr>
              <a:t>At least a minimum number of frames should be allocated to each process</a:t>
            </a:r>
            <a:r>
              <a:rPr lang="en-IN" sz="1800" dirty="0" smtClean="0">
                <a:latin typeface="Times New Roman" pitchFamily="18" charset="0"/>
                <a:cs typeface="Times New Roman" pitchFamily="18" charset="0"/>
              </a:rPr>
              <a:t>.</a:t>
            </a:r>
          </a:p>
          <a:p>
            <a:pPr fontAlgn="base"/>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This constraint is supported by two reasons. The first reason is, as less number of frames are allocated, there is an increase in the page fault ratio, decreasing the performance of the execution of the process. Secondly, there should be enough frames to hold all the different pages that any single instruction can reference.</a:t>
            </a:r>
          </a:p>
          <a:p>
            <a:endParaRPr lang="en-IN" sz="1800" dirty="0">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7380312"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latin typeface="Times New Roman" pitchFamily="18" charset="0"/>
                <a:cs typeface="Times New Roman" pitchFamily="18" charset="0"/>
              </a:rPr>
              <a:t>Types of Frame Allocation Algorithm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r>
              <a:rPr lang="en-IN" sz="3800" dirty="0">
                <a:latin typeface="Times New Roman" pitchFamily="18" charset="0"/>
                <a:cs typeface="Times New Roman" pitchFamily="18" charset="0"/>
              </a:rPr>
              <a:t>The </a:t>
            </a:r>
            <a:r>
              <a:rPr lang="en-IN" sz="3800" dirty="0" smtClean="0">
                <a:latin typeface="Times New Roman" pitchFamily="18" charset="0"/>
                <a:cs typeface="Times New Roman" pitchFamily="18" charset="0"/>
              </a:rPr>
              <a:t>algorithms that are commonly </a:t>
            </a:r>
            <a:r>
              <a:rPr lang="en-IN" sz="3800" dirty="0">
                <a:latin typeface="Times New Roman" pitchFamily="18" charset="0"/>
                <a:cs typeface="Times New Roman" pitchFamily="18" charset="0"/>
              </a:rPr>
              <a:t>used to allocate frames to a process are</a:t>
            </a:r>
            <a:r>
              <a:rPr lang="en-IN" sz="3800" dirty="0" smtClean="0">
                <a:latin typeface="Times New Roman" pitchFamily="18" charset="0"/>
                <a:cs typeface="Times New Roman" pitchFamily="18" charset="0"/>
              </a:rPr>
              <a:t>:</a:t>
            </a:r>
          </a:p>
          <a:p>
            <a:pPr fontAlgn="base"/>
            <a:r>
              <a:rPr lang="en-IN" sz="3800" b="1" dirty="0">
                <a:latin typeface="Times New Roman" pitchFamily="18" charset="0"/>
                <a:cs typeface="Times New Roman" pitchFamily="18" charset="0"/>
              </a:rPr>
              <a:t>Equal allocation: </a:t>
            </a:r>
            <a:r>
              <a:rPr lang="en-IN" sz="3800" dirty="0">
                <a:latin typeface="Times New Roman" pitchFamily="18" charset="0"/>
                <a:cs typeface="Times New Roman" pitchFamily="18" charset="0"/>
              </a:rPr>
              <a:t>In a system with x frames and y processes, each process gets equal number of frames, i.e. x/y. For instance, if the system has 48 frames and 9 processes, each process will get 5 frames. The three frames which are not allocated to any process can be used as a free-frame buffer pool.</a:t>
            </a:r>
          </a:p>
          <a:p>
            <a:pPr lvl="1" fontAlgn="base"/>
            <a:r>
              <a:rPr lang="en-IN" sz="3800" b="1" dirty="0">
                <a:latin typeface="Times New Roman" pitchFamily="18" charset="0"/>
                <a:cs typeface="Times New Roman" pitchFamily="18" charset="0"/>
              </a:rPr>
              <a:t>Disadvantage:</a:t>
            </a:r>
            <a:r>
              <a:rPr lang="en-IN" sz="3800" dirty="0">
                <a:latin typeface="Times New Roman" pitchFamily="18" charset="0"/>
                <a:cs typeface="Times New Roman" pitchFamily="18" charset="0"/>
              </a:rPr>
              <a:t> In systems with processes of varying sizes, it does not make much sense to give each process equal frames. Allocation of a large number of frames to a small process will eventually lead to the wastage of a large number of allocated unused frames</a:t>
            </a:r>
            <a:r>
              <a:rPr lang="en-IN" sz="3800" dirty="0" smtClean="0">
                <a:latin typeface="Times New Roman" pitchFamily="18" charset="0"/>
                <a:cs typeface="Times New Roman" pitchFamily="18" charset="0"/>
              </a:rPr>
              <a:t>.</a:t>
            </a:r>
            <a:endParaRPr lang="en-IN" sz="3800" dirty="0">
              <a:latin typeface="Times New Roman" pitchFamily="18" charset="0"/>
              <a:cs typeface="Times New Roman" pitchFamily="18" charset="0"/>
            </a:endParaRPr>
          </a:p>
        </p:txBody>
      </p:sp>
      <p:pic>
        <p:nvPicPr>
          <p:cNvPr id="40962" name="Picture 2"/>
          <p:cNvPicPr>
            <a:picLocks noChangeAspect="1" noChangeArrowheads="1"/>
          </p:cNvPicPr>
          <p:nvPr/>
        </p:nvPicPr>
        <p:blipFill>
          <a:blip r:embed="rId2" cstate="print"/>
          <a:srcRect/>
          <a:stretch>
            <a:fillRect/>
          </a:stretch>
        </p:blipFill>
        <p:spPr bwMode="auto">
          <a:xfrm>
            <a:off x="8032998" y="116632"/>
            <a:ext cx="1111002" cy="36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latin typeface="Times New Roman" pitchFamily="18" charset="0"/>
                <a:cs typeface="Times New Roman" pitchFamily="18" charset="0"/>
              </a:rPr>
              <a:t>Proportional Allocation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001419"/>
          </a:xfrm>
        </p:spPr>
        <p:txBody>
          <a:bodyPr>
            <a:normAutofit/>
          </a:bodyPr>
          <a:lstStyle/>
          <a:p>
            <a:pPr fontAlgn="base"/>
            <a:r>
              <a:rPr lang="en-IN" sz="2600" b="1" dirty="0" smtClean="0">
                <a:latin typeface="Times New Roman" pitchFamily="18" charset="0"/>
                <a:cs typeface="Times New Roman" pitchFamily="18" charset="0"/>
              </a:rPr>
              <a:t>Proportional allocation:</a:t>
            </a:r>
            <a:r>
              <a:rPr lang="en-IN" sz="2600" dirty="0" smtClean="0">
                <a:latin typeface="Times New Roman" pitchFamily="18" charset="0"/>
                <a:cs typeface="Times New Roman" pitchFamily="18" charset="0"/>
              </a:rPr>
              <a:t> Frames are allocated to each process according to the process size.</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For a process p</a:t>
            </a:r>
            <a:r>
              <a:rPr lang="en-IN" sz="2600" baseline="-25000" dirty="0" smtClean="0">
                <a:latin typeface="Times New Roman" pitchFamily="18" charset="0"/>
                <a:cs typeface="Times New Roman" pitchFamily="18" charset="0"/>
              </a:rPr>
              <a:t>i</a:t>
            </a:r>
            <a:r>
              <a:rPr lang="en-IN" sz="2600" dirty="0" smtClean="0">
                <a:latin typeface="Times New Roman" pitchFamily="18" charset="0"/>
                <a:cs typeface="Times New Roman" pitchFamily="18" charset="0"/>
              </a:rPr>
              <a:t> of size </a:t>
            </a:r>
            <a:r>
              <a:rPr lang="en-IN" sz="2600" dirty="0" err="1" smtClean="0">
                <a:latin typeface="Times New Roman" pitchFamily="18" charset="0"/>
                <a:cs typeface="Times New Roman" pitchFamily="18" charset="0"/>
              </a:rPr>
              <a:t>s</a:t>
            </a:r>
            <a:r>
              <a:rPr lang="en-IN" sz="2600" baseline="-25000" dirty="0" err="1" smtClean="0">
                <a:latin typeface="Times New Roman" pitchFamily="18" charset="0"/>
                <a:cs typeface="Times New Roman" pitchFamily="18" charset="0"/>
              </a:rPr>
              <a:t>i</a:t>
            </a:r>
            <a:r>
              <a:rPr lang="en-IN" sz="2600" dirty="0" smtClean="0">
                <a:latin typeface="Times New Roman" pitchFamily="18" charset="0"/>
                <a:cs typeface="Times New Roman" pitchFamily="18" charset="0"/>
              </a:rPr>
              <a:t>, the number of allocated frames is </a:t>
            </a:r>
            <a:r>
              <a:rPr lang="en-IN" sz="2600" b="1" dirty="0" err="1" smtClean="0">
                <a:latin typeface="Times New Roman" pitchFamily="18" charset="0"/>
                <a:cs typeface="Times New Roman" pitchFamily="18" charset="0"/>
              </a:rPr>
              <a:t>a</a:t>
            </a:r>
            <a:r>
              <a:rPr lang="en-IN" sz="2600" b="1" baseline="-25000" dirty="0" err="1" smtClean="0">
                <a:latin typeface="Times New Roman" pitchFamily="18" charset="0"/>
                <a:cs typeface="Times New Roman" pitchFamily="18" charset="0"/>
              </a:rPr>
              <a:t>i</a:t>
            </a:r>
            <a:r>
              <a:rPr lang="en-IN" sz="2600" b="1" dirty="0" smtClean="0">
                <a:latin typeface="Times New Roman" pitchFamily="18" charset="0"/>
                <a:cs typeface="Times New Roman" pitchFamily="18" charset="0"/>
              </a:rPr>
              <a:t> = (</a:t>
            </a:r>
            <a:r>
              <a:rPr lang="en-IN" sz="2600" b="1" dirty="0" err="1" smtClean="0">
                <a:latin typeface="Times New Roman" pitchFamily="18" charset="0"/>
                <a:cs typeface="Times New Roman" pitchFamily="18" charset="0"/>
              </a:rPr>
              <a:t>s</a:t>
            </a:r>
            <a:r>
              <a:rPr lang="en-IN" sz="2600" b="1" baseline="-25000" dirty="0" err="1" smtClean="0">
                <a:latin typeface="Times New Roman" pitchFamily="18" charset="0"/>
                <a:cs typeface="Times New Roman" pitchFamily="18" charset="0"/>
              </a:rPr>
              <a:t>i</a:t>
            </a:r>
            <a:r>
              <a:rPr lang="en-IN" sz="2600" b="1" dirty="0" smtClean="0">
                <a:latin typeface="Times New Roman" pitchFamily="18" charset="0"/>
                <a:cs typeface="Times New Roman" pitchFamily="18" charset="0"/>
              </a:rPr>
              <a:t>/S)*m</a:t>
            </a:r>
            <a:r>
              <a:rPr lang="en-IN" sz="2600" dirty="0" smtClean="0">
                <a:latin typeface="Times New Roman" pitchFamily="18" charset="0"/>
                <a:cs typeface="Times New Roman" pitchFamily="18" charset="0"/>
              </a:rPr>
              <a:t>, where S is the sum of the sizes of all the processes and m is the number of frames in the system. </a:t>
            </a:r>
          </a:p>
          <a:p>
            <a:pPr fontAlgn="base"/>
            <a:r>
              <a:rPr lang="en-IN" sz="2600" dirty="0" smtClean="0">
                <a:latin typeface="Times New Roman" pitchFamily="18" charset="0"/>
                <a:cs typeface="Times New Roman" pitchFamily="18" charset="0"/>
              </a:rPr>
              <a:t>For instance, in a system with 62 frames, if there is a process of 10KB and another process of 127KB, then the first process will be allocated (10/137)*62 = 4 frames and the other process will get (127/137)*62 = 57 frames.</a:t>
            </a:r>
          </a:p>
          <a:p>
            <a:pPr lvl="1" fontAlgn="base"/>
            <a:r>
              <a:rPr lang="en-IN" sz="2600" b="1" dirty="0" smtClean="0">
                <a:latin typeface="Times New Roman" pitchFamily="18" charset="0"/>
                <a:cs typeface="Times New Roman" pitchFamily="18" charset="0"/>
              </a:rPr>
              <a:t>Advantage:</a:t>
            </a:r>
            <a:r>
              <a:rPr lang="en-IN" sz="2600" dirty="0" smtClean="0">
                <a:latin typeface="Times New Roman" pitchFamily="18" charset="0"/>
                <a:cs typeface="Times New Roman" pitchFamily="18" charset="0"/>
              </a:rPr>
              <a:t> All the processes share the available frames according to their needs, rather than equally.</a:t>
            </a:r>
          </a:p>
          <a:p>
            <a:endParaRPr lang="en-IN" sz="18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1986" name="Picture 2"/>
          <p:cNvPicPr>
            <a:picLocks noChangeAspect="1" noChangeArrowheads="1"/>
          </p:cNvPicPr>
          <p:nvPr/>
        </p:nvPicPr>
        <p:blipFill>
          <a:blip r:embed="rId2" cstate="print"/>
          <a:srcRect/>
          <a:stretch>
            <a:fillRect/>
          </a:stretch>
        </p:blipFill>
        <p:spPr bwMode="auto">
          <a:xfrm>
            <a:off x="7452320" y="260648"/>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latin typeface="Times New Roman" pitchFamily="18" charset="0"/>
                <a:cs typeface="Times New Roman" pitchFamily="18" charset="0"/>
              </a:rPr>
              <a:t>Priority Allocation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a:bodyPr>
          <a:lstStyle/>
          <a:p>
            <a:r>
              <a:rPr lang="en-US" dirty="0" smtClean="0">
                <a:latin typeface="Times New Roman" pitchFamily="18" charset="0"/>
                <a:cs typeface="Times New Roman" pitchFamily="18" charset="0"/>
              </a:rPr>
              <a:t>Use a proportional allocation scheme using priorities rather than size</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process </a:t>
            </a:r>
            <a:r>
              <a:rPr lang="en-US" i="1" dirty="0" smtClean="0">
                <a:latin typeface="Times New Roman" pitchFamily="18" charset="0"/>
                <a:cs typeface="Times New Roman" pitchFamily="18" charset="0"/>
              </a:rPr>
              <a:t>P</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generates a page fault,</a:t>
            </a:r>
          </a:p>
          <a:p>
            <a:pPr lvl="1"/>
            <a:r>
              <a:rPr lang="en-US" dirty="0" smtClean="0">
                <a:latin typeface="Times New Roman" pitchFamily="18" charset="0"/>
                <a:cs typeface="Times New Roman" pitchFamily="18" charset="0"/>
              </a:rPr>
              <a:t>select for replacement one of its frames</a:t>
            </a:r>
          </a:p>
          <a:p>
            <a:pPr lvl="1"/>
            <a:r>
              <a:rPr lang="en-US" dirty="0" smtClean="0">
                <a:latin typeface="Times New Roman" pitchFamily="18" charset="0"/>
                <a:cs typeface="Times New Roman" pitchFamily="18" charset="0"/>
              </a:rPr>
              <a:t>select for replacement a frame from a process with lower priority number</a:t>
            </a:r>
          </a:p>
          <a:p>
            <a:endParaRPr lang="en-IN" sz="2400" dirty="0">
              <a:latin typeface="Times New Roman" pitchFamily="18" charset="0"/>
              <a:cs typeface="Times New Roman" pitchFamily="18" charset="0"/>
            </a:endParaRPr>
          </a:p>
        </p:txBody>
      </p:sp>
      <p:pic>
        <p:nvPicPr>
          <p:cNvPr id="43010" name="Picture 2"/>
          <p:cNvPicPr>
            <a:picLocks noChangeAspect="1" noChangeArrowheads="1"/>
          </p:cNvPicPr>
          <p:nvPr/>
        </p:nvPicPr>
        <p:blipFill>
          <a:blip r:embed="rId2" cstate="print"/>
          <a:srcRect/>
          <a:stretch>
            <a:fillRect/>
          </a:stretch>
        </p:blipFill>
        <p:spPr bwMode="auto">
          <a:xfrm>
            <a:off x="7236296" y="332656"/>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IN" sz="3200" dirty="0" smtClean="0">
                <a:latin typeface="Times New Roman" pitchFamily="18" charset="0"/>
                <a:cs typeface="Times New Roman" pitchFamily="18" charset="0"/>
              </a:rPr>
              <a:t>Comparison between Local and Global Replacement</a:t>
            </a:r>
            <a:endParaRPr lang="en-IN" sz="3200" dirty="0"/>
          </a:p>
        </p:txBody>
      </p:sp>
      <p:sp>
        <p:nvSpPr>
          <p:cNvPr id="3" name="Content Placeholder 2"/>
          <p:cNvSpPr>
            <a:spLocks noGrp="1"/>
          </p:cNvSpPr>
          <p:nvPr>
            <p:ph sz="half" idx="1"/>
          </p:nvPr>
        </p:nvSpPr>
        <p:spPr>
          <a:xfrm>
            <a:off x="457200" y="1268760"/>
            <a:ext cx="4038600" cy="5040560"/>
          </a:xfrm>
        </p:spPr>
        <p:txBody>
          <a:bodyPr>
            <a:noAutofit/>
          </a:bodyPr>
          <a:lstStyle/>
          <a:p>
            <a:r>
              <a:rPr lang="en-IN" sz="2000" b="1" dirty="0">
                <a:latin typeface="Times New Roman" pitchFamily="18" charset="0"/>
                <a:cs typeface="Times New Roman" pitchFamily="18" charset="0"/>
              </a:rPr>
              <a:t>Local replacement</a:t>
            </a:r>
            <a:r>
              <a:rPr lang="en-IN" sz="2000" dirty="0">
                <a:latin typeface="Times New Roman" pitchFamily="18" charset="0"/>
                <a:cs typeface="Times New Roman" pitchFamily="18" charset="0"/>
              </a:rPr>
              <a:t>: When a process needs a page which is not in the memory, it can bring in the new page and allocate it a frame from its own set of allocated frames only</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Advantage</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The pages in memory for a particular process and the page fault ratio is affected by the paging </a:t>
            </a:r>
            <a:r>
              <a:rPr lang="en-IN" sz="2000" dirty="0" err="1">
                <a:latin typeface="Times New Roman" pitchFamily="18" charset="0"/>
                <a:cs typeface="Times New Roman" pitchFamily="18" charset="0"/>
              </a:rPr>
              <a:t>behavior</a:t>
            </a:r>
            <a:r>
              <a:rPr lang="en-IN" sz="2000" dirty="0">
                <a:latin typeface="Times New Roman" pitchFamily="18" charset="0"/>
                <a:cs typeface="Times New Roman" pitchFamily="18" charset="0"/>
              </a:rPr>
              <a:t> of only that process.</a:t>
            </a:r>
          </a:p>
          <a:p>
            <a:pPr fontAlgn="base"/>
            <a:r>
              <a:rPr lang="en-IN" sz="2000" b="1" dirty="0">
                <a:latin typeface="Times New Roman" pitchFamily="18" charset="0"/>
                <a:cs typeface="Times New Roman" pitchFamily="18" charset="0"/>
              </a:rPr>
              <a:t>Disadvantage: </a:t>
            </a:r>
            <a:r>
              <a:rPr lang="en-IN" sz="2000" dirty="0">
                <a:latin typeface="Times New Roman" pitchFamily="18" charset="0"/>
                <a:cs typeface="Times New Roman" pitchFamily="18" charset="0"/>
              </a:rPr>
              <a:t>A low priority process may hinder a high priority process by not </a:t>
            </a:r>
            <a:r>
              <a:rPr lang="en-IN" sz="2000" dirty="0" smtClean="0">
                <a:latin typeface="Times New Roman" pitchFamily="18" charset="0"/>
                <a:cs typeface="Times New Roman" pitchFamily="18" charset="0"/>
              </a:rPr>
              <a:t>making </a:t>
            </a:r>
            <a:r>
              <a:rPr lang="en-IN" sz="2000" dirty="0">
                <a:latin typeface="Times New Roman" pitchFamily="18" charset="0"/>
                <a:cs typeface="Times New Roman" pitchFamily="18" charset="0"/>
              </a:rPr>
              <a:t>its frames available to the high priority process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648200" y="1268760"/>
            <a:ext cx="4038600" cy="5184576"/>
          </a:xfrm>
        </p:spPr>
        <p:txBody>
          <a:bodyPr>
            <a:normAutofit fontScale="70000" lnSpcReduction="20000"/>
          </a:bodyPr>
          <a:lstStyle/>
          <a:p>
            <a:r>
              <a:rPr lang="en-IN" b="1" dirty="0" smtClean="0">
                <a:latin typeface="Times New Roman" pitchFamily="18" charset="0"/>
                <a:cs typeface="Times New Roman" pitchFamily="18" charset="0"/>
              </a:rPr>
              <a:t>Global Replacement:</a:t>
            </a:r>
          </a:p>
          <a:p>
            <a:pPr fontAlgn="base"/>
            <a:r>
              <a:rPr lang="en-IN" sz="2900" dirty="0">
                <a:latin typeface="Times New Roman" pitchFamily="18" charset="0"/>
                <a:cs typeface="Times New Roman" pitchFamily="18" charset="0"/>
              </a:rPr>
              <a:t>When a process needs a page which is not in the memory, it can bring in the new page and allocate it a frame from the set of all frames, even if that frame is currently allocated to some other process; that is, one process can take a frame from another</a:t>
            </a:r>
            <a:r>
              <a:rPr lang="en-IN" sz="2900" dirty="0" smtClean="0">
                <a:latin typeface="Times New Roman" pitchFamily="18" charset="0"/>
                <a:cs typeface="Times New Roman" pitchFamily="18" charset="0"/>
              </a:rPr>
              <a:t>.</a:t>
            </a:r>
          </a:p>
          <a:p>
            <a:pPr fontAlgn="base"/>
            <a:r>
              <a:rPr lang="en-IN" sz="2900" b="1" dirty="0" smtClean="0">
                <a:latin typeface="Times New Roman" pitchFamily="18" charset="0"/>
                <a:cs typeface="Times New Roman" pitchFamily="18" charset="0"/>
              </a:rPr>
              <a:t>Advantage</a:t>
            </a:r>
            <a:r>
              <a:rPr lang="en-IN" sz="2900" b="1" dirty="0">
                <a:latin typeface="Times New Roman" pitchFamily="18" charset="0"/>
                <a:cs typeface="Times New Roman" pitchFamily="18" charset="0"/>
              </a:rPr>
              <a:t>:</a:t>
            </a:r>
            <a:r>
              <a:rPr lang="en-IN" sz="2900" dirty="0">
                <a:latin typeface="Times New Roman" pitchFamily="18" charset="0"/>
                <a:cs typeface="Times New Roman" pitchFamily="18" charset="0"/>
              </a:rPr>
              <a:t> Does not hinder the performance of processes and hence results in greater system throughput.</a:t>
            </a:r>
          </a:p>
          <a:p>
            <a:pPr fontAlgn="base"/>
            <a:r>
              <a:rPr lang="en-IN" sz="2900" b="1" dirty="0">
                <a:latin typeface="Times New Roman" pitchFamily="18" charset="0"/>
                <a:cs typeface="Times New Roman" pitchFamily="18" charset="0"/>
              </a:rPr>
              <a:t>Disadvantage:</a:t>
            </a:r>
            <a:r>
              <a:rPr lang="en-IN" sz="2900" dirty="0">
                <a:latin typeface="Times New Roman" pitchFamily="18" charset="0"/>
                <a:cs typeface="Times New Roman" pitchFamily="18" charset="0"/>
              </a:rPr>
              <a:t> The page fault ratio of a process can not be solely controlled by the process itself. The pages in memory for a process depends on the paging </a:t>
            </a:r>
            <a:r>
              <a:rPr lang="en-IN" sz="2900" dirty="0" err="1">
                <a:latin typeface="Times New Roman" pitchFamily="18" charset="0"/>
                <a:cs typeface="Times New Roman" pitchFamily="18" charset="0"/>
              </a:rPr>
              <a:t>behavior</a:t>
            </a:r>
            <a:r>
              <a:rPr lang="en-IN" sz="2900" dirty="0">
                <a:latin typeface="Times New Roman" pitchFamily="18" charset="0"/>
                <a:cs typeface="Times New Roman" pitchFamily="18" charset="0"/>
              </a:rPr>
              <a:t> of other processes as well.</a:t>
            </a:r>
          </a:p>
          <a:p>
            <a:endParaRPr lang="en-IN" dirty="0">
              <a:latin typeface="Times New Roman" pitchFamily="18" charset="0"/>
              <a:cs typeface="Times New Roman" pitchFamily="18" charset="0"/>
            </a:endParaRPr>
          </a:p>
        </p:txBody>
      </p:sp>
      <p:pic>
        <p:nvPicPr>
          <p:cNvPr id="44034" name="Picture 2"/>
          <p:cNvPicPr>
            <a:picLocks noChangeAspect="1" noChangeArrowheads="1"/>
          </p:cNvPicPr>
          <p:nvPr/>
        </p:nvPicPr>
        <p:blipFill>
          <a:blip r:embed="rId2" cstate="print"/>
          <a:srcRect/>
          <a:stretch>
            <a:fillRect/>
          </a:stretch>
        </p:blipFill>
        <p:spPr bwMode="auto">
          <a:xfrm>
            <a:off x="7308304" y="620688"/>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MFT-Multiprogramming with a Fixed number of Tasks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MFT (Multiprogramming with a Fixed number of Tasks) is one of the old memory management techniques in which the memory is partitioned into fixed size partitions and each job is assigned to a partition</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The memory assigned to a partition does not change.</a:t>
            </a:r>
          </a:p>
        </p:txBody>
      </p:sp>
      <p:pic>
        <p:nvPicPr>
          <p:cNvPr id="45058" name="Picture 2"/>
          <p:cNvPicPr>
            <a:picLocks noChangeAspect="1" noChangeArrowheads="1"/>
          </p:cNvPicPr>
          <p:nvPr/>
        </p:nvPicPr>
        <p:blipFill>
          <a:blip r:embed="rId2" cstate="print"/>
          <a:srcRect/>
          <a:stretch>
            <a:fillRect/>
          </a:stretch>
        </p:blipFill>
        <p:spPr bwMode="auto">
          <a:xfrm>
            <a:off x="7380312" y="83671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MVT-Multiprogramming with Variable number of Tasks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MVT (Multiprogramming with a Variable number of Tasks) is the memory management technique in which each job gets just the amount of memory it needs.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That </a:t>
            </a:r>
            <a:r>
              <a:rPr lang="en-IN" dirty="0">
                <a:latin typeface="Times New Roman" pitchFamily="18" charset="0"/>
                <a:cs typeface="Times New Roman" pitchFamily="18" charset="0"/>
              </a:rPr>
              <a:t>is, the partitioning of memory is dynamic and changes as jobs enter and leave the system. MVT is a more ``efficient'' user of resources. </a:t>
            </a:r>
            <a:r>
              <a:rPr lang="en-IN" b="1" dirty="0">
                <a:latin typeface="Times New Roman" pitchFamily="18" charset="0"/>
                <a:cs typeface="Times New Roman" pitchFamily="18" charset="0"/>
              </a:rPr>
              <a:t>MFT suffers with the problem of internal fragmentation and MVT suffers with external fragmentation.</a:t>
            </a:r>
          </a:p>
        </p:txBody>
      </p:sp>
      <p:pic>
        <p:nvPicPr>
          <p:cNvPr id="46082" name="Picture 2"/>
          <p:cNvPicPr>
            <a:picLocks noChangeAspect="1" noChangeArrowheads="1"/>
          </p:cNvPicPr>
          <p:nvPr/>
        </p:nvPicPr>
        <p:blipFill>
          <a:blip r:embed="rId2" cstate="print"/>
          <a:srcRect/>
          <a:stretch>
            <a:fillRect/>
          </a:stretch>
        </p:blipFill>
        <p:spPr bwMode="auto">
          <a:xfrm>
            <a:off x="7600950" y="764704"/>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5486400" cy="914400"/>
          </a:xfrm>
        </p:spPr>
        <p:txBody>
          <a:bodyPr>
            <a:normAutofit/>
          </a:bodyPr>
          <a:lstStyle/>
          <a:p>
            <a:r>
              <a:rPr lang="en-US" sz="3200" b="1" kern="0" dirty="0" smtClean="0">
                <a:solidFill>
                  <a:schemeClr val="tx1">
                    <a:lumMod val="85000"/>
                    <a:lumOff val="15000"/>
                  </a:schemeClr>
                </a:solidFill>
                <a:latin typeface="Arial"/>
                <a:ea typeface="MS PGothic" pitchFamily="34" charset="-128"/>
              </a:rPr>
              <a:t>Thrashing</a:t>
            </a:r>
            <a:endParaRPr lang="en-US" sz="3600" dirty="0">
              <a:solidFill>
                <a:schemeClr val="tx1">
                  <a:lumMod val="85000"/>
                  <a:lumOff val="15000"/>
                </a:schemeClr>
              </a:solidFill>
            </a:endParaRPr>
          </a:p>
        </p:txBody>
      </p:sp>
      <p:sp>
        <p:nvSpPr>
          <p:cNvPr id="9" name="Rectangle 8"/>
          <p:cNvSpPr>
            <a:spLocks noGrp="1" noChangeArrowheads="1"/>
          </p:cNvSpPr>
          <p:nvPr/>
        </p:nvSpPr>
        <p:spPr bwMode="auto">
          <a:xfrm>
            <a:off x="1125537" y="1143000"/>
            <a:ext cx="6892925" cy="486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35000"/>
              </a:spcBef>
              <a:spcAft>
                <a:spcPct val="0"/>
              </a:spcAft>
              <a:buClr>
                <a:srgbClr val="993300"/>
              </a:buClr>
              <a:buSzPct val="90000"/>
              <a:buNone/>
              <a:tabLst/>
              <a:defRPr/>
            </a:pPr>
            <a:endPar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endParaRPr>
          </a:p>
        </p:txBody>
      </p:sp>
      <p:sp>
        <p:nvSpPr>
          <p:cNvPr id="3" name="Rectangle 2"/>
          <p:cNvSpPr/>
          <p:nvPr/>
        </p:nvSpPr>
        <p:spPr>
          <a:xfrm>
            <a:off x="533400" y="1371600"/>
            <a:ext cx="8229600" cy="3305520"/>
          </a:xfrm>
          <a:prstGeom prst="rect">
            <a:avLst/>
          </a:prstGeom>
        </p:spPr>
        <p:txBody>
          <a:bodyPr wrap="square">
            <a:spAutoFit/>
          </a:bodyPr>
          <a:lstStyle/>
          <a:p>
            <a:pPr marL="228600" lvl="0" indent="-228600" eaLnBrk="0" hangingPunct="0">
              <a:spcBef>
                <a:spcPct val="50000"/>
              </a:spcBef>
              <a:buSzPct val="140000"/>
              <a:buFontTx/>
              <a:buChar char="•"/>
            </a:pPr>
            <a:r>
              <a:rPr lang="en-US" altLang="en-US" dirty="0">
                <a:solidFill>
                  <a:srgbClr val="000000"/>
                </a:solidFill>
                <a:latin typeface="Times New Roman" pitchFamily="18" charset="0"/>
                <a:cs typeface="Times New Roman" pitchFamily="18" charset="0"/>
              </a:rPr>
              <a:t>If a process does not have “enough” pages, the page-fault rate is very high.  This leads to:</a:t>
            </a:r>
          </a:p>
          <a:p>
            <a:pPr marL="742950" lvl="1" indent="-285750" eaLnBrk="0" hangingPunct="0">
              <a:spcBef>
                <a:spcPct val="20000"/>
              </a:spcBef>
              <a:buFontTx/>
              <a:buChar char="–"/>
            </a:pPr>
            <a:r>
              <a:rPr lang="en-US" altLang="en-US" dirty="0">
                <a:solidFill>
                  <a:srgbClr val="000000"/>
                </a:solidFill>
                <a:latin typeface="Times New Roman" pitchFamily="18" charset="0"/>
                <a:cs typeface="Times New Roman" pitchFamily="18" charset="0"/>
              </a:rPr>
              <a:t>low CPU utilization.</a:t>
            </a:r>
          </a:p>
          <a:p>
            <a:pPr marL="742950" lvl="1" indent="-285750" eaLnBrk="0" hangingPunct="0">
              <a:spcBef>
                <a:spcPct val="20000"/>
              </a:spcBef>
              <a:buFontTx/>
              <a:buChar char="–"/>
            </a:pPr>
            <a:r>
              <a:rPr lang="en-US" altLang="en-US" dirty="0">
                <a:solidFill>
                  <a:srgbClr val="000000"/>
                </a:solidFill>
                <a:latin typeface="Times New Roman" pitchFamily="18" charset="0"/>
                <a:cs typeface="Times New Roman" pitchFamily="18" charset="0"/>
              </a:rPr>
              <a:t>operating system thinks that it needs to increase the degree of multiprogramming.</a:t>
            </a:r>
          </a:p>
          <a:p>
            <a:pPr marL="742950" lvl="1" indent="-285750" eaLnBrk="0" hangingPunct="0">
              <a:spcBef>
                <a:spcPct val="20000"/>
              </a:spcBef>
              <a:buFontTx/>
              <a:buChar char="–"/>
            </a:pPr>
            <a:r>
              <a:rPr lang="en-US" altLang="en-US" dirty="0">
                <a:solidFill>
                  <a:srgbClr val="000000"/>
                </a:solidFill>
                <a:latin typeface="Times New Roman" pitchFamily="18" charset="0"/>
                <a:cs typeface="Times New Roman" pitchFamily="18" charset="0"/>
              </a:rPr>
              <a:t>another process added to the system.</a:t>
            </a:r>
          </a:p>
          <a:p>
            <a:pPr marL="228600" lvl="0" indent="-228600" eaLnBrk="0" hangingPunct="0">
              <a:spcBef>
                <a:spcPct val="50000"/>
              </a:spcBef>
              <a:buSzPct val="140000"/>
              <a:buFontTx/>
              <a:buChar char="•"/>
            </a:pPr>
            <a:r>
              <a:rPr lang="en-US" altLang="en-US" dirty="0">
                <a:solidFill>
                  <a:srgbClr val="000000"/>
                </a:solidFill>
                <a:latin typeface="Times New Roman" pitchFamily="18" charset="0"/>
                <a:cs typeface="Times New Roman" pitchFamily="18" charset="0"/>
              </a:rPr>
              <a:t>Thrashing </a:t>
            </a:r>
            <a:r>
              <a:rPr lang="en-US" altLang="en-US" dirty="0">
                <a:solidFill>
                  <a:srgbClr val="000000"/>
                </a:solidFill>
                <a:latin typeface="Times New Roman" pitchFamily="18" charset="0"/>
                <a:cs typeface="Times New Roman" pitchFamily="18" charset="0"/>
                <a:sym typeface="Symbol" panose="05050102010706020507" pitchFamily="18" charset="2"/>
              </a:rPr>
              <a:t> a process is busy swapping pages in and out</a:t>
            </a:r>
            <a:r>
              <a:rPr lang="en-US" altLang="en-US" dirty="0" smtClean="0">
                <a:solidFill>
                  <a:srgbClr val="000000"/>
                </a:solidFill>
                <a:latin typeface="Times New Roman" pitchFamily="18" charset="0"/>
                <a:cs typeface="Times New Roman" pitchFamily="18" charset="0"/>
                <a:sym typeface="Symbol" panose="05050102010706020507" pitchFamily="18" charset="2"/>
              </a:rPr>
              <a:t>.</a:t>
            </a:r>
          </a:p>
          <a:p>
            <a:pPr marL="228600" lvl="0" indent="-228600" eaLnBrk="0" hangingPunct="0">
              <a:spcBef>
                <a:spcPct val="50000"/>
              </a:spcBef>
              <a:buSzPct val="140000"/>
              <a:buFontTx/>
              <a:buChar char="•"/>
            </a:pPr>
            <a:endParaRPr lang="en-US" altLang="en-US" dirty="0" smtClean="0">
              <a:solidFill>
                <a:srgbClr val="000000"/>
              </a:solidFill>
              <a:latin typeface="Times New Roman" pitchFamily="18" charset="0"/>
              <a:cs typeface="Times New Roman" pitchFamily="18" charset="0"/>
              <a:sym typeface="Symbol" panose="05050102010706020507" pitchFamily="18" charset="2"/>
            </a:endParaRPr>
          </a:p>
          <a:p>
            <a:r>
              <a:rPr lang="en-US" dirty="0">
                <a:solidFill>
                  <a:srgbClr val="000000"/>
                </a:solidFill>
                <a:latin typeface="Times New Roman" pitchFamily="18" charset="0"/>
                <a:cs typeface="Times New Roman" pitchFamily="18" charset="0"/>
              </a:rPr>
              <a:t>This high paging activity is called </a:t>
            </a:r>
            <a:r>
              <a:rPr lang="en-US" dirty="0">
                <a:solidFill>
                  <a:schemeClr val="bg1"/>
                </a:solidFill>
                <a:latin typeface="Times New Roman" pitchFamily="18" charset="0"/>
                <a:cs typeface="Times New Roman" pitchFamily="18" charset="0"/>
              </a:rPr>
              <a:t>thrashing.</a:t>
            </a:r>
            <a:r>
              <a:rPr lang="en-US" dirty="0">
                <a:solidFill>
                  <a:srgbClr val="000000"/>
                </a:solidFill>
                <a:latin typeface="Times New Roman" pitchFamily="18" charset="0"/>
                <a:cs typeface="Times New Roman" pitchFamily="18" charset="0"/>
              </a:rPr>
              <a:t> A process is thrashing if it is</a:t>
            </a:r>
          </a:p>
          <a:p>
            <a:r>
              <a:rPr lang="en-US" dirty="0">
                <a:solidFill>
                  <a:srgbClr val="000000"/>
                </a:solidFill>
                <a:latin typeface="Times New Roman" pitchFamily="18" charset="0"/>
                <a:cs typeface="Times New Roman" pitchFamily="18" charset="0"/>
              </a:rPr>
              <a:t>spending more time paging than executing.</a:t>
            </a:r>
            <a:endParaRPr lang="en-US" altLang="en-US" dirty="0">
              <a:solidFill>
                <a:srgbClr val="000000"/>
              </a:solidFill>
              <a:latin typeface="Times New Roman" pitchFamily="18" charset="0"/>
              <a:cs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72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a:solidFill>
                  <a:schemeClr val="accent2"/>
                </a:solidFill>
              </a:rPr>
              <a:t>T</a:t>
            </a:r>
            <a:r>
              <a:rPr lang="en-US" dirty="0" smtClean="0">
                <a:solidFill>
                  <a:schemeClr val="accent2"/>
                </a:solidFill>
              </a:rPr>
              <a:t>hrashing Diagram</a:t>
            </a:r>
            <a:r>
              <a:rPr lang="en-US" dirty="0" smtClean="0"/>
              <a:t> </a:t>
            </a:r>
          </a:p>
        </p:txBody>
      </p:sp>
      <p:sp>
        <p:nvSpPr>
          <p:cNvPr id="7" name="Rectangle 6"/>
          <p:cNvSpPr>
            <a:spLocks noGrp="1" noChangeArrowheads="1"/>
          </p:cNvSpPr>
          <p:nvPr/>
        </p:nvSpPr>
        <p:spPr bwMode="auto">
          <a:xfrm>
            <a:off x="251520" y="1524000"/>
            <a:ext cx="6120680" cy="485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pPr>
            <a:r>
              <a:rPr lang="en-US" sz="1700" dirty="0" smtClean="0">
                <a:latin typeface="Courier New" pitchFamily="49" charset="0"/>
                <a:cs typeface="Courier New" pitchFamily="49" charset="0"/>
              </a:rPr>
              <a:t>while (true)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 produce an item in next produced */ </a:t>
            </a:r>
          </a:p>
          <a:p>
            <a:pPr marL="0" indent="0">
              <a:buFont typeface="Monotype Sorts" pitchFamily="-84" charset="2"/>
              <a:buNone/>
            </a:pPr>
            <a:r>
              <a:rPr lang="en-US" sz="1700" dirty="0" smtClean="0">
                <a:latin typeface="Courier New" pitchFamily="49" charset="0"/>
                <a:cs typeface="Courier New" pitchFamily="49" charset="0"/>
              </a:rPr>
              <a:t>	</a:t>
            </a:r>
          </a:p>
          <a:p>
            <a:pPr marL="0" indent="0">
              <a:buFont typeface="Monotype Sorts" pitchFamily="-84" charset="2"/>
              <a:buNone/>
            </a:pPr>
            <a:r>
              <a:rPr lang="en-US" sz="1700" dirty="0" smtClean="0">
                <a:latin typeface="Courier New" pitchFamily="49" charset="0"/>
                <a:cs typeface="Courier New" pitchFamily="49" charset="0"/>
              </a:rPr>
              <a:t>	while (counter == BUFFER_SIZE) ; </a:t>
            </a:r>
          </a:p>
          <a:p>
            <a:pPr marL="0" indent="0">
              <a:buFont typeface="Monotype Sorts" pitchFamily="-84" charset="2"/>
              <a:buNone/>
            </a:pPr>
            <a:r>
              <a:rPr lang="en-US" sz="1700" dirty="0" smtClean="0">
                <a:latin typeface="Courier New" pitchFamily="49" charset="0"/>
                <a:cs typeface="Courier New" pitchFamily="49" charset="0"/>
              </a:rPr>
              <a:t>		/* do nothing */ </a:t>
            </a:r>
          </a:p>
          <a:p>
            <a:pPr marL="0" indent="0">
              <a:buFont typeface="Monotype Sorts" pitchFamily="-84" charset="2"/>
              <a:buNone/>
            </a:pPr>
            <a:r>
              <a:rPr lang="en-US" sz="1700" dirty="0" smtClean="0">
                <a:latin typeface="Courier New" pitchFamily="49" charset="0"/>
                <a:cs typeface="Courier New" pitchFamily="49" charset="0"/>
              </a:rPr>
              <a:t>	buffer[in] = </a:t>
            </a:r>
            <a:r>
              <a:rPr lang="en-US" sz="1700" dirty="0" err="1" smtClean="0">
                <a:latin typeface="Courier New" pitchFamily="49" charset="0"/>
                <a:cs typeface="Courier New" pitchFamily="49" charset="0"/>
              </a:rPr>
              <a:t>next_produced</a:t>
            </a:r>
            <a:r>
              <a:rPr lang="en-US" sz="1700" dirty="0" smtClean="0">
                <a:latin typeface="Courier New" pitchFamily="49" charset="0"/>
                <a:cs typeface="Courier New" pitchFamily="49" charset="0"/>
              </a:rPr>
              <a:t>; </a:t>
            </a:r>
          </a:p>
          <a:p>
            <a:pPr marL="0" indent="0">
              <a:buFont typeface="Monotype Sorts" pitchFamily="-84" charset="2"/>
              <a:buNone/>
            </a:pPr>
            <a:r>
              <a:rPr lang="en-US" sz="1700" dirty="0" smtClean="0">
                <a:latin typeface="Courier New" pitchFamily="49" charset="0"/>
                <a:cs typeface="Courier New" pitchFamily="49" charset="0"/>
              </a:rPr>
              <a:t>	in = (in + 1) % BUFFER_SIZE; </a:t>
            </a:r>
          </a:p>
          <a:p>
            <a:pPr marL="0" indent="0">
              <a:buFont typeface="Monotype Sorts" pitchFamily="-84" charset="2"/>
              <a:buNone/>
            </a:pPr>
            <a:r>
              <a:rPr lang="en-US" sz="1700" dirty="0" smtClean="0">
                <a:latin typeface="Courier New" pitchFamily="49" charset="0"/>
                <a:cs typeface="Courier New" pitchFamily="49" charset="0"/>
              </a:rPr>
              <a:t>	counter++; </a:t>
            </a:r>
          </a:p>
          <a:p>
            <a:pPr marL="0" indent="0">
              <a:buFont typeface="Monotype Sorts" pitchFamily="-84" charset="2"/>
              <a:buNone/>
            </a:pPr>
            <a:r>
              <a:rPr lang="en-US" sz="1700" dirty="0" smtClean="0">
                <a:latin typeface="Courier New" pitchFamily="49" charset="0"/>
                <a:cs typeface="Courier New" pitchFamily="49" charset="0"/>
              </a:rPr>
              <a:t>} </a:t>
            </a:r>
          </a:p>
        </p:txBody>
      </p:sp>
      <p:pic>
        <p:nvPicPr>
          <p:cNvPr id="5"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l="760" t="14096" r="562" b="14427"/>
          <a:stretch>
            <a:fillRect/>
          </a:stretch>
        </p:blipFill>
        <p:spPr bwMode="auto">
          <a:xfrm>
            <a:off x="5364088" y="2204864"/>
            <a:ext cx="3779912" cy="27447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4272576"/>
            <a:ext cx="6400800" cy="2003625"/>
          </a:xfrm>
          <a:prstGeom prst="rect">
            <a:avLst/>
          </a:prstGeom>
        </p:spPr>
        <p:txBody>
          <a:bodyPr wrap="square">
            <a:spAutoFit/>
          </a:bodyPr>
          <a:lstStyle/>
          <a:p>
            <a:pPr marL="228600" lvl="0" indent="-228600" eaLnBrk="0" hangingPunct="0">
              <a:spcBef>
                <a:spcPct val="50000"/>
              </a:spcBef>
              <a:buSzPct val="140000"/>
              <a:buFontTx/>
              <a:buChar char="•"/>
            </a:pPr>
            <a:r>
              <a:rPr lang="en-US" altLang="en-US" dirty="0">
                <a:solidFill>
                  <a:srgbClr val="000000"/>
                </a:solidFill>
                <a:latin typeface="Helvetica"/>
              </a:rPr>
              <a:t>Why does paging work?</a:t>
            </a:r>
            <a:br>
              <a:rPr lang="en-US" altLang="en-US" dirty="0">
                <a:solidFill>
                  <a:srgbClr val="000000"/>
                </a:solidFill>
                <a:latin typeface="Helvetica"/>
              </a:rPr>
            </a:br>
            <a:r>
              <a:rPr lang="en-US" altLang="en-US" dirty="0">
                <a:solidFill>
                  <a:srgbClr val="000000"/>
                </a:solidFill>
                <a:latin typeface="Helvetica"/>
              </a:rPr>
              <a:t>Locality model</a:t>
            </a:r>
          </a:p>
          <a:p>
            <a:pPr marL="742950" lvl="1" indent="-285750" eaLnBrk="0" hangingPunct="0">
              <a:spcBef>
                <a:spcPct val="20000"/>
              </a:spcBef>
              <a:buFontTx/>
              <a:buChar char="–"/>
            </a:pPr>
            <a:r>
              <a:rPr lang="en-US" altLang="en-US" dirty="0">
                <a:solidFill>
                  <a:srgbClr val="000000"/>
                </a:solidFill>
                <a:latin typeface="Helvetica"/>
              </a:rPr>
              <a:t>Process migrates from one locality to </a:t>
            </a:r>
            <a:r>
              <a:rPr lang="en-US" altLang="en-US" dirty="0" smtClean="0">
                <a:solidFill>
                  <a:srgbClr val="000000"/>
                </a:solidFill>
                <a:latin typeface="Helvetica"/>
              </a:rPr>
              <a:t>another</a:t>
            </a:r>
            <a:endParaRPr lang="en-US" altLang="en-US" dirty="0">
              <a:solidFill>
                <a:srgbClr val="000000"/>
              </a:solidFill>
              <a:latin typeface="Helvetica"/>
            </a:endParaRPr>
          </a:p>
          <a:p>
            <a:pPr marL="742950" lvl="1" indent="-285750" eaLnBrk="0" hangingPunct="0">
              <a:spcBef>
                <a:spcPct val="20000"/>
              </a:spcBef>
              <a:buFontTx/>
              <a:buChar char="–"/>
            </a:pPr>
            <a:r>
              <a:rPr lang="en-US" altLang="en-US" dirty="0">
                <a:solidFill>
                  <a:srgbClr val="000000"/>
                </a:solidFill>
                <a:latin typeface="Helvetica"/>
              </a:rPr>
              <a:t>Localities may overlap.</a:t>
            </a:r>
          </a:p>
          <a:p>
            <a:pPr marL="228600" lvl="0" indent="-228600" eaLnBrk="0" hangingPunct="0">
              <a:spcBef>
                <a:spcPct val="50000"/>
              </a:spcBef>
              <a:buSzPct val="140000"/>
              <a:buFontTx/>
              <a:buChar char="•"/>
            </a:pPr>
            <a:r>
              <a:rPr lang="en-US" altLang="en-US" dirty="0">
                <a:solidFill>
                  <a:srgbClr val="000000"/>
                </a:solidFill>
                <a:latin typeface="Helvetica"/>
              </a:rPr>
              <a:t>Why does thrashing occur?</a:t>
            </a:r>
            <a:br>
              <a:rPr lang="en-US" altLang="en-US" dirty="0">
                <a:solidFill>
                  <a:srgbClr val="000000"/>
                </a:solidFill>
                <a:latin typeface="Helvetica"/>
              </a:rPr>
            </a:br>
            <a:r>
              <a:rPr lang="en-US" altLang="en-US" dirty="0">
                <a:solidFill>
                  <a:srgbClr val="000000"/>
                </a:solidFill>
                <a:latin typeface="Helvetica"/>
                <a:sym typeface="Symbol" panose="05050102010706020507" pitchFamily="18" charset="2"/>
              </a:rPr>
              <a:t> size of locality &gt; total memory size</a:t>
            </a:r>
            <a:endParaRPr lang="en-US" altLang="en-US" dirty="0">
              <a:solidFill>
                <a:srgbClr val="000000"/>
              </a:solidFill>
              <a:latin typeface="Helvetica"/>
            </a:endParaRPr>
          </a:p>
        </p:txBody>
      </p:sp>
    </p:spTree>
    <p:extLst>
      <p:ext uri="{BB962C8B-B14F-4D97-AF65-F5344CB8AC3E}">
        <p14:creationId xmlns="" xmlns:p14="http://schemas.microsoft.com/office/powerpoint/2010/main" val="734310892"/>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Diagram Showing Virtual Memory Larger than Physical Memory</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899592" y="1628800"/>
            <a:ext cx="6984776" cy="453650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600950" y="90872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5486400" cy="914400"/>
          </a:xfrm>
        </p:spPr>
        <p:txBody>
          <a:bodyPr>
            <a:normAutofit/>
          </a:bodyPr>
          <a:lstStyle/>
          <a:p>
            <a:r>
              <a:rPr lang="en-US" sz="3200" b="1" kern="0" dirty="0" smtClean="0">
                <a:solidFill>
                  <a:schemeClr val="accent2"/>
                </a:solidFill>
                <a:latin typeface="Arial"/>
                <a:ea typeface="MS PGothic" pitchFamily="34" charset="-128"/>
              </a:rPr>
              <a:t>Thrashing</a:t>
            </a:r>
            <a:endParaRPr lang="en-US" sz="3600" dirty="0">
              <a:solidFill>
                <a:schemeClr val="accent2"/>
              </a:solidFill>
            </a:endParaRPr>
          </a:p>
        </p:txBody>
      </p:sp>
      <p:sp>
        <p:nvSpPr>
          <p:cNvPr id="9" name="Rectangle 8"/>
          <p:cNvSpPr>
            <a:spLocks noGrp="1" noChangeArrowheads="1"/>
          </p:cNvSpPr>
          <p:nvPr/>
        </p:nvSpPr>
        <p:spPr bwMode="auto">
          <a:xfrm>
            <a:off x="1125537" y="1143001"/>
            <a:ext cx="689292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35000"/>
              </a:spcBef>
              <a:spcAft>
                <a:spcPct val="0"/>
              </a:spcAft>
              <a:buClr>
                <a:srgbClr val="993300"/>
              </a:buClr>
              <a:buSzPct val="90000"/>
              <a:buNone/>
              <a:tabLst/>
              <a:defRPr/>
            </a:pPr>
            <a:endParaRPr kumimoji="1" lang="en-US" sz="1800" b="0" i="0" u="none" strike="noStrike" kern="0" cap="none" spc="0" normalizeH="0" baseline="0" noProof="0" dirty="0" smtClean="0">
              <a:ln>
                <a:noFill/>
              </a:ln>
              <a:solidFill>
                <a:schemeClr val="bg1"/>
              </a:solidFill>
              <a:effectLst/>
              <a:uLnTx/>
              <a:uFillTx/>
              <a:latin typeface="Helvetica"/>
              <a:ea typeface="MS PGothic" pitchFamily="34" charset="-128"/>
            </a:endParaRPr>
          </a:p>
        </p:txBody>
      </p:sp>
      <p:sp>
        <p:nvSpPr>
          <p:cNvPr id="4" name="Rectangle 3"/>
          <p:cNvSpPr/>
          <p:nvPr/>
        </p:nvSpPr>
        <p:spPr>
          <a:xfrm>
            <a:off x="533400" y="1219200"/>
            <a:ext cx="8229600" cy="2031325"/>
          </a:xfrm>
          <a:prstGeom prst="rect">
            <a:avLst/>
          </a:prstGeom>
        </p:spPr>
        <p:txBody>
          <a:bodyPr wrap="square">
            <a:spAutoFit/>
          </a:bodyPr>
          <a:lstStyle/>
          <a:p>
            <a:r>
              <a:rPr lang="en-US" dirty="0">
                <a:solidFill>
                  <a:schemeClr val="tx1">
                    <a:lumMod val="85000"/>
                    <a:lumOff val="15000"/>
                  </a:schemeClr>
                </a:solidFill>
                <a:latin typeface="Palatino-Roman"/>
              </a:rPr>
              <a:t>We can limit the effects of thrashing by using a </a:t>
            </a:r>
            <a:r>
              <a:rPr lang="en-US" b="1" dirty="0" smtClean="0">
                <a:solidFill>
                  <a:schemeClr val="tx1">
                    <a:lumMod val="85000"/>
                    <a:lumOff val="15000"/>
                  </a:schemeClr>
                </a:solidFill>
                <a:latin typeface="Palatino-Bold"/>
              </a:rPr>
              <a:t>local </a:t>
            </a:r>
            <a:r>
              <a:rPr lang="en-US" b="1" dirty="0">
                <a:solidFill>
                  <a:schemeClr val="tx1">
                    <a:lumMod val="85000"/>
                    <a:lumOff val="15000"/>
                  </a:schemeClr>
                </a:solidFill>
                <a:latin typeface="Palatino-Bold"/>
              </a:rPr>
              <a:t>replacement </a:t>
            </a:r>
            <a:r>
              <a:rPr lang="en-US" b="1" dirty="0" smtClean="0">
                <a:solidFill>
                  <a:schemeClr val="tx1">
                    <a:lumMod val="85000"/>
                    <a:lumOff val="15000"/>
                  </a:schemeClr>
                </a:solidFill>
                <a:latin typeface="Palatino-Bold"/>
              </a:rPr>
              <a:t>algorithm</a:t>
            </a:r>
            <a:r>
              <a:rPr lang="en-US" dirty="0" smtClean="0">
                <a:solidFill>
                  <a:schemeClr val="tx1">
                    <a:lumMod val="85000"/>
                    <a:lumOff val="15000"/>
                  </a:schemeClr>
                </a:solidFill>
                <a:latin typeface="Palatino-Roman"/>
              </a:rPr>
              <a:t>(or </a:t>
            </a:r>
            <a:r>
              <a:rPr lang="en-US" b="1" dirty="0">
                <a:solidFill>
                  <a:schemeClr val="tx1">
                    <a:lumMod val="85000"/>
                    <a:lumOff val="15000"/>
                  </a:schemeClr>
                </a:solidFill>
                <a:latin typeface="Palatino-Bold"/>
              </a:rPr>
              <a:t>priority replacement algorithm</a:t>
            </a:r>
            <a:r>
              <a:rPr lang="en-US" dirty="0">
                <a:solidFill>
                  <a:schemeClr val="tx1">
                    <a:lumMod val="85000"/>
                    <a:lumOff val="15000"/>
                  </a:schemeClr>
                </a:solidFill>
                <a:latin typeface="Palatino-Roman"/>
              </a:rPr>
              <a:t>). </a:t>
            </a:r>
            <a:endParaRPr lang="en-US" dirty="0" smtClean="0">
              <a:solidFill>
                <a:schemeClr val="tx1">
                  <a:lumMod val="85000"/>
                  <a:lumOff val="15000"/>
                </a:schemeClr>
              </a:solidFill>
              <a:latin typeface="Palatino-Roman"/>
            </a:endParaRPr>
          </a:p>
          <a:p>
            <a:endParaRPr lang="en-US" dirty="0">
              <a:solidFill>
                <a:schemeClr val="tx1">
                  <a:lumMod val="85000"/>
                  <a:lumOff val="15000"/>
                </a:schemeClr>
              </a:solidFill>
              <a:latin typeface="Palatino-Roman"/>
            </a:endParaRPr>
          </a:p>
          <a:p>
            <a:r>
              <a:rPr lang="en-US" b="1" dirty="0" smtClean="0">
                <a:solidFill>
                  <a:schemeClr val="tx1">
                    <a:lumMod val="85000"/>
                    <a:lumOff val="15000"/>
                  </a:schemeClr>
                </a:solidFill>
                <a:latin typeface="Palatino-Roman"/>
              </a:rPr>
              <a:t>local replacement </a:t>
            </a:r>
            <a:r>
              <a:rPr lang="en-US" dirty="0" smtClean="0">
                <a:solidFill>
                  <a:schemeClr val="tx1">
                    <a:lumMod val="85000"/>
                    <a:lumOff val="15000"/>
                  </a:schemeClr>
                </a:solidFill>
                <a:latin typeface="Palatino-Roman"/>
              </a:rPr>
              <a:t>- </a:t>
            </a:r>
            <a:r>
              <a:rPr lang="en-US" dirty="0">
                <a:solidFill>
                  <a:schemeClr val="tx1">
                    <a:lumMod val="85000"/>
                    <a:lumOff val="15000"/>
                  </a:schemeClr>
                </a:solidFill>
                <a:latin typeface="Palatino-Roman"/>
              </a:rPr>
              <a:t>if one </a:t>
            </a:r>
            <a:r>
              <a:rPr lang="en-US" dirty="0" smtClean="0">
                <a:solidFill>
                  <a:schemeClr val="tx1">
                    <a:lumMod val="85000"/>
                    <a:lumOff val="15000"/>
                  </a:schemeClr>
                </a:solidFill>
                <a:latin typeface="Palatino-Roman"/>
              </a:rPr>
              <a:t>process starts </a:t>
            </a:r>
            <a:r>
              <a:rPr lang="en-US" dirty="0">
                <a:solidFill>
                  <a:schemeClr val="tx1">
                    <a:lumMod val="85000"/>
                    <a:lumOff val="15000"/>
                  </a:schemeClr>
                </a:solidFill>
                <a:latin typeface="Helvetica" panose="020B0604020202020204" pitchFamily="34" charset="0"/>
                <a:cs typeface="Helvetica" panose="020B0604020202020204" pitchFamily="34" charset="0"/>
              </a:rPr>
              <a:t>thrashing</a:t>
            </a:r>
            <a:r>
              <a:rPr lang="en-US" dirty="0">
                <a:solidFill>
                  <a:schemeClr val="tx1">
                    <a:lumMod val="85000"/>
                    <a:lumOff val="15000"/>
                  </a:schemeClr>
                </a:solidFill>
                <a:latin typeface="Palatino-Roman"/>
              </a:rPr>
              <a:t>, it cannot steal frames </a:t>
            </a:r>
            <a:r>
              <a:rPr lang="en-US" dirty="0" smtClean="0">
                <a:solidFill>
                  <a:schemeClr val="tx1">
                    <a:lumMod val="85000"/>
                    <a:lumOff val="15000"/>
                  </a:schemeClr>
                </a:solidFill>
                <a:latin typeface="Palatino-Roman"/>
              </a:rPr>
              <a:t>from another </a:t>
            </a:r>
            <a:r>
              <a:rPr lang="en-US" dirty="0">
                <a:solidFill>
                  <a:schemeClr val="tx1">
                    <a:lumMod val="85000"/>
                    <a:lumOff val="15000"/>
                  </a:schemeClr>
                </a:solidFill>
                <a:latin typeface="Palatino-Roman"/>
              </a:rPr>
              <a:t>process </a:t>
            </a:r>
            <a:r>
              <a:rPr lang="en-US" dirty="0" smtClean="0">
                <a:solidFill>
                  <a:schemeClr val="tx1">
                    <a:lumMod val="85000"/>
                    <a:lumOff val="15000"/>
                  </a:schemeClr>
                </a:solidFill>
                <a:latin typeface="Palatino-Roman"/>
              </a:rPr>
              <a:t>to thrash.</a:t>
            </a:r>
          </a:p>
          <a:p>
            <a:endParaRPr lang="en-US" dirty="0">
              <a:solidFill>
                <a:schemeClr val="accent2"/>
              </a:solidFill>
              <a:latin typeface="Palatino-Roman"/>
            </a:endParaRPr>
          </a:p>
          <a:p>
            <a:endParaRPr lang="en-US" dirty="0"/>
          </a:p>
        </p:txBody>
      </p:sp>
      <p:sp>
        <p:nvSpPr>
          <p:cNvPr id="8" name="Rectangle 7"/>
          <p:cNvSpPr/>
          <p:nvPr/>
        </p:nvSpPr>
        <p:spPr>
          <a:xfrm>
            <a:off x="533400" y="2708920"/>
            <a:ext cx="8077200" cy="1477328"/>
          </a:xfrm>
          <a:prstGeom prst="rect">
            <a:avLst/>
          </a:prstGeom>
        </p:spPr>
        <p:txBody>
          <a:bodyPr wrap="square">
            <a:spAutoFit/>
          </a:bodyPr>
          <a:lstStyle/>
          <a:p>
            <a:r>
              <a:rPr lang="en-US" dirty="0" smtClean="0">
                <a:solidFill>
                  <a:schemeClr val="tx1">
                    <a:lumMod val="85000"/>
                    <a:lumOff val="15000"/>
                  </a:schemeClr>
                </a:solidFill>
                <a:latin typeface="Helvetica" panose="020B0604020202020204" pitchFamily="34" charset="0"/>
                <a:cs typeface="Helvetica" panose="020B0604020202020204" pitchFamily="34" charset="0"/>
              </a:rPr>
              <a:t>This problem is not entirely solved. If processes are thrashing</a:t>
            </a:r>
            <a:r>
              <a:rPr lang="en-US" dirty="0">
                <a:solidFill>
                  <a:schemeClr val="tx1">
                    <a:lumMod val="85000"/>
                    <a:lumOff val="15000"/>
                  </a:schemeClr>
                </a:solidFill>
                <a:latin typeface="Helvetica" panose="020B0604020202020204" pitchFamily="34" charset="0"/>
                <a:cs typeface="Helvetica" panose="020B0604020202020204" pitchFamily="34" charset="0"/>
              </a:rPr>
              <a:t>, they will be in the queue for the paging device most of the time. </a:t>
            </a:r>
            <a:endParaRPr lang="en-US" dirty="0" smtClean="0">
              <a:solidFill>
                <a:schemeClr val="tx1">
                  <a:lumMod val="85000"/>
                  <a:lumOff val="15000"/>
                </a:schemeClr>
              </a:solidFill>
              <a:latin typeface="Helvetica" panose="020B0604020202020204" pitchFamily="34" charset="0"/>
              <a:cs typeface="Helvetica" panose="020B0604020202020204" pitchFamily="34" charset="0"/>
            </a:endParaRPr>
          </a:p>
          <a:p>
            <a:endParaRPr lang="en-US" dirty="0" smtClean="0">
              <a:solidFill>
                <a:schemeClr val="tx1">
                  <a:lumMod val="85000"/>
                  <a:lumOff val="15000"/>
                </a:schemeClr>
              </a:solidFill>
              <a:latin typeface="Helvetica" panose="020B0604020202020204" pitchFamily="34" charset="0"/>
              <a:cs typeface="Helvetica" panose="020B0604020202020204" pitchFamily="34" charset="0"/>
            </a:endParaRPr>
          </a:p>
          <a:p>
            <a:r>
              <a:rPr lang="en-US" dirty="0" smtClean="0">
                <a:solidFill>
                  <a:schemeClr val="tx1">
                    <a:lumMod val="85000"/>
                    <a:lumOff val="15000"/>
                  </a:schemeClr>
                </a:solidFill>
                <a:latin typeface="Helvetica" panose="020B0604020202020204" pitchFamily="34" charset="0"/>
                <a:cs typeface="Helvetica" panose="020B0604020202020204" pitchFamily="34" charset="0"/>
              </a:rPr>
              <a:t>The average </a:t>
            </a:r>
            <a:r>
              <a:rPr lang="en-US" dirty="0">
                <a:solidFill>
                  <a:schemeClr val="tx1">
                    <a:lumMod val="85000"/>
                    <a:lumOff val="15000"/>
                  </a:schemeClr>
                </a:solidFill>
                <a:latin typeface="Helvetica" panose="020B0604020202020204" pitchFamily="34" charset="0"/>
                <a:cs typeface="Helvetica" panose="020B0604020202020204" pitchFamily="34" charset="0"/>
              </a:rPr>
              <a:t>service time for a page </a:t>
            </a:r>
            <a:r>
              <a:rPr lang="en-US" dirty="0" smtClean="0">
                <a:solidFill>
                  <a:schemeClr val="tx1">
                    <a:lumMod val="85000"/>
                    <a:lumOff val="15000"/>
                  </a:schemeClr>
                </a:solidFill>
                <a:latin typeface="Helvetica" panose="020B0604020202020204" pitchFamily="34" charset="0"/>
                <a:cs typeface="Helvetica" panose="020B0604020202020204" pitchFamily="34" charset="0"/>
              </a:rPr>
              <a:t>fault will </a:t>
            </a:r>
            <a:r>
              <a:rPr lang="en-US" dirty="0">
                <a:solidFill>
                  <a:schemeClr val="tx1">
                    <a:lumMod val="85000"/>
                    <a:lumOff val="15000"/>
                  </a:schemeClr>
                </a:solidFill>
                <a:latin typeface="Helvetica" panose="020B0604020202020204" pitchFamily="34" charset="0"/>
                <a:cs typeface="Helvetica" panose="020B0604020202020204" pitchFamily="34" charset="0"/>
              </a:rPr>
              <a:t>increase </a:t>
            </a:r>
            <a:r>
              <a:rPr lang="en-US" dirty="0" smtClean="0">
                <a:solidFill>
                  <a:schemeClr val="tx1">
                    <a:lumMod val="85000"/>
                    <a:lumOff val="15000"/>
                  </a:schemeClr>
                </a:solidFill>
                <a:latin typeface="Helvetica" panose="020B0604020202020204" pitchFamily="34" charset="0"/>
                <a:cs typeface="Helvetica" panose="020B0604020202020204" pitchFamily="34" charset="0"/>
              </a:rPr>
              <a:t>Thus, the effective access </a:t>
            </a:r>
            <a:r>
              <a:rPr lang="en-US" dirty="0">
                <a:solidFill>
                  <a:schemeClr val="tx1">
                    <a:lumMod val="85000"/>
                    <a:lumOff val="15000"/>
                  </a:schemeClr>
                </a:solidFill>
                <a:latin typeface="Helvetica" panose="020B0604020202020204" pitchFamily="34" charset="0"/>
                <a:cs typeface="Helvetica" panose="020B0604020202020204" pitchFamily="34" charset="0"/>
              </a:rPr>
              <a:t>time will increase </a:t>
            </a:r>
            <a:r>
              <a:rPr lang="en-US" dirty="0" smtClean="0">
                <a:solidFill>
                  <a:schemeClr val="tx1">
                    <a:lumMod val="85000"/>
                    <a:lumOff val="15000"/>
                  </a:schemeClr>
                </a:solidFill>
                <a:latin typeface="Helvetica" panose="020B0604020202020204" pitchFamily="34" charset="0"/>
                <a:cs typeface="Helvetica" panose="020B0604020202020204" pitchFamily="34" charset="0"/>
              </a:rPr>
              <a:t>even for </a:t>
            </a:r>
            <a:r>
              <a:rPr lang="en-US" dirty="0">
                <a:solidFill>
                  <a:schemeClr val="tx1">
                    <a:lumMod val="85000"/>
                    <a:lumOff val="15000"/>
                  </a:schemeClr>
                </a:solidFill>
                <a:latin typeface="Helvetica" panose="020B0604020202020204" pitchFamily="34" charset="0"/>
                <a:cs typeface="Helvetica" panose="020B0604020202020204" pitchFamily="34" charset="0"/>
              </a:rPr>
              <a:t>a process that is not thrashing.</a:t>
            </a:r>
          </a:p>
        </p:txBody>
      </p:sp>
    </p:spTree>
    <p:extLst>
      <p:ext uri="{BB962C8B-B14F-4D97-AF65-F5344CB8AC3E}">
        <p14:creationId xmlns="" xmlns:p14="http://schemas.microsoft.com/office/powerpoint/2010/main" val="2543357438"/>
      </p:ext>
    </p:extLst>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72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rgbClr val="C00000"/>
                </a:solidFill>
              </a:rPr>
              <a:t>Locality Model</a:t>
            </a:r>
          </a:p>
        </p:txBody>
      </p:sp>
      <p:sp>
        <p:nvSpPr>
          <p:cNvPr id="2" name="Rectangle 1"/>
          <p:cNvSpPr/>
          <p:nvPr/>
        </p:nvSpPr>
        <p:spPr>
          <a:xfrm>
            <a:off x="609600" y="1524000"/>
            <a:ext cx="8077200" cy="3693319"/>
          </a:xfrm>
          <a:prstGeom prst="rect">
            <a:avLst/>
          </a:prstGeom>
        </p:spPr>
        <p:txBody>
          <a:bodyPr wrap="square">
            <a:spAutoFit/>
          </a:bodyPr>
          <a:lstStyle/>
          <a:p>
            <a:pPr algn="just"/>
            <a:r>
              <a:rPr lang="en-US" dirty="0">
                <a:solidFill>
                  <a:srgbClr val="000000"/>
                </a:solidFill>
                <a:latin typeface="Helvetica" panose="020B0604020202020204" pitchFamily="34" charset="0"/>
                <a:cs typeface="Helvetica" panose="020B0604020202020204" pitchFamily="34" charset="0"/>
              </a:rPr>
              <a:t>To prevent thrashing, we must provide a process with as many frames as</a:t>
            </a:r>
          </a:p>
          <a:p>
            <a:pPr algn="just"/>
            <a:r>
              <a:rPr lang="en-US" dirty="0">
                <a:solidFill>
                  <a:srgbClr val="000000"/>
                </a:solidFill>
                <a:latin typeface="Helvetica" panose="020B0604020202020204" pitchFamily="34" charset="0"/>
                <a:cs typeface="Helvetica" panose="020B0604020202020204" pitchFamily="34" charset="0"/>
              </a:rPr>
              <a:t>it needs. </a:t>
            </a:r>
            <a:endParaRPr lang="en-US" dirty="0" smtClean="0">
              <a:solidFill>
                <a:srgbClr val="000000"/>
              </a:solidFill>
              <a:latin typeface="Helvetica" panose="020B0604020202020204" pitchFamily="34" charset="0"/>
              <a:cs typeface="Helvetica" panose="020B0604020202020204" pitchFamily="34" charset="0"/>
            </a:endParaRPr>
          </a:p>
          <a:p>
            <a:pPr algn="just"/>
            <a:endParaRPr lang="en-US" dirty="0" smtClean="0">
              <a:solidFill>
                <a:srgbClr val="000000"/>
              </a:solidFill>
              <a:latin typeface="Helvetica" panose="020B0604020202020204" pitchFamily="34" charset="0"/>
              <a:cs typeface="Helvetica" panose="020B0604020202020204" pitchFamily="34" charset="0"/>
            </a:endParaRPr>
          </a:p>
          <a:p>
            <a:pPr algn="just"/>
            <a:r>
              <a:rPr lang="en-US" dirty="0" smtClean="0">
                <a:solidFill>
                  <a:srgbClr val="000000"/>
                </a:solidFill>
                <a:latin typeface="Helvetica" panose="020B0604020202020204" pitchFamily="34" charset="0"/>
                <a:cs typeface="Helvetica" panose="020B0604020202020204" pitchFamily="34" charset="0"/>
              </a:rPr>
              <a:t>But </a:t>
            </a:r>
            <a:r>
              <a:rPr lang="en-US" dirty="0">
                <a:solidFill>
                  <a:srgbClr val="000000"/>
                </a:solidFill>
                <a:latin typeface="Helvetica" panose="020B0604020202020204" pitchFamily="34" charset="0"/>
                <a:cs typeface="Helvetica" panose="020B0604020202020204" pitchFamily="34" charset="0"/>
              </a:rPr>
              <a:t>how do we know how many frames it “needs”? </a:t>
            </a:r>
            <a:endParaRPr lang="en-US" dirty="0" smtClean="0">
              <a:solidFill>
                <a:srgbClr val="000000"/>
              </a:solidFill>
              <a:latin typeface="Helvetica" panose="020B0604020202020204" pitchFamily="34" charset="0"/>
              <a:cs typeface="Helvetica" panose="020B0604020202020204" pitchFamily="34" charset="0"/>
            </a:endParaRPr>
          </a:p>
          <a:p>
            <a:pPr algn="just"/>
            <a:r>
              <a:rPr lang="en-US" b="1" dirty="0" smtClean="0">
                <a:solidFill>
                  <a:srgbClr val="000000"/>
                </a:solidFill>
                <a:latin typeface="Helvetica" panose="020B0604020202020204" pitchFamily="34" charset="0"/>
                <a:cs typeface="Helvetica" panose="020B0604020202020204" pitchFamily="34" charset="0"/>
              </a:rPr>
              <a:t>Technique -</a:t>
            </a:r>
            <a:r>
              <a:rPr lang="en-US" dirty="0" smtClean="0">
                <a:solidFill>
                  <a:srgbClr val="000000"/>
                </a:solidFill>
                <a:latin typeface="Helvetica" panose="020B0604020202020204" pitchFamily="34" charset="0"/>
                <a:cs typeface="Helvetica" panose="020B0604020202020204" pitchFamily="34" charset="0"/>
              </a:rPr>
              <a:t>  </a:t>
            </a:r>
            <a:r>
              <a:rPr lang="en-US" dirty="0">
                <a:solidFill>
                  <a:srgbClr val="000000"/>
                </a:solidFill>
                <a:latin typeface="Helvetica" panose="020B0604020202020204" pitchFamily="34" charset="0"/>
                <a:cs typeface="Helvetica" panose="020B0604020202020204" pitchFamily="34" charset="0"/>
              </a:rPr>
              <a:t>working-set strategy </a:t>
            </a:r>
            <a:r>
              <a:rPr lang="en-US" dirty="0" smtClean="0">
                <a:solidFill>
                  <a:srgbClr val="000000"/>
                </a:solidFill>
                <a:latin typeface="Helvetica" panose="020B0604020202020204" pitchFamily="34" charset="0"/>
                <a:cs typeface="Helvetica" panose="020B0604020202020204" pitchFamily="34" charset="0"/>
              </a:rPr>
              <a:t>starts </a:t>
            </a:r>
            <a:r>
              <a:rPr lang="en-US" dirty="0">
                <a:solidFill>
                  <a:srgbClr val="000000"/>
                </a:solidFill>
                <a:latin typeface="Helvetica" panose="020B0604020202020204" pitchFamily="34" charset="0"/>
                <a:cs typeface="Helvetica" panose="020B0604020202020204" pitchFamily="34" charset="0"/>
              </a:rPr>
              <a:t>by looking at </a:t>
            </a:r>
            <a:r>
              <a:rPr lang="en-US" dirty="0" smtClean="0">
                <a:solidFill>
                  <a:srgbClr val="000000"/>
                </a:solidFill>
                <a:latin typeface="Helvetica" panose="020B0604020202020204" pitchFamily="34" charset="0"/>
                <a:cs typeface="Helvetica" panose="020B0604020202020204" pitchFamily="34" charset="0"/>
              </a:rPr>
              <a:t>how many </a:t>
            </a:r>
            <a:r>
              <a:rPr lang="en-US" dirty="0">
                <a:solidFill>
                  <a:srgbClr val="000000"/>
                </a:solidFill>
                <a:latin typeface="Helvetica" panose="020B0604020202020204" pitchFamily="34" charset="0"/>
                <a:cs typeface="Helvetica" panose="020B0604020202020204" pitchFamily="34" charset="0"/>
              </a:rPr>
              <a:t>frames a process is actually using. This approach defines the </a:t>
            </a:r>
            <a:r>
              <a:rPr lang="en-US" b="1" dirty="0" smtClean="0">
                <a:solidFill>
                  <a:schemeClr val="bg1"/>
                </a:solidFill>
                <a:latin typeface="Helvetica" panose="020B0604020202020204" pitchFamily="34" charset="0"/>
                <a:cs typeface="Helvetica" panose="020B0604020202020204" pitchFamily="34" charset="0"/>
              </a:rPr>
              <a:t>locality model </a:t>
            </a:r>
            <a:r>
              <a:rPr lang="en-US" dirty="0">
                <a:solidFill>
                  <a:schemeClr val="bg1"/>
                </a:solidFill>
                <a:latin typeface="Helvetica" panose="020B0604020202020204" pitchFamily="34" charset="0"/>
                <a:cs typeface="Helvetica" panose="020B0604020202020204" pitchFamily="34" charset="0"/>
              </a:rPr>
              <a:t>of process execution</a:t>
            </a:r>
            <a:r>
              <a:rPr lang="en-US" dirty="0" smtClean="0">
                <a:solidFill>
                  <a:schemeClr val="bg1"/>
                </a:solidFill>
                <a:latin typeface="Helvetica" panose="020B0604020202020204" pitchFamily="34" charset="0"/>
                <a:cs typeface="Helvetica" panose="020B0604020202020204" pitchFamily="34" charset="0"/>
              </a:rPr>
              <a:t>.</a:t>
            </a:r>
          </a:p>
          <a:p>
            <a:pPr algn="just"/>
            <a:endParaRPr lang="en-US" dirty="0">
              <a:solidFill>
                <a:schemeClr val="bg1"/>
              </a:solidFill>
              <a:latin typeface="Helvetica" panose="020B0604020202020204" pitchFamily="34" charset="0"/>
              <a:cs typeface="Helvetica" panose="020B0604020202020204" pitchFamily="34" charset="0"/>
            </a:endParaRPr>
          </a:p>
          <a:p>
            <a:pPr algn="just"/>
            <a:r>
              <a:rPr lang="en-US" dirty="0">
                <a:solidFill>
                  <a:srgbClr val="000000"/>
                </a:solidFill>
                <a:latin typeface="Helvetica" panose="020B0604020202020204" pitchFamily="34" charset="0"/>
                <a:cs typeface="Helvetica" panose="020B0604020202020204" pitchFamily="34" charset="0"/>
              </a:rPr>
              <a:t>The locality model states that, as a process executes, it moves from locality</a:t>
            </a:r>
          </a:p>
          <a:p>
            <a:pPr algn="just"/>
            <a:r>
              <a:rPr lang="en-US" dirty="0">
                <a:solidFill>
                  <a:srgbClr val="000000"/>
                </a:solidFill>
                <a:latin typeface="Helvetica" panose="020B0604020202020204" pitchFamily="34" charset="0"/>
                <a:cs typeface="Helvetica" panose="020B0604020202020204" pitchFamily="34" charset="0"/>
              </a:rPr>
              <a:t>to locality. A locality is a set of pages that are actively used </a:t>
            </a:r>
            <a:r>
              <a:rPr lang="en-US" dirty="0" smtClean="0">
                <a:solidFill>
                  <a:srgbClr val="000000"/>
                </a:solidFill>
                <a:latin typeface="Helvetica" panose="020B0604020202020204" pitchFamily="34" charset="0"/>
                <a:cs typeface="Helvetica" panose="020B0604020202020204" pitchFamily="34" charset="0"/>
              </a:rPr>
              <a:t>together</a:t>
            </a:r>
          </a:p>
          <a:p>
            <a:pPr algn="just"/>
            <a:endParaRPr lang="en-US" dirty="0">
              <a:solidFill>
                <a:srgbClr val="000000"/>
              </a:solidFill>
              <a:latin typeface="Helvetica" panose="020B0604020202020204" pitchFamily="34" charset="0"/>
              <a:cs typeface="Helvetica" panose="020B0604020202020204" pitchFamily="34" charset="0"/>
            </a:endParaRPr>
          </a:p>
          <a:p>
            <a:pPr algn="just"/>
            <a:r>
              <a:rPr lang="en-US" dirty="0" smtClean="0">
                <a:solidFill>
                  <a:srgbClr val="000000"/>
                </a:solidFill>
                <a:latin typeface="Helvetica" panose="020B0604020202020204" pitchFamily="34" charset="0"/>
                <a:cs typeface="Helvetica" panose="020B0604020202020204" pitchFamily="34" charset="0"/>
              </a:rPr>
              <a:t> A </a:t>
            </a:r>
            <a:r>
              <a:rPr lang="en-US" dirty="0">
                <a:solidFill>
                  <a:srgbClr val="000000"/>
                </a:solidFill>
                <a:latin typeface="Helvetica" panose="020B0604020202020204" pitchFamily="34" charset="0"/>
                <a:cs typeface="Helvetica" panose="020B0604020202020204" pitchFamily="34" charset="0"/>
              </a:rPr>
              <a:t>program is generally composed of several different localities that may</a:t>
            </a:r>
          </a:p>
          <a:p>
            <a:pPr algn="just"/>
            <a:r>
              <a:rPr lang="en-US" dirty="0">
                <a:solidFill>
                  <a:srgbClr val="000000"/>
                </a:solidFill>
                <a:latin typeface="Helvetica" panose="020B0604020202020204" pitchFamily="34" charset="0"/>
                <a:cs typeface="Helvetica" panose="020B0604020202020204" pitchFamily="34" charset="0"/>
              </a:rPr>
              <a:t>overlap</a:t>
            </a:r>
            <a:r>
              <a:rPr lang="en-US" dirty="0" smtClean="0">
                <a:solidFill>
                  <a:srgbClr val="000000"/>
                </a:solidFill>
                <a:latin typeface="Helvetica" panose="020B0604020202020204" pitchFamily="34" charset="0"/>
                <a:cs typeface="Helvetica" panose="020B0604020202020204" pitchFamily="34" charset="0"/>
              </a:rPr>
              <a:t>.</a:t>
            </a:r>
            <a:endParaRPr lang="en-US" dirty="0">
              <a:solidFill>
                <a:srgbClr val="000000"/>
              </a:solidFill>
              <a:latin typeface="Helvetica" panose="020B0604020202020204" pitchFamily="34" charset="0"/>
              <a:cs typeface="Helvetica" panose="020B0604020202020204" pitchFamily="34" charset="0"/>
            </a:endParaRPr>
          </a:p>
        </p:txBody>
      </p:sp>
    </p:spTree>
    <p:extLst>
      <p:ext uri="{BB962C8B-B14F-4D97-AF65-F5344CB8AC3E}">
        <p14:creationId xmlns="" xmlns:p14="http://schemas.microsoft.com/office/powerpoint/2010/main" val="2662100155"/>
      </p:ext>
    </p:extLst>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7200"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Locality Model</a:t>
            </a:r>
            <a:endParaRPr lang="en-US" dirty="0" smtClean="0"/>
          </a:p>
        </p:txBody>
      </p:sp>
      <p:sp>
        <p:nvSpPr>
          <p:cNvPr id="4" name="Rectangle 3"/>
          <p:cNvSpPr/>
          <p:nvPr/>
        </p:nvSpPr>
        <p:spPr>
          <a:xfrm>
            <a:off x="457200" y="1600200"/>
            <a:ext cx="6400800" cy="2003625"/>
          </a:xfrm>
          <a:prstGeom prst="rect">
            <a:avLst/>
          </a:prstGeom>
        </p:spPr>
        <p:txBody>
          <a:bodyPr wrap="square">
            <a:spAutoFit/>
          </a:bodyPr>
          <a:lstStyle/>
          <a:p>
            <a:pPr marL="228600" lvl="0" indent="-228600" eaLnBrk="0" hangingPunct="0">
              <a:spcBef>
                <a:spcPct val="50000"/>
              </a:spcBef>
              <a:buSzPct val="140000"/>
              <a:buFontTx/>
              <a:buChar char="•"/>
            </a:pPr>
            <a:r>
              <a:rPr lang="en-US" altLang="en-US" dirty="0">
                <a:solidFill>
                  <a:srgbClr val="000000"/>
                </a:solidFill>
                <a:latin typeface="Helvetica"/>
              </a:rPr>
              <a:t>Why does paging work?</a:t>
            </a:r>
            <a:br>
              <a:rPr lang="en-US" altLang="en-US" dirty="0">
                <a:solidFill>
                  <a:srgbClr val="000000"/>
                </a:solidFill>
                <a:latin typeface="Helvetica"/>
              </a:rPr>
            </a:br>
            <a:r>
              <a:rPr lang="en-US" altLang="en-US" dirty="0">
                <a:solidFill>
                  <a:srgbClr val="000000"/>
                </a:solidFill>
                <a:latin typeface="Helvetica"/>
              </a:rPr>
              <a:t>Locality model</a:t>
            </a:r>
          </a:p>
          <a:p>
            <a:pPr marL="742950" lvl="1" indent="-285750" eaLnBrk="0" hangingPunct="0">
              <a:spcBef>
                <a:spcPct val="20000"/>
              </a:spcBef>
              <a:buFontTx/>
              <a:buChar char="–"/>
            </a:pPr>
            <a:r>
              <a:rPr lang="en-US" altLang="en-US" dirty="0">
                <a:solidFill>
                  <a:srgbClr val="000000"/>
                </a:solidFill>
                <a:latin typeface="Helvetica"/>
              </a:rPr>
              <a:t>Process migrates from one locality to </a:t>
            </a:r>
            <a:r>
              <a:rPr lang="en-US" altLang="en-US" dirty="0" smtClean="0">
                <a:solidFill>
                  <a:srgbClr val="000000"/>
                </a:solidFill>
                <a:latin typeface="Helvetica"/>
              </a:rPr>
              <a:t>another</a:t>
            </a:r>
            <a:endParaRPr lang="en-US" altLang="en-US" dirty="0">
              <a:solidFill>
                <a:srgbClr val="000000"/>
              </a:solidFill>
              <a:latin typeface="Helvetica"/>
            </a:endParaRPr>
          </a:p>
          <a:p>
            <a:pPr marL="742950" lvl="1" indent="-285750" eaLnBrk="0" hangingPunct="0">
              <a:spcBef>
                <a:spcPct val="20000"/>
              </a:spcBef>
              <a:buFontTx/>
              <a:buChar char="–"/>
            </a:pPr>
            <a:r>
              <a:rPr lang="en-US" altLang="en-US" dirty="0">
                <a:solidFill>
                  <a:srgbClr val="000000"/>
                </a:solidFill>
                <a:latin typeface="Helvetica"/>
              </a:rPr>
              <a:t>Localities may overlap.</a:t>
            </a:r>
          </a:p>
          <a:p>
            <a:pPr marL="228600" lvl="0" indent="-228600" eaLnBrk="0" hangingPunct="0">
              <a:spcBef>
                <a:spcPct val="50000"/>
              </a:spcBef>
              <a:buSzPct val="140000"/>
              <a:buFontTx/>
              <a:buChar char="•"/>
            </a:pPr>
            <a:r>
              <a:rPr lang="en-US" altLang="en-US" dirty="0">
                <a:solidFill>
                  <a:srgbClr val="000000"/>
                </a:solidFill>
                <a:latin typeface="Helvetica"/>
              </a:rPr>
              <a:t>Why does thrashing occur?</a:t>
            </a:r>
            <a:br>
              <a:rPr lang="en-US" altLang="en-US" dirty="0">
                <a:solidFill>
                  <a:srgbClr val="000000"/>
                </a:solidFill>
                <a:latin typeface="Helvetica"/>
              </a:rPr>
            </a:br>
            <a:r>
              <a:rPr lang="en-US" altLang="en-US" dirty="0">
                <a:solidFill>
                  <a:srgbClr val="000000"/>
                </a:solidFill>
                <a:latin typeface="Helvetica"/>
                <a:sym typeface="Symbol" panose="05050102010706020507" pitchFamily="18" charset="2"/>
              </a:rPr>
              <a:t> size of locality &gt; total memory size</a:t>
            </a:r>
            <a:endParaRPr lang="en-US" altLang="en-US" dirty="0">
              <a:solidFill>
                <a:srgbClr val="000000"/>
              </a:solidFill>
              <a:latin typeface="Helvetica"/>
            </a:endParaRPr>
          </a:p>
        </p:txBody>
      </p:sp>
    </p:spTree>
    <p:extLst>
      <p:ext uri="{BB962C8B-B14F-4D97-AF65-F5344CB8AC3E}">
        <p14:creationId xmlns="" xmlns:p14="http://schemas.microsoft.com/office/powerpoint/2010/main" val="3218525066"/>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3788"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Working Set Model </a:t>
            </a:r>
          </a:p>
        </p:txBody>
      </p:sp>
      <p:sp>
        <p:nvSpPr>
          <p:cNvPr id="4" name="Rectangle 3"/>
          <p:cNvSpPr/>
          <p:nvPr/>
        </p:nvSpPr>
        <p:spPr>
          <a:xfrm>
            <a:off x="453788" y="1903881"/>
            <a:ext cx="7775812" cy="3582519"/>
          </a:xfrm>
          <a:prstGeom prst="rect">
            <a:avLst/>
          </a:prstGeom>
        </p:spPr>
        <p:txBody>
          <a:bodyPr wrap="square">
            <a:spAutoFit/>
          </a:bodyPr>
          <a:lstStyle/>
          <a:p>
            <a:pPr marL="228600" lvl="0" indent="-228600" eaLnBrk="0" hangingPunct="0">
              <a:spcBef>
                <a:spcPct val="50000"/>
              </a:spcBef>
              <a:buSzPct val="140000"/>
              <a:buFontTx/>
              <a:buChar char="•"/>
            </a:pPr>
            <a:r>
              <a:rPr lang="en-US" altLang="en-US" dirty="0">
                <a:solidFill>
                  <a:srgbClr val="000000"/>
                </a:solidFill>
                <a:latin typeface="Helvetica"/>
                <a:sym typeface="Symbol" panose="05050102010706020507" pitchFamily="18" charset="2"/>
              </a:rPr>
              <a:t>  working-set window  a fixed number of page references </a:t>
            </a:r>
            <a:br>
              <a:rPr lang="en-US" altLang="en-US" dirty="0">
                <a:solidFill>
                  <a:srgbClr val="000000"/>
                </a:solidFill>
                <a:latin typeface="Helvetica"/>
                <a:sym typeface="Symbol" panose="05050102010706020507" pitchFamily="18" charset="2"/>
              </a:rPr>
            </a:br>
            <a:r>
              <a:rPr lang="en-US" altLang="en-US" dirty="0">
                <a:solidFill>
                  <a:srgbClr val="000000"/>
                </a:solidFill>
                <a:latin typeface="Helvetica"/>
                <a:sym typeface="Symbol" panose="05050102010706020507" pitchFamily="18" charset="2"/>
              </a:rPr>
              <a:t>Example:  10,000 instruction</a:t>
            </a:r>
          </a:p>
          <a:p>
            <a:pPr marL="228600" lvl="0" indent="-228600" eaLnBrk="0" hangingPunct="0">
              <a:spcBef>
                <a:spcPct val="50000"/>
              </a:spcBef>
              <a:buSzPct val="140000"/>
              <a:buFontTx/>
              <a:buChar char="•"/>
            </a:pPr>
            <a:r>
              <a:rPr lang="en-US" altLang="en-US" i="1" dirty="0" err="1">
                <a:solidFill>
                  <a:srgbClr val="000000"/>
                </a:solidFill>
                <a:latin typeface="Helvetica"/>
                <a:sym typeface="Symbol" panose="05050102010706020507" pitchFamily="18" charset="2"/>
              </a:rPr>
              <a:t>WSS</a:t>
            </a:r>
            <a:r>
              <a:rPr lang="en-US" altLang="en-US" i="1" baseline="-25000" dirty="0" err="1">
                <a:solidFill>
                  <a:srgbClr val="000000"/>
                </a:solidFill>
                <a:latin typeface="Helvetica"/>
                <a:sym typeface="Symbol" panose="05050102010706020507" pitchFamily="18" charset="2"/>
              </a:rPr>
              <a:t>i</a:t>
            </a:r>
            <a:r>
              <a:rPr lang="en-US" altLang="en-US" dirty="0">
                <a:solidFill>
                  <a:srgbClr val="000000"/>
                </a:solidFill>
                <a:latin typeface="Helvetica"/>
                <a:sym typeface="Symbol" panose="05050102010706020507" pitchFamily="18" charset="2"/>
              </a:rPr>
              <a:t> (working set of Process </a:t>
            </a:r>
            <a:r>
              <a:rPr lang="en-US" altLang="en-US" i="1" dirty="0">
                <a:solidFill>
                  <a:srgbClr val="000000"/>
                </a:solidFill>
                <a:latin typeface="Helvetica"/>
                <a:sym typeface="Symbol" panose="05050102010706020507" pitchFamily="18" charset="2"/>
              </a:rPr>
              <a:t>P</a:t>
            </a:r>
            <a:r>
              <a:rPr lang="en-US" altLang="en-US" i="1" baseline="-25000" dirty="0">
                <a:solidFill>
                  <a:srgbClr val="000000"/>
                </a:solidFill>
                <a:latin typeface="Helvetica"/>
                <a:sym typeface="Symbol" panose="05050102010706020507" pitchFamily="18" charset="2"/>
              </a:rPr>
              <a:t>i</a:t>
            </a:r>
            <a:r>
              <a:rPr lang="en-US" altLang="en-US" dirty="0">
                <a:solidFill>
                  <a:srgbClr val="000000"/>
                </a:solidFill>
                <a:latin typeface="Helvetica"/>
                <a:sym typeface="Symbol" panose="05050102010706020507" pitchFamily="18" charset="2"/>
              </a:rPr>
              <a:t>) =</a:t>
            </a:r>
            <a:br>
              <a:rPr lang="en-US" altLang="en-US" dirty="0">
                <a:solidFill>
                  <a:srgbClr val="000000"/>
                </a:solidFill>
                <a:latin typeface="Helvetica"/>
                <a:sym typeface="Symbol" panose="05050102010706020507" pitchFamily="18" charset="2"/>
              </a:rPr>
            </a:br>
            <a:r>
              <a:rPr lang="en-US" altLang="en-US" dirty="0">
                <a:solidFill>
                  <a:srgbClr val="000000"/>
                </a:solidFill>
                <a:latin typeface="Helvetica"/>
                <a:sym typeface="Symbol" panose="05050102010706020507" pitchFamily="18" charset="2"/>
              </a:rPr>
              <a:t>total number of pages referenced in the most recent  (varies in time)</a:t>
            </a:r>
          </a:p>
          <a:p>
            <a:pPr marL="742950" lvl="1" indent="-285750" eaLnBrk="0" hangingPunct="0">
              <a:spcBef>
                <a:spcPct val="20000"/>
              </a:spcBef>
              <a:buFontTx/>
              <a:buChar char="–"/>
            </a:pPr>
            <a:r>
              <a:rPr lang="en-US" altLang="en-US" dirty="0">
                <a:solidFill>
                  <a:srgbClr val="000000"/>
                </a:solidFill>
                <a:latin typeface="Helvetica"/>
                <a:sym typeface="Symbol" panose="05050102010706020507" pitchFamily="18" charset="2"/>
              </a:rPr>
              <a:t>if  too small will not encompass entire locality.</a:t>
            </a:r>
          </a:p>
          <a:p>
            <a:pPr marL="742950" lvl="1" indent="-285750" eaLnBrk="0" hangingPunct="0">
              <a:spcBef>
                <a:spcPct val="20000"/>
              </a:spcBef>
              <a:buFontTx/>
              <a:buChar char="–"/>
            </a:pPr>
            <a:r>
              <a:rPr lang="en-US" altLang="en-US" dirty="0">
                <a:solidFill>
                  <a:srgbClr val="000000"/>
                </a:solidFill>
                <a:latin typeface="Helvetica"/>
                <a:sym typeface="Symbol" panose="05050102010706020507" pitchFamily="18" charset="2"/>
              </a:rPr>
              <a:t>if  too large will encompass several localities.</a:t>
            </a:r>
          </a:p>
          <a:p>
            <a:pPr marL="742950" lvl="1" indent="-285750" eaLnBrk="0" hangingPunct="0">
              <a:spcBef>
                <a:spcPct val="20000"/>
              </a:spcBef>
              <a:buFontTx/>
              <a:buChar char="–"/>
            </a:pPr>
            <a:r>
              <a:rPr lang="en-US" altLang="en-US" dirty="0">
                <a:solidFill>
                  <a:srgbClr val="000000"/>
                </a:solidFill>
                <a:latin typeface="Helvetica"/>
                <a:sym typeface="Symbol" panose="05050102010706020507" pitchFamily="18" charset="2"/>
              </a:rPr>
              <a:t>if  =   will encompass entire program.</a:t>
            </a:r>
          </a:p>
          <a:p>
            <a:pPr marL="228600" lvl="0" indent="-228600" eaLnBrk="0" hangingPunct="0">
              <a:spcBef>
                <a:spcPct val="50000"/>
              </a:spcBef>
              <a:buSzPct val="140000"/>
              <a:buFontTx/>
              <a:buChar char="•"/>
            </a:pPr>
            <a:r>
              <a:rPr lang="en-US" altLang="en-US" i="1" dirty="0">
                <a:solidFill>
                  <a:srgbClr val="000000"/>
                </a:solidFill>
                <a:latin typeface="Helvetica"/>
                <a:sym typeface="Symbol" panose="05050102010706020507" pitchFamily="18" charset="2"/>
              </a:rPr>
              <a:t>D</a:t>
            </a:r>
            <a:r>
              <a:rPr lang="en-US" altLang="en-US" dirty="0">
                <a:solidFill>
                  <a:srgbClr val="000000"/>
                </a:solidFill>
                <a:latin typeface="Helvetica"/>
                <a:sym typeface="Symbol" panose="05050102010706020507" pitchFamily="18" charset="2"/>
              </a:rPr>
              <a:t> =  </a:t>
            </a:r>
            <a:r>
              <a:rPr lang="en-US" altLang="en-US" i="1" dirty="0" err="1">
                <a:solidFill>
                  <a:srgbClr val="000000"/>
                </a:solidFill>
                <a:latin typeface="Helvetica"/>
                <a:sym typeface="Symbol" panose="05050102010706020507" pitchFamily="18" charset="2"/>
              </a:rPr>
              <a:t>WSS</a:t>
            </a:r>
            <a:r>
              <a:rPr lang="en-US" altLang="en-US" i="1" baseline="-25000" dirty="0" err="1">
                <a:solidFill>
                  <a:srgbClr val="000000"/>
                </a:solidFill>
                <a:latin typeface="Helvetica"/>
                <a:sym typeface="Symbol" panose="05050102010706020507" pitchFamily="18" charset="2"/>
              </a:rPr>
              <a:t>i</a:t>
            </a:r>
            <a:r>
              <a:rPr lang="en-US" altLang="en-US" dirty="0">
                <a:solidFill>
                  <a:srgbClr val="000000"/>
                </a:solidFill>
                <a:latin typeface="Helvetica"/>
                <a:sym typeface="Symbol" panose="05050102010706020507" pitchFamily="18" charset="2"/>
              </a:rPr>
              <a:t>  total demand frames </a:t>
            </a:r>
          </a:p>
          <a:p>
            <a:pPr marL="228600" lvl="0" indent="-228600" eaLnBrk="0" hangingPunct="0">
              <a:spcBef>
                <a:spcPct val="50000"/>
              </a:spcBef>
              <a:buSzPct val="140000"/>
              <a:buFontTx/>
              <a:buChar char="•"/>
            </a:pPr>
            <a:r>
              <a:rPr lang="en-US" altLang="en-US" dirty="0">
                <a:solidFill>
                  <a:srgbClr val="000000"/>
                </a:solidFill>
                <a:latin typeface="Helvetica"/>
                <a:sym typeface="Symbol" panose="05050102010706020507" pitchFamily="18" charset="2"/>
              </a:rPr>
              <a:t>if </a:t>
            </a:r>
            <a:r>
              <a:rPr lang="en-US" altLang="en-US" i="1" dirty="0">
                <a:solidFill>
                  <a:srgbClr val="000000"/>
                </a:solidFill>
                <a:latin typeface="Helvetica"/>
                <a:sym typeface="Symbol" panose="05050102010706020507" pitchFamily="18" charset="2"/>
              </a:rPr>
              <a:t>D</a:t>
            </a:r>
            <a:r>
              <a:rPr lang="en-US" altLang="en-US" dirty="0">
                <a:solidFill>
                  <a:srgbClr val="000000"/>
                </a:solidFill>
                <a:latin typeface="Helvetica"/>
                <a:sym typeface="Symbol" panose="05050102010706020507" pitchFamily="18" charset="2"/>
              </a:rPr>
              <a:t> &gt; </a:t>
            </a:r>
            <a:r>
              <a:rPr lang="en-US" altLang="en-US" i="1" dirty="0">
                <a:solidFill>
                  <a:srgbClr val="000000"/>
                </a:solidFill>
                <a:latin typeface="Helvetica"/>
                <a:sym typeface="Symbol" panose="05050102010706020507" pitchFamily="18" charset="2"/>
              </a:rPr>
              <a:t>m</a:t>
            </a:r>
            <a:r>
              <a:rPr lang="en-US" altLang="en-US" dirty="0">
                <a:solidFill>
                  <a:srgbClr val="000000"/>
                </a:solidFill>
                <a:latin typeface="Helvetica"/>
                <a:sym typeface="Symbol" panose="05050102010706020507" pitchFamily="18" charset="2"/>
              </a:rPr>
              <a:t>  Thrashing</a:t>
            </a:r>
          </a:p>
          <a:p>
            <a:pPr marL="228600" lvl="0" indent="-228600" eaLnBrk="0" hangingPunct="0">
              <a:spcBef>
                <a:spcPct val="50000"/>
              </a:spcBef>
              <a:buSzPct val="140000"/>
              <a:buFontTx/>
              <a:buChar char="•"/>
            </a:pPr>
            <a:r>
              <a:rPr lang="en-US" altLang="en-US" dirty="0">
                <a:solidFill>
                  <a:srgbClr val="000000"/>
                </a:solidFill>
                <a:latin typeface="Helvetica"/>
                <a:sym typeface="Symbol" panose="05050102010706020507" pitchFamily="18" charset="2"/>
              </a:rPr>
              <a:t>Policy if </a:t>
            </a:r>
            <a:r>
              <a:rPr lang="en-US" altLang="en-US" i="1" dirty="0">
                <a:solidFill>
                  <a:srgbClr val="000000"/>
                </a:solidFill>
                <a:latin typeface="Helvetica"/>
                <a:sym typeface="Symbol" panose="05050102010706020507" pitchFamily="18" charset="2"/>
              </a:rPr>
              <a:t>D</a:t>
            </a:r>
            <a:r>
              <a:rPr lang="en-US" altLang="en-US" dirty="0">
                <a:solidFill>
                  <a:srgbClr val="000000"/>
                </a:solidFill>
                <a:latin typeface="Helvetica"/>
                <a:sym typeface="Symbol" panose="05050102010706020507" pitchFamily="18" charset="2"/>
              </a:rPr>
              <a:t> &gt; m, then suspend one of the processes.</a:t>
            </a:r>
          </a:p>
        </p:txBody>
      </p:sp>
    </p:spTree>
    <p:extLst>
      <p:ext uri="{BB962C8B-B14F-4D97-AF65-F5344CB8AC3E}">
        <p14:creationId xmlns="" xmlns:p14="http://schemas.microsoft.com/office/powerpoint/2010/main" val="2012873800"/>
      </p:ext>
    </p:extLst>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53788" y="762000"/>
            <a:ext cx="8229600"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Working Set Model </a:t>
            </a:r>
          </a:p>
        </p:txBody>
      </p:sp>
      <p:pic>
        <p:nvPicPr>
          <p:cNvPr id="2" name="Picture 1"/>
          <p:cNvPicPr>
            <a:picLocks noChangeAspect="1"/>
          </p:cNvPicPr>
          <p:nvPr/>
        </p:nvPicPr>
        <p:blipFill>
          <a:blip r:embed="rId2" cstate="print"/>
          <a:stretch>
            <a:fillRect/>
          </a:stretch>
        </p:blipFill>
        <p:spPr>
          <a:xfrm>
            <a:off x="838200" y="1447801"/>
            <a:ext cx="7162800" cy="2595562"/>
          </a:xfrm>
          <a:prstGeom prst="rect">
            <a:avLst/>
          </a:prstGeom>
        </p:spPr>
      </p:pic>
    </p:spTree>
    <p:extLst>
      <p:ext uri="{BB962C8B-B14F-4D97-AF65-F5344CB8AC3E}">
        <p14:creationId xmlns="" xmlns:p14="http://schemas.microsoft.com/office/powerpoint/2010/main" val="541201830"/>
      </p:ext>
    </p:extLst>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lstStyle/>
          <a:p>
            <a:pPr marL="741363" lvl="1" indent="-284163" eaLnBrk="0" fontAlgn="base" hangingPunct="0">
              <a:lnSpc>
                <a:spcPct val="90000"/>
              </a:lnSpc>
              <a:spcBef>
                <a:spcPct val="35000"/>
              </a:spcBef>
              <a:spcAft>
                <a:spcPct val="0"/>
              </a:spcAft>
              <a:buClr>
                <a:srgbClr val="CC6600"/>
              </a:buClr>
              <a:buSzPct val="80000"/>
              <a:buNone/>
            </a:pPr>
            <a:endParaRPr kumimoji="1" lang="en-US" sz="1800" kern="0" dirty="0">
              <a:solidFill>
                <a:srgbClr val="000000"/>
              </a:solidFill>
              <a:latin typeface="Helvetica"/>
              <a:ea typeface="MS PGothic" pitchFamily="34" charset="-128"/>
            </a:endParaRPr>
          </a:p>
          <a:p>
            <a:endParaRPr lang="en-IN" dirty="0"/>
          </a:p>
        </p:txBody>
      </p:sp>
      <p:sp>
        <p:nvSpPr>
          <p:cNvPr id="3" name="Rectangle 2"/>
          <p:cNvSpPr>
            <a:spLocks noGrp="1" noChangeArrowheads="1"/>
          </p:cNvSpPr>
          <p:nvPr/>
        </p:nvSpPr>
        <p:spPr bwMode="auto">
          <a:xfrm>
            <a:off x="457200" y="739843"/>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dirty="0" smtClean="0">
                <a:solidFill>
                  <a:schemeClr val="accent2"/>
                </a:solidFill>
              </a:rPr>
              <a:t>Keeping Track of the Working Set</a:t>
            </a:r>
          </a:p>
        </p:txBody>
      </p:sp>
      <p:sp>
        <p:nvSpPr>
          <p:cNvPr id="5" name="Rectangle 3"/>
          <p:cNvSpPr txBox="1">
            <a:spLocks noChangeArrowheads="1"/>
          </p:cNvSpPr>
          <p:nvPr/>
        </p:nvSpPr>
        <p:spPr bwMode="auto">
          <a:xfrm>
            <a:off x="1047750" y="1724025"/>
            <a:ext cx="702945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SzPct val="85000"/>
              <a:buFont typeface="Monotype Sorts" pitchFamily="2" charset="2"/>
              <a:buChar char="T"/>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rPr>
              <a:t>Approximate with interval timer + a reference bit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rPr>
              <a:t>Example: </a:t>
            </a: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 = 10,000</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Timer interrupts after every 5000 time units.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Keep in memory 2 bits for each page.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Whenever a timer interrupts copy and sets the values of all reference bits to 0.</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If one of the bits in memory = 1  page in working set.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Why is this not completely accurate?</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altLang="en-US" sz="1800" b="0" i="0" u="none" strike="noStrike" kern="1200" cap="none" spc="0" normalizeH="0" baseline="0" noProof="0" dirty="0" smtClean="0">
                <a:ln>
                  <a:noFill/>
                </a:ln>
                <a:solidFill>
                  <a:srgbClr val="000000"/>
                </a:solidFill>
                <a:effectLst/>
                <a:uLnTx/>
                <a:uFillTx/>
                <a:latin typeface="Helvetica"/>
                <a:ea typeface="+mn-ea"/>
                <a:cs typeface="+mn-cs"/>
                <a:sym typeface="Symbol" panose="05050102010706020507" pitchFamily="18" charset="2"/>
              </a:rPr>
              <a:t>Improvement = 10 bits and interrupt every 1000 time units.</a:t>
            </a:r>
          </a:p>
        </p:txBody>
      </p:sp>
    </p:spTree>
    <p:extLst>
      <p:ext uri="{BB962C8B-B14F-4D97-AF65-F5344CB8AC3E}">
        <p14:creationId xmlns="" xmlns:p14="http://schemas.microsoft.com/office/powerpoint/2010/main" val="573849292"/>
      </p:ext>
    </p:extLst>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bwMode="auto">
          <a:xfrm>
            <a:off x="457200" y="620688"/>
            <a:ext cx="8229600"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US" altLang="en-US" dirty="0" smtClean="0">
                <a:solidFill>
                  <a:srgbClr val="C00000"/>
                </a:solidFill>
              </a:rPr>
              <a:t>Page-Fault </a:t>
            </a:r>
            <a:r>
              <a:rPr lang="en-US" altLang="en-US" dirty="0">
                <a:solidFill>
                  <a:srgbClr val="C00000"/>
                </a:solidFill>
              </a:rPr>
              <a:t>Frequency </a:t>
            </a:r>
            <a:endParaRPr lang="en-US" dirty="0" smtClean="0">
              <a:solidFill>
                <a:srgbClr val="C00000"/>
              </a:solidFill>
            </a:endParaRPr>
          </a:p>
        </p:txBody>
      </p:sp>
      <p:sp>
        <p:nvSpPr>
          <p:cNvPr id="4" name="Content Placeholder 3"/>
          <p:cNvSpPr>
            <a:spLocks noGrp="1"/>
          </p:cNvSpPr>
          <p:nvPr>
            <p:ph idx="1"/>
          </p:nvPr>
        </p:nvSpPr>
        <p:spPr>
          <a:xfrm>
            <a:off x="457200" y="1600200"/>
            <a:ext cx="8229600" cy="4997152"/>
          </a:xfrm>
        </p:spPr>
        <p:txBody>
          <a:bodyPr/>
          <a:lstStyle/>
          <a:p>
            <a:endParaRPr lang="en-US" dirty="0"/>
          </a:p>
        </p:txBody>
      </p:sp>
      <p:pic>
        <p:nvPicPr>
          <p:cNvPr id="5"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l="580" t="18047" r="580" b="18515"/>
          <a:stretch>
            <a:fillRect/>
          </a:stretch>
        </p:blipFill>
        <p:spPr bwMode="auto">
          <a:xfrm>
            <a:off x="467544" y="1124745"/>
            <a:ext cx="7704856" cy="25202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457200" y="3789040"/>
            <a:ext cx="8229600" cy="2840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en-US" dirty="0" smtClean="0">
                <a:solidFill>
                  <a:schemeClr val="tx1">
                    <a:lumMod val="85000"/>
                    <a:lumOff val="15000"/>
                  </a:schemeClr>
                </a:solidFill>
              </a:rPr>
              <a:t>Establish “acceptable” page-fault rate.</a:t>
            </a:r>
          </a:p>
          <a:p>
            <a:pPr lvl="1" fontAlgn="auto">
              <a:spcAft>
                <a:spcPts val="0"/>
              </a:spcAft>
            </a:pPr>
            <a:r>
              <a:rPr lang="en-US" altLang="en-US" dirty="0" smtClean="0">
                <a:solidFill>
                  <a:schemeClr val="tx1">
                    <a:lumMod val="85000"/>
                    <a:lumOff val="15000"/>
                  </a:schemeClr>
                </a:solidFill>
              </a:rPr>
              <a:t>If actual rate too low, process loses frame.</a:t>
            </a:r>
          </a:p>
          <a:p>
            <a:pPr lvl="1" fontAlgn="auto">
              <a:spcAft>
                <a:spcPts val="0"/>
              </a:spcAft>
            </a:pPr>
            <a:r>
              <a:rPr lang="en-US" altLang="en-US" dirty="0" smtClean="0">
                <a:solidFill>
                  <a:schemeClr val="tx1">
                    <a:lumMod val="85000"/>
                    <a:lumOff val="15000"/>
                  </a:schemeClr>
                </a:solidFill>
              </a:rPr>
              <a:t>If actual rate too high, process gains frame.</a:t>
            </a:r>
            <a:endParaRPr lang="en-US" altLang="en-US" dirty="0">
              <a:solidFill>
                <a:schemeClr val="tx1">
                  <a:lumMod val="85000"/>
                  <a:lumOff val="15000"/>
                </a:schemeClr>
              </a:solidFill>
            </a:endParaRPr>
          </a:p>
        </p:txBody>
      </p:sp>
    </p:spTree>
    <p:extLst>
      <p:ext uri="{BB962C8B-B14F-4D97-AF65-F5344CB8AC3E}">
        <p14:creationId xmlns="" xmlns:p14="http://schemas.microsoft.com/office/powerpoint/2010/main" val="521120863"/>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altLang="en-US" sz="3200" b="1" dirty="0" smtClean="0">
                <a:solidFill>
                  <a:schemeClr val="tx1">
                    <a:lumMod val="95000"/>
                    <a:lumOff val="5000"/>
                  </a:schemeClr>
                </a:solidFill>
                <a:latin typeface="Times New Roman" pitchFamily="18" charset="0"/>
                <a:cs typeface="Times New Roman" pitchFamily="18" charset="0"/>
              </a:rPr>
              <a:t>Virtual address space</a:t>
            </a:r>
            <a:endParaRPr lang="en-IN" sz="32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a:bodyPr>
          <a:lstStyle/>
          <a:p>
            <a:r>
              <a:rPr lang="en-US" altLang="en-US" sz="2800" b="1" dirty="0" smtClean="0">
                <a:solidFill>
                  <a:schemeClr val="tx1">
                    <a:lumMod val="95000"/>
                    <a:lumOff val="5000"/>
                  </a:schemeClr>
                </a:solidFill>
                <a:latin typeface="Times New Roman" pitchFamily="18" charset="0"/>
                <a:cs typeface="Times New Roman" pitchFamily="18" charset="0"/>
              </a:rPr>
              <a:t>Virtual address space</a:t>
            </a:r>
            <a:r>
              <a:rPr lang="en-US" altLang="en-US" sz="2800" dirty="0" smtClean="0">
                <a:solidFill>
                  <a:schemeClr val="tx1">
                    <a:lumMod val="95000"/>
                    <a:lumOff val="5000"/>
                  </a:schemeClr>
                </a:solidFill>
                <a:latin typeface="Times New Roman" pitchFamily="18" charset="0"/>
                <a:cs typeface="Times New Roman" pitchFamily="18" charset="0"/>
              </a:rPr>
              <a:t> </a:t>
            </a:r>
            <a:r>
              <a:rPr lang="en-US" altLang="en-US" sz="2800" dirty="0" smtClean="0">
                <a:latin typeface="Times New Roman" pitchFamily="18" charset="0"/>
                <a:cs typeface="Times New Roman" pitchFamily="18" charset="0"/>
              </a:rPr>
              <a:t>– logical view of how process is stored in memory</a:t>
            </a:r>
          </a:p>
          <a:p>
            <a:pPr lvl="1"/>
            <a:r>
              <a:rPr lang="en-US" altLang="en-US" dirty="0" smtClean="0">
                <a:latin typeface="Times New Roman" pitchFamily="18" charset="0"/>
                <a:cs typeface="Times New Roman" pitchFamily="18" charset="0"/>
              </a:rPr>
              <a:t>Usually start at address 0, contiguous addresses until end of space</a:t>
            </a:r>
          </a:p>
          <a:p>
            <a:pPr lvl="1"/>
            <a:r>
              <a:rPr lang="en-US" altLang="en-US" dirty="0" smtClean="0">
                <a:latin typeface="Times New Roman" pitchFamily="18" charset="0"/>
                <a:cs typeface="Times New Roman" pitchFamily="18" charset="0"/>
              </a:rPr>
              <a:t>Meanwhile, physical memory organized in page frames</a:t>
            </a:r>
          </a:p>
          <a:p>
            <a:pPr lvl="1"/>
            <a:r>
              <a:rPr lang="en-US" altLang="en-US" dirty="0" smtClean="0">
                <a:latin typeface="Times New Roman" pitchFamily="18" charset="0"/>
                <a:cs typeface="Times New Roman" pitchFamily="18" charset="0"/>
              </a:rPr>
              <a:t>MMU must map logical to physical</a:t>
            </a:r>
          </a:p>
          <a:p>
            <a:r>
              <a:rPr lang="en-US" altLang="en-US" sz="2800" dirty="0" smtClean="0">
                <a:latin typeface="Times New Roman" pitchFamily="18" charset="0"/>
                <a:cs typeface="Times New Roman" pitchFamily="18" charset="0"/>
              </a:rPr>
              <a:t>Virtual memory can be implemented via:</a:t>
            </a:r>
          </a:p>
          <a:p>
            <a:pPr lvl="1"/>
            <a:r>
              <a:rPr lang="en-US" altLang="en-US" dirty="0" smtClean="0">
                <a:latin typeface="Times New Roman" pitchFamily="18" charset="0"/>
                <a:cs typeface="Times New Roman" pitchFamily="18" charset="0"/>
              </a:rPr>
              <a:t>Demand paging </a:t>
            </a:r>
          </a:p>
          <a:p>
            <a:pPr lvl="1"/>
            <a:r>
              <a:rPr lang="en-US" altLang="en-US" dirty="0" smtClean="0">
                <a:latin typeface="Times New Roman" pitchFamily="18" charset="0"/>
                <a:cs typeface="Times New Roman" pitchFamily="18" charset="0"/>
              </a:rPr>
              <a:t>Demand segmentation</a:t>
            </a:r>
          </a:p>
          <a:p>
            <a:endParaRPr lang="en-IN"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Virtual Address Space</a:t>
            </a: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038475" y="1700808"/>
            <a:ext cx="3067050" cy="4608511"/>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7380312" y="476672"/>
            <a:ext cx="15430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Times New Roman" pitchFamily="18" charset="0"/>
                <a:cs typeface="Times New Roman" pitchFamily="18" charset="0"/>
              </a:rPr>
              <a:t>Shared Library Using Virtual Memory</a:t>
            </a:r>
            <a:endParaRPr lang="en-US" dirty="0">
              <a:latin typeface="Times New Roman" pitchFamily="18" charset="0"/>
              <a:cs typeface="Times New Roman" pitchFamily="18" charset="0"/>
            </a:endParaRPr>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00455" y="1825625"/>
            <a:ext cx="4943091"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0" name="Picture 2"/>
          <p:cNvPicPr>
            <a:picLocks noChangeAspect="1" noChangeArrowheads="1"/>
          </p:cNvPicPr>
          <p:nvPr/>
        </p:nvPicPr>
        <p:blipFill>
          <a:blip r:embed="rId3" cstate="print"/>
          <a:srcRect/>
          <a:stretch>
            <a:fillRect/>
          </a:stretch>
        </p:blipFill>
        <p:spPr bwMode="auto">
          <a:xfrm>
            <a:off x="7236296" y="188641"/>
            <a:ext cx="1543050" cy="504056"/>
          </a:xfrm>
          <a:prstGeom prst="rect">
            <a:avLst/>
          </a:prstGeom>
          <a:noFill/>
          <a:ln w="9525">
            <a:noFill/>
            <a:miter lim="800000"/>
            <a:headEnd/>
            <a:tailEnd/>
          </a:ln>
        </p:spPr>
      </p:pic>
    </p:spTree>
    <p:extLst>
      <p:ext uri="{BB962C8B-B14F-4D97-AF65-F5344CB8AC3E}">
        <p14:creationId xmlns:p14="http://schemas.microsoft.com/office/powerpoint/2010/main" xmlns="" val="2201926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cs typeface="Times New Roman" pitchFamily="18" charset="0"/>
              </a:rPr>
              <a:t>Demand Paging</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lnSpcReduction="10000"/>
          </a:bodyPr>
          <a:lstStyle/>
          <a:p>
            <a:r>
              <a:rPr lang="en-US" altLang="en-US" sz="1600" dirty="0" smtClean="0">
                <a:latin typeface="Times New Roman" pitchFamily="18" charset="0"/>
                <a:cs typeface="Times New Roman" pitchFamily="18" charset="0"/>
              </a:rPr>
              <a:t>Could bring entire process into memory at load time</a:t>
            </a:r>
          </a:p>
          <a:p>
            <a:r>
              <a:rPr lang="en-US" altLang="en-US" sz="1600" dirty="0" smtClean="0">
                <a:latin typeface="Times New Roman" pitchFamily="18" charset="0"/>
                <a:cs typeface="Times New Roman" pitchFamily="18" charset="0"/>
              </a:rPr>
              <a:t>Or bring a page into memory only when it is needed</a:t>
            </a:r>
          </a:p>
          <a:p>
            <a:pPr lvl="1"/>
            <a:r>
              <a:rPr lang="en-US" altLang="en-US" sz="1600" dirty="0" smtClean="0">
                <a:latin typeface="Times New Roman" pitchFamily="18" charset="0"/>
                <a:cs typeface="Times New Roman" pitchFamily="18" charset="0"/>
              </a:rPr>
              <a:t>Less I/O needed, no unnecessary I/O</a:t>
            </a:r>
          </a:p>
          <a:p>
            <a:pPr lvl="1"/>
            <a:r>
              <a:rPr lang="en-US" altLang="en-US" sz="1600" dirty="0" smtClean="0">
                <a:latin typeface="Times New Roman" pitchFamily="18" charset="0"/>
                <a:cs typeface="Times New Roman" pitchFamily="18" charset="0"/>
              </a:rPr>
              <a:t>Less memory needed </a:t>
            </a:r>
          </a:p>
          <a:p>
            <a:pPr lvl="1"/>
            <a:r>
              <a:rPr lang="en-US" altLang="en-US" sz="1600" dirty="0" smtClean="0">
                <a:latin typeface="Times New Roman" pitchFamily="18" charset="0"/>
                <a:cs typeface="Times New Roman" pitchFamily="18" charset="0"/>
              </a:rPr>
              <a:t>Faster response</a:t>
            </a:r>
          </a:p>
          <a:p>
            <a:pPr lvl="1"/>
            <a:r>
              <a:rPr lang="en-US" altLang="en-US" sz="1600" dirty="0" smtClean="0">
                <a:latin typeface="Times New Roman" pitchFamily="18" charset="0"/>
                <a:cs typeface="Times New Roman" pitchFamily="18" charset="0"/>
              </a:rPr>
              <a:t>More users</a:t>
            </a:r>
          </a:p>
          <a:p>
            <a:r>
              <a:rPr lang="en-US" altLang="en-US" sz="1600" dirty="0" smtClean="0">
                <a:latin typeface="Times New Roman" pitchFamily="18" charset="0"/>
                <a:cs typeface="Times New Roman" pitchFamily="18" charset="0"/>
              </a:rPr>
              <a:t>Similar to paging system with swapping (diagram on right)</a:t>
            </a:r>
          </a:p>
          <a:p>
            <a:r>
              <a:rPr lang="en-US" altLang="en-US" sz="1600" dirty="0" smtClean="0">
                <a:latin typeface="Times New Roman" pitchFamily="18" charset="0"/>
                <a:cs typeface="Times New Roman" pitchFamily="18" charset="0"/>
              </a:rPr>
              <a:t>Page is needed </a:t>
            </a:r>
            <a:r>
              <a:rPr lang="en-US" altLang="en-US" sz="1600" dirty="0" smtClean="0">
                <a:latin typeface="Times New Roman" pitchFamily="18" charset="0"/>
                <a:cs typeface="Times New Roman" pitchFamily="18" charset="0"/>
                <a:sym typeface="Symbol" panose="05050102010706020507" pitchFamily="18" charset="2"/>
              </a:rPr>
              <a:t> reference to it</a:t>
            </a:r>
          </a:p>
          <a:p>
            <a:pPr lvl="1"/>
            <a:r>
              <a:rPr lang="en-US" altLang="en-US" sz="1600" dirty="0" smtClean="0">
                <a:latin typeface="Times New Roman" pitchFamily="18" charset="0"/>
                <a:cs typeface="Times New Roman" pitchFamily="18" charset="0"/>
              </a:rPr>
              <a:t>invalid reference </a:t>
            </a:r>
            <a:r>
              <a:rPr lang="en-US" altLang="en-US" sz="1600" dirty="0" smtClean="0">
                <a:latin typeface="Times New Roman" pitchFamily="18" charset="0"/>
                <a:cs typeface="Times New Roman" pitchFamily="18" charset="0"/>
                <a:sym typeface="Symbol" panose="05050102010706020507" pitchFamily="18" charset="2"/>
              </a:rPr>
              <a:t> abort</a:t>
            </a:r>
          </a:p>
          <a:p>
            <a:pPr lvl="1"/>
            <a:r>
              <a:rPr lang="en-US" altLang="en-US" sz="1600" dirty="0" smtClean="0">
                <a:latin typeface="Times New Roman" pitchFamily="18" charset="0"/>
                <a:cs typeface="Times New Roman" pitchFamily="18" charset="0"/>
                <a:sym typeface="Symbol" panose="05050102010706020507" pitchFamily="18" charset="2"/>
              </a:rPr>
              <a:t>not-in-memory  bring to memory</a:t>
            </a:r>
          </a:p>
          <a:p>
            <a:r>
              <a:rPr lang="en-US" altLang="en-US" sz="1600" b="1" dirty="0" smtClean="0">
                <a:solidFill>
                  <a:srgbClr val="3366FF"/>
                </a:solidFill>
                <a:latin typeface="Times New Roman" pitchFamily="18" charset="0"/>
                <a:cs typeface="Times New Roman" pitchFamily="18" charset="0"/>
                <a:sym typeface="Symbol" panose="05050102010706020507" pitchFamily="18" charset="2"/>
              </a:rPr>
              <a:t>Lazy swapper</a:t>
            </a:r>
            <a:r>
              <a:rPr lang="en-US" altLang="en-US" sz="1600" dirty="0" smtClean="0">
                <a:solidFill>
                  <a:srgbClr val="3366FF"/>
                </a:solidFill>
                <a:latin typeface="Times New Roman" pitchFamily="18" charset="0"/>
                <a:cs typeface="Times New Roman" pitchFamily="18" charset="0"/>
                <a:sym typeface="Symbol" panose="05050102010706020507" pitchFamily="18" charset="2"/>
              </a:rPr>
              <a:t> </a:t>
            </a:r>
            <a:r>
              <a:rPr lang="en-US" altLang="en-US" sz="1600" dirty="0" smtClean="0">
                <a:latin typeface="Times New Roman" pitchFamily="18" charset="0"/>
                <a:cs typeface="Times New Roman" pitchFamily="18" charset="0"/>
                <a:sym typeface="Symbol" panose="05050102010706020507" pitchFamily="18" charset="2"/>
              </a:rPr>
              <a:t>– never swaps a page into memory unless page will be needed</a:t>
            </a:r>
          </a:p>
          <a:p>
            <a:pPr lvl="1"/>
            <a:r>
              <a:rPr lang="en-US" altLang="en-US" sz="1600" dirty="0" smtClean="0">
                <a:latin typeface="Times New Roman" pitchFamily="18" charset="0"/>
                <a:cs typeface="Times New Roman" pitchFamily="18" charset="0"/>
                <a:sym typeface="Symbol" panose="05050102010706020507" pitchFamily="18" charset="2"/>
              </a:rPr>
              <a:t>Swapper that deals with pages is a </a:t>
            </a:r>
            <a:r>
              <a:rPr lang="en-US" altLang="en-US" sz="1600" b="1" dirty="0" smtClean="0">
                <a:solidFill>
                  <a:srgbClr val="3366FF"/>
                </a:solidFill>
                <a:latin typeface="Times New Roman" pitchFamily="18" charset="0"/>
                <a:cs typeface="Times New Roman" pitchFamily="18" charset="0"/>
                <a:sym typeface="Symbol" panose="05050102010706020507" pitchFamily="18" charset="2"/>
              </a:rPr>
              <a:t>pager</a:t>
            </a:r>
          </a:p>
        </p:txBody>
      </p:sp>
      <p:pic>
        <p:nvPicPr>
          <p:cNvPr id="5" name="Content Placeholder 4"/>
          <p:cNvPicPr>
            <a:picLocks noGrp="1" noChangeAspect="1"/>
          </p:cNvPicPr>
          <p:nvPr>
            <p:ph sz="half" idx="2"/>
          </p:nvPr>
        </p:nvPicPr>
        <p:blipFill>
          <a:blip r:embed="rId2" cstate="print"/>
          <a:stretch>
            <a:fillRect/>
          </a:stretch>
        </p:blipFill>
        <p:spPr>
          <a:xfrm>
            <a:off x="5239252" y="1825625"/>
            <a:ext cx="2908044" cy="3554276"/>
          </a:xfrm>
          <a:prstGeom prst="rect">
            <a:avLst/>
          </a:prstGeom>
        </p:spPr>
      </p:pic>
      <p:pic>
        <p:nvPicPr>
          <p:cNvPr id="8194" name="Picture 2"/>
          <p:cNvPicPr>
            <a:picLocks noChangeAspect="1" noChangeArrowheads="1"/>
          </p:cNvPicPr>
          <p:nvPr/>
        </p:nvPicPr>
        <p:blipFill>
          <a:blip r:embed="rId3" cstate="print"/>
          <a:srcRect/>
          <a:stretch>
            <a:fillRect/>
          </a:stretch>
        </p:blipFill>
        <p:spPr bwMode="auto">
          <a:xfrm>
            <a:off x="7092280" y="332656"/>
            <a:ext cx="1543050" cy="638175"/>
          </a:xfrm>
          <a:prstGeom prst="rect">
            <a:avLst/>
          </a:prstGeom>
          <a:noFill/>
          <a:ln w="9525">
            <a:noFill/>
            <a:miter lim="800000"/>
            <a:headEnd/>
            <a:tailEnd/>
          </a:ln>
        </p:spPr>
      </p:pic>
    </p:spTree>
    <p:extLst>
      <p:ext uri="{BB962C8B-B14F-4D97-AF65-F5344CB8AC3E}">
        <p14:creationId xmlns:p14="http://schemas.microsoft.com/office/powerpoint/2010/main" xmlns="" val="1381177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TotalTime>
  <Words>2773</Words>
  <Application>Microsoft Office PowerPoint</Application>
  <PresentationFormat>On-screen Show (4:3)</PresentationFormat>
  <Paragraphs>362</Paragraphs>
  <Slides>56</Slides>
  <Notes>4</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Slide 1</vt:lpstr>
      <vt:lpstr>Syllabus</vt:lpstr>
      <vt:lpstr>Virtual Memory</vt:lpstr>
      <vt:lpstr>Virtual Memory</vt:lpstr>
      <vt:lpstr>Diagram Showing Virtual Memory Larger than Physical Memory</vt:lpstr>
      <vt:lpstr>Virtual address space</vt:lpstr>
      <vt:lpstr>Virtual Address Space</vt:lpstr>
      <vt:lpstr>Shared Library Using Virtual Memory</vt:lpstr>
      <vt:lpstr>Demand Paging</vt:lpstr>
      <vt:lpstr>Basic Concepts</vt:lpstr>
      <vt:lpstr>Valid-Invalid Bit</vt:lpstr>
      <vt:lpstr>Page Table When Some Pages Are Not in Main Memory</vt:lpstr>
      <vt:lpstr>Page Fault</vt:lpstr>
      <vt:lpstr>Steps in Handling a Page Fault</vt:lpstr>
      <vt:lpstr>Aspects of Demand Paging</vt:lpstr>
      <vt:lpstr>Performance of Demand Paging</vt:lpstr>
      <vt:lpstr>Performance of Demand Paging (Cont.)</vt:lpstr>
      <vt:lpstr>Demand Paging Example</vt:lpstr>
      <vt:lpstr>Demand Paging Optimizations</vt:lpstr>
      <vt:lpstr>Page replacement Algorithms</vt:lpstr>
      <vt:lpstr>Page Fault in OS</vt:lpstr>
      <vt:lpstr>Page replacement</vt:lpstr>
      <vt:lpstr>Page Replacement Algorithms</vt:lpstr>
      <vt:lpstr> FIFO Page Replacement Algorithm </vt:lpstr>
      <vt:lpstr> LIFO Page Replacement Algorithm </vt:lpstr>
      <vt:lpstr> Optimal Page Replacement Algorithm </vt:lpstr>
      <vt:lpstr>Example</vt:lpstr>
      <vt:lpstr>FIFO Page replacement algorithms</vt:lpstr>
      <vt:lpstr>LRU Page replacement algorithms</vt:lpstr>
      <vt:lpstr>Optimal Page replacement algorithm</vt:lpstr>
      <vt:lpstr>LRU Approximation Algorithms</vt:lpstr>
      <vt:lpstr>Second-Chance (clock) Page-Replacement Algorithm</vt:lpstr>
      <vt:lpstr>Enhanced Second-Chance Algorithm</vt:lpstr>
      <vt:lpstr>Counting Algorithms</vt:lpstr>
      <vt:lpstr>Page-Buffering Algorithms</vt:lpstr>
      <vt:lpstr>Copy-on-Write</vt:lpstr>
      <vt:lpstr>Before Process 1 Modifies Page C</vt:lpstr>
      <vt:lpstr>After Process 1 Modifies Page C</vt:lpstr>
      <vt:lpstr>What Happens if There is no Free Frame?</vt:lpstr>
      <vt:lpstr>Frames</vt:lpstr>
      <vt:lpstr>Frame Allocation Algorithm</vt:lpstr>
      <vt:lpstr>Types of Frame Allocation Algorithm</vt:lpstr>
      <vt:lpstr>Proportional Allocation</vt:lpstr>
      <vt:lpstr>Priority Allocation</vt:lpstr>
      <vt:lpstr>Comparison between Local and Global Replacement</vt:lpstr>
      <vt:lpstr>MFT-Multiprogramming with a Fixed number of Tasks </vt:lpstr>
      <vt:lpstr>MVT-Multiprogramming with Variable number of Tasks</vt:lpstr>
      <vt:lpstr>Thrashing</vt:lpstr>
      <vt:lpstr>Slide 49</vt:lpstr>
      <vt:lpstr>Thrashing</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Frames, Frame allocation algorithms</dc:title>
  <dc:creator>admin</dc:creator>
  <cp:lastModifiedBy>admin</cp:lastModifiedBy>
  <cp:revision>11</cp:revision>
  <dcterms:created xsi:type="dcterms:W3CDTF">2020-01-09T04:53:37Z</dcterms:created>
  <dcterms:modified xsi:type="dcterms:W3CDTF">2020-02-17T05:51:21Z</dcterms:modified>
</cp:coreProperties>
</file>