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 id="2147483702" r:id="rId5"/>
  </p:sldMasterIdLst>
  <p:notesMasterIdLst>
    <p:notesMasterId r:id="rId20"/>
  </p:notesMasterIdLst>
  <p:sldIdLst>
    <p:sldId id="292" r:id="rId6"/>
    <p:sldId id="1282" r:id="rId7"/>
    <p:sldId id="1290" r:id="rId8"/>
    <p:sldId id="1291" r:id="rId9"/>
    <p:sldId id="1292" r:id="rId10"/>
    <p:sldId id="1293" r:id="rId11"/>
    <p:sldId id="1294" r:id="rId12"/>
    <p:sldId id="1299" r:id="rId13"/>
    <p:sldId id="1296" r:id="rId14"/>
    <p:sldId id="1297" r:id="rId15"/>
    <p:sldId id="1298" r:id="rId16"/>
    <p:sldId id="1300" r:id="rId17"/>
    <p:sldId id="1295" r:id="rId18"/>
    <p:sldId id="1250"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7D"/>
    <a:srgbClr val="223366"/>
    <a:srgbClr val="E8ECF8"/>
    <a:srgbClr val="C9D2ED"/>
    <a:srgbClr val="851910"/>
    <a:srgbClr val="0000FF"/>
    <a:srgbClr val="FFCD8C"/>
    <a:srgbClr val="9F5900"/>
    <a:srgbClr val="FF33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384B79-7360-5AB9-DD75-8A808655C326}" v="3" dt="2024-03-18T09:31:49.711"/>
    <p1510:client id="{99C44797-0E56-F5AF-678D-7848B61E9AF5}" v="8" dt="2024-03-19T08:12:55.126"/>
    <p1510:client id="{A00404A6-CA5D-529F-E841-B3080AD8BC10}" v="1" dt="2024-03-18T13:45:15.5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252" y="54"/>
      </p:cViewPr>
      <p:guideLst>
        <p:guide orient="horz" pos="588"/>
        <p:guide pos="144"/>
        <p:guide orient="horz" pos="852"/>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slide" Target="slides/slide14.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21848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727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88027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71342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F82D9E-CF8F-D821-0EF0-82F39D6875D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09-03-2025</a:t>
            </a:fld>
            <a:endParaRPr lang="en-IN"/>
          </a:p>
        </p:txBody>
      </p:sp>
      <p:sp>
        <p:nvSpPr>
          <p:cNvPr id="3" name="Footer Placeholder 2">
            <a:extLst>
              <a:ext uri="{FF2B5EF4-FFF2-40B4-BE49-F238E27FC236}">
                <a16:creationId xmlns:a16="http://schemas.microsoft.com/office/drawing/2014/main" id="{C23170A1-58D7-78F7-D58A-811ADFF737E5}"/>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F2A898F9-6042-211C-FE5E-E3195182B7AA}"/>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239744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8AA64-E432-8D59-6526-E68F7AC80EA1}"/>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1D2085-944B-0B62-B557-11D0053DE106}"/>
              </a:ext>
            </a:extLst>
          </p:cNvPr>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B889BD-8520-EE29-14ED-24E88F0C13D6}"/>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9AA8EC-BC22-DD8C-CC7C-5CD2AD69637C}"/>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09-03-2025</a:t>
            </a:fld>
            <a:endParaRPr lang="en-IN"/>
          </a:p>
        </p:txBody>
      </p:sp>
      <p:sp>
        <p:nvSpPr>
          <p:cNvPr id="6" name="Footer Placeholder 5">
            <a:extLst>
              <a:ext uri="{FF2B5EF4-FFF2-40B4-BE49-F238E27FC236}">
                <a16:creationId xmlns:a16="http://schemas.microsoft.com/office/drawing/2014/main" id="{D07ED4E8-E1B9-BC44-48DF-EA2B09D992CB}"/>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EA28F55D-018D-571C-11FF-8F79FAAA5F70}"/>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704899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F3725-BD84-E963-3DD7-9EDA57001058}"/>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A1B5E6C-B120-BDBD-A118-74E930F95320}"/>
              </a:ext>
            </a:extLst>
          </p:cNvPr>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80ED917-6757-883A-86C3-14AFBCE31FF0}"/>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38C69D-33B2-26F1-3AFC-2A4C100F9EB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09-03-2025</a:t>
            </a:fld>
            <a:endParaRPr lang="en-IN"/>
          </a:p>
        </p:txBody>
      </p:sp>
      <p:sp>
        <p:nvSpPr>
          <p:cNvPr id="6" name="Footer Placeholder 5">
            <a:extLst>
              <a:ext uri="{FF2B5EF4-FFF2-40B4-BE49-F238E27FC236}">
                <a16:creationId xmlns:a16="http://schemas.microsoft.com/office/drawing/2014/main" id="{1720A899-749A-96A6-52E3-5513E02E156A}"/>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7E5EE06A-6BB2-C7F9-0A30-ECA5F6491262}"/>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784127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4C180-BF96-096D-0F74-E23F93095807}"/>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A78D2F-2EAD-1FA2-9475-C228A7E9B4A6}"/>
              </a:ext>
            </a:extLst>
          </p:cNvPr>
          <p:cNvSpPr>
            <a:spLocks noGrp="1"/>
          </p:cNvSpPr>
          <p:nvPr>
            <p:ph type="body" orient="vert" idx="1"/>
          </p:nvPr>
        </p:nvSpPr>
        <p:spPr>
          <a:xfrm>
            <a:off x="628650" y="1370013"/>
            <a:ext cx="7886700" cy="326231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914C92-1C92-C326-AE2B-EE64852E687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09-03-2025</a:t>
            </a:fld>
            <a:endParaRPr lang="en-IN"/>
          </a:p>
        </p:txBody>
      </p:sp>
      <p:sp>
        <p:nvSpPr>
          <p:cNvPr id="5" name="Footer Placeholder 4">
            <a:extLst>
              <a:ext uri="{FF2B5EF4-FFF2-40B4-BE49-F238E27FC236}">
                <a16:creationId xmlns:a16="http://schemas.microsoft.com/office/drawing/2014/main" id="{C42D40DF-8956-65BF-5B16-FCF84638AC22}"/>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8E2B801-4415-647B-D7B8-398663FE2B85}"/>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028087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935E50-9753-5324-3CBE-2DB02823BAD1}"/>
              </a:ext>
            </a:extLst>
          </p:cNvPr>
          <p:cNvSpPr>
            <a:spLocks noGrp="1"/>
          </p:cNvSpPr>
          <p:nvPr>
            <p:ph type="title" orient="vert"/>
          </p:nvPr>
        </p:nvSpPr>
        <p:spPr>
          <a:xfrm>
            <a:off x="6543675" y="274638"/>
            <a:ext cx="1971675" cy="4357687"/>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96334F-1BF5-5B8C-3F90-84BF75B51BC0}"/>
              </a:ext>
            </a:extLst>
          </p:cNvPr>
          <p:cNvSpPr>
            <a:spLocks noGrp="1"/>
          </p:cNvSpPr>
          <p:nvPr>
            <p:ph type="body" orient="vert" idx="1"/>
          </p:nvPr>
        </p:nvSpPr>
        <p:spPr>
          <a:xfrm>
            <a:off x="628650" y="274638"/>
            <a:ext cx="5762625" cy="43576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37E210-CB85-84DD-090A-44C7C1797C0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09-03-2025</a:t>
            </a:fld>
            <a:endParaRPr lang="en-IN"/>
          </a:p>
        </p:txBody>
      </p:sp>
      <p:sp>
        <p:nvSpPr>
          <p:cNvPr id="5" name="Footer Placeholder 4">
            <a:extLst>
              <a:ext uri="{FF2B5EF4-FFF2-40B4-BE49-F238E27FC236}">
                <a16:creationId xmlns:a16="http://schemas.microsoft.com/office/drawing/2014/main" id="{FB46FBE5-BF73-7C52-C3DF-B06D7641ECF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754D43C-F065-8BD6-C622-543D4321EB53}"/>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654261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EBA23-5FDD-5D7E-F6FC-E4A6A7F5FDAF}"/>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81DBF0E-B651-D205-69BC-E38929484D98}"/>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C5EAFE9-FEB4-90FA-7604-E71268E9BE4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09-03-2025</a:t>
            </a:fld>
            <a:endParaRPr lang="en-IN"/>
          </a:p>
        </p:txBody>
      </p:sp>
      <p:sp>
        <p:nvSpPr>
          <p:cNvPr id="5" name="Footer Placeholder 4">
            <a:extLst>
              <a:ext uri="{FF2B5EF4-FFF2-40B4-BE49-F238E27FC236}">
                <a16:creationId xmlns:a16="http://schemas.microsoft.com/office/drawing/2014/main" id="{90042C0C-D784-7894-6E7A-A3163E7BD218}"/>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97E244B-37C0-9DC6-22CD-EB660918FB6E}"/>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672296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357B7-1A74-AE21-4231-6A3BD6FFAA7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C8CC2F-5827-22D5-D0CD-6AB9F4163E47}"/>
              </a:ext>
            </a:extLst>
          </p:cNvPr>
          <p:cNvSpPr>
            <a:spLocks noGrp="1"/>
          </p:cNvSpPr>
          <p:nvPr>
            <p:ph idx="1"/>
          </p:nvPr>
        </p:nvSpPr>
        <p:spPr>
          <a:xfrm>
            <a:off x="628650" y="1370013"/>
            <a:ext cx="788670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5C6FD5-C3C6-194C-CBBF-F0992989045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09-03-2025</a:t>
            </a:fld>
            <a:endParaRPr lang="en-IN"/>
          </a:p>
        </p:txBody>
      </p:sp>
      <p:sp>
        <p:nvSpPr>
          <p:cNvPr id="5" name="Footer Placeholder 4">
            <a:extLst>
              <a:ext uri="{FF2B5EF4-FFF2-40B4-BE49-F238E27FC236}">
                <a16:creationId xmlns:a16="http://schemas.microsoft.com/office/drawing/2014/main" id="{73574B56-D685-4165-F13B-086D869C780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6DA53AD0-652A-8B63-B4F8-E64E7976E3AC}"/>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160378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D8776-064D-C947-6F0A-07C1157DBB5B}"/>
              </a:ext>
            </a:extLst>
          </p:cNvPr>
          <p:cNvSpPr>
            <a:spLocks noGrp="1"/>
          </p:cNvSpPr>
          <p:nvPr>
            <p:ph type="title"/>
          </p:nvPr>
        </p:nvSpPr>
        <p:spPr>
          <a:xfrm>
            <a:off x="623888" y="1282700"/>
            <a:ext cx="7886700" cy="2139950"/>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D97AF1F-1E9E-C1AB-35F2-7FCF85FEA10C}"/>
              </a:ext>
            </a:extLst>
          </p:cNvPr>
          <p:cNvSpPr>
            <a:spLocks noGrp="1"/>
          </p:cNvSpPr>
          <p:nvPr>
            <p:ph type="body" idx="1"/>
          </p:nvPr>
        </p:nvSpPr>
        <p:spPr>
          <a:xfrm>
            <a:off x="623888" y="3441700"/>
            <a:ext cx="7886700" cy="1125538"/>
          </a:xfrm>
          <a:prstGeom prst="rect">
            <a:avLst/>
          </a:prstGeo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0203F7-4A67-44F8-1EBE-73C704B5F33A}"/>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09-03-2025</a:t>
            </a:fld>
            <a:endParaRPr lang="en-IN"/>
          </a:p>
        </p:txBody>
      </p:sp>
      <p:sp>
        <p:nvSpPr>
          <p:cNvPr id="5" name="Footer Placeholder 4">
            <a:extLst>
              <a:ext uri="{FF2B5EF4-FFF2-40B4-BE49-F238E27FC236}">
                <a16:creationId xmlns:a16="http://schemas.microsoft.com/office/drawing/2014/main" id="{522099F4-B0B6-A02C-D33D-42B8CF9C4F4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2463AEAC-197E-65FD-B921-6662926A1BBB}"/>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390917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DC773-098A-371D-576C-4D005AAD1014}"/>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1678A3-157A-338B-1D0E-5DEA10A09599}"/>
              </a:ext>
            </a:extLst>
          </p:cNvPr>
          <p:cNvSpPr>
            <a:spLocks noGrp="1"/>
          </p:cNvSpPr>
          <p:nvPr>
            <p:ph sz="half" idx="1"/>
          </p:nvPr>
        </p:nvSpPr>
        <p:spPr>
          <a:xfrm>
            <a:off x="62865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0F0D3D6-28A0-B7DB-AA55-7E1AB265D8D3}"/>
              </a:ext>
            </a:extLst>
          </p:cNvPr>
          <p:cNvSpPr>
            <a:spLocks noGrp="1"/>
          </p:cNvSpPr>
          <p:nvPr>
            <p:ph sz="half" idx="2"/>
          </p:nvPr>
        </p:nvSpPr>
        <p:spPr>
          <a:xfrm>
            <a:off x="464820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8D759DB-2EFB-5AB8-F2C0-4594FD8EF79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09-03-2025</a:t>
            </a:fld>
            <a:endParaRPr lang="en-IN"/>
          </a:p>
        </p:txBody>
      </p:sp>
      <p:sp>
        <p:nvSpPr>
          <p:cNvPr id="6" name="Footer Placeholder 5">
            <a:extLst>
              <a:ext uri="{FF2B5EF4-FFF2-40B4-BE49-F238E27FC236}">
                <a16:creationId xmlns:a16="http://schemas.microsoft.com/office/drawing/2014/main" id="{940AB47A-E9F3-E30E-4D25-BDB935FA99D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4DF4B1E9-6E84-BC5A-9F68-AC8BD08A64DF}"/>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167681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11BC7-998D-6DF5-4AE4-39C9EA003C12}"/>
              </a:ext>
            </a:extLst>
          </p:cNvPr>
          <p:cNvSpPr>
            <a:spLocks noGrp="1"/>
          </p:cNvSpPr>
          <p:nvPr>
            <p:ph type="title"/>
          </p:nvPr>
        </p:nvSpPr>
        <p:spPr>
          <a:xfrm>
            <a:off x="630238" y="274638"/>
            <a:ext cx="7886700" cy="993775"/>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86AF4A-23F2-79CA-C667-8C4F35BF57DD}"/>
              </a:ext>
            </a:extLst>
          </p:cNvPr>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17276D-1914-7EB5-3698-A01774DF1735}"/>
              </a:ext>
            </a:extLst>
          </p:cNvPr>
          <p:cNvSpPr>
            <a:spLocks noGrp="1"/>
          </p:cNvSpPr>
          <p:nvPr>
            <p:ph sz="half" idx="2"/>
          </p:nvPr>
        </p:nvSpPr>
        <p:spPr>
          <a:xfrm>
            <a:off x="630238" y="1879600"/>
            <a:ext cx="3868737"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ACDF0B-5FBC-8A48-3967-A5A9B60BBE1B}"/>
              </a:ext>
            </a:extLst>
          </p:cNvPr>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AD8437-251D-CB33-46CE-F1B208C3DE0A}"/>
              </a:ext>
            </a:extLst>
          </p:cNvPr>
          <p:cNvSpPr>
            <a:spLocks noGrp="1"/>
          </p:cNvSpPr>
          <p:nvPr>
            <p:ph sz="quarter" idx="4"/>
          </p:nvPr>
        </p:nvSpPr>
        <p:spPr>
          <a:xfrm>
            <a:off x="4629150" y="1879600"/>
            <a:ext cx="3887788"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43DB15A-3C4B-088C-31D9-9D7FADA4117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09-03-2025</a:t>
            </a:fld>
            <a:endParaRPr lang="en-IN"/>
          </a:p>
        </p:txBody>
      </p:sp>
      <p:sp>
        <p:nvSpPr>
          <p:cNvPr id="8" name="Footer Placeholder 7">
            <a:extLst>
              <a:ext uri="{FF2B5EF4-FFF2-40B4-BE49-F238E27FC236}">
                <a16:creationId xmlns:a16="http://schemas.microsoft.com/office/drawing/2014/main" id="{A2FCD596-67EF-7A66-AED7-23CF46204AB7}"/>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C4D5DBB6-49F0-7026-4382-9F1CC71BD40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644819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E66A4-83CF-94A2-2F9D-EB0EA91EFFE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96E68E2-F84C-3629-3FE2-83DD00EACA5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09-03-2025</a:t>
            </a:fld>
            <a:endParaRPr lang="en-IN"/>
          </a:p>
        </p:txBody>
      </p:sp>
      <p:sp>
        <p:nvSpPr>
          <p:cNvPr id="4" name="Footer Placeholder 3">
            <a:extLst>
              <a:ext uri="{FF2B5EF4-FFF2-40B4-BE49-F238E27FC236}">
                <a16:creationId xmlns:a16="http://schemas.microsoft.com/office/drawing/2014/main" id="{F04CCCF5-8802-F0B8-E635-C4316F70ED59}"/>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D93F6E91-77AB-EEFA-9CDE-D8D369E6A53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742999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4" name="Rectangle 3">
            <a:extLst>
              <a:ext uri="{FF2B5EF4-FFF2-40B4-BE49-F238E27FC236}">
                <a16:creationId xmlns:a16="http://schemas.microsoft.com/office/drawing/2014/main" id="{B97B0C45-392E-206A-6503-A52CA087AB64}"/>
              </a:ext>
            </a:extLst>
          </p:cNvPr>
          <p:cNvSpPr/>
          <p:nvPr userDrawn="1"/>
        </p:nvSpPr>
        <p:spPr>
          <a:xfrm>
            <a:off x="0" y="122877"/>
            <a:ext cx="9144000"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5">
            <a:alphaModFix/>
          </a:blip>
          <a:srcRect/>
          <a:stretch/>
        </p:blipFill>
        <p:spPr>
          <a:xfrm>
            <a:off x="7411959" y="234964"/>
            <a:ext cx="852410" cy="284955"/>
          </a:xfrm>
          <a:prstGeom prst="rect">
            <a:avLst/>
          </a:prstGeom>
          <a:noFill/>
          <a:ln>
            <a:noFill/>
          </a:ln>
        </p:spPr>
      </p:pic>
      <p:sp>
        <p:nvSpPr>
          <p:cNvPr id="5" name="TextBox 4">
            <a:extLst>
              <a:ext uri="{FF2B5EF4-FFF2-40B4-BE49-F238E27FC236}">
                <a16:creationId xmlns:a16="http://schemas.microsoft.com/office/drawing/2014/main" id="{8964A484-2963-FBA3-E733-1A64254407DC}"/>
              </a:ext>
            </a:extLst>
          </p:cNvPr>
          <p:cNvSpPr txBox="1"/>
          <p:nvPr userDrawn="1"/>
        </p:nvSpPr>
        <p:spPr>
          <a:xfrm>
            <a:off x="138743" y="189386"/>
            <a:ext cx="345354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solidFill>
                  <a:schemeClr val="bg1"/>
                </a:solidFill>
              </a:rPr>
              <a:t>Creating A Future-ready Workforce</a:t>
            </a:r>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872611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670BE75-ABC6-B8F8-14C2-4329F082BA10}"/>
              </a:ext>
            </a:extLst>
          </p:cNvPr>
          <p:cNvSpPr/>
          <p:nvPr/>
        </p:nvSpPr>
        <p:spPr>
          <a:xfrm>
            <a:off x="5044697" y="5066794"/>
            <a:ext cx="4122549" cy="161945"/>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14A44FD-99EF-2386-CD7F-94CC9736D290}"/>
              </a:ext>
            </a:extLst>
          </p:cNvPr>
          <p:cNvSpPr/>
          <p:nvPr/>
        </p:nvSpPr>
        <p:spPr>
          <a:xfrm>
            <a:off x="6137328" y="122877"/>
            <a:ext cx="3006671"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person in a suit talking on a cell phone&#10;&#10;Description automatically generated">
            <a:extLst>
              <a:ext uri="{FF2B5EF4-FFF2-40B4-BE49-F238E27FC236}">
                <a16:creationId xmlns:a16="http://schemas.microsoft.com/office/drawing/2014/main" id="{5CFB3317-FBB6-E882-D2A0-9D6E7CF982DD}"/>
              </a:ext>
            </a:extLst>
          </p:cNvPr>
          <p:cNvPicPr>
            <a:picLocks noChangeAspect="1"/>
          </p:cNvPicPr>
          <p:nvPr/>
        </p:nvPicPr>
        <p:blipFill>
          <a:blip r:embed="rId3"/>
          <a:stretch>
            <a:fillRect/>
          </a:stretch>
        </p:blipFill>
        <p:spPr>
          <a:xfrm>
            <a:off x="15498" y="0"/>
            <a:ext cx="9144000" cy="5143500"/>
          </a:xfrm>
          <a:prstGeom prst="rect">
            <a:avLst/>
          </a:prstGeom>
        </p:spPr>
      </p:pic>
      <p:sp>
        <p:nvSpPr>
          <p:cNvPr id="2" name="TextBox 1">
            <a:extLst>
              <a:ext uri="{FF2B5EF4-FFF2-40B4-BE49-F238E27FC236}">
                <a16:creationId xmlns:a16="http://schemas.microsoft.com/office/drawing/2014/main" id="{B1520DAD-F8CC-E505-163A-1A40C1FCC226}"/>
              </a:ext>
            </a:extLst>
          </p:cNvPr>
          <p:cNvSpPr txBox="1"/>
          <p:nvPr/>
        </p:nvSpPr>
        <p:spPr>
          <a:xfrm>
            <a:off x="219934" y="983057"/>
            <a:ext cx="3965230" cy="1384995"/>
          </a:xfrm>
          <a:prstGeom prst="rect">
            <a:avLst/>
          </a:prstGeom>
          <a:noFill/>
        </p:spPr>
        <p:txBody>
          <a:bodyPr wrap="square" rtlCol="0">
            <a:spAutoFit/>
          </a:bodyPr>
          <a:lstStyle/>
          <a:p>
            <a:r>
              <a:rPr lang="en-US" sz="2800" b="1" dirty="0">
                <a:solidFill>
                  <a:srgbClr val="161D23"/>
                </a:solidFill>
              </a:rPr>
              <a:t>NEXT GEN EMPLOYABILITY PROGRAM</a:t>
            </a:r>
          </a:p>
        </p:txBody>
      </p:sp>
      <p:sp>
        <p:nvSpPr>
          <p:cNvPr id="6" name="Rectangle 5">
            <a:extLst>
              <a:ext uri="{FF2B5EF4-FFF2-40B4-BE49-F238E27FC236}">
                <a16:creationId xmlns:a16="http://schemas.microsoft.com/office/drawing/2014/main" id="{BC4CF228-26B3-09C5-44DF-CA8F345519C2}"/>
              </a:ext>
            </a:extLst>
          </p:cNvPr>
          <p:cNvSpPr/>
          <p:nvPr/>
        </p:nvSpPr>
        <p:spPr>
          <a:xfrm>
            <a:off x="338619" y="2452456"/>
            <a:ext cx="23461" cy="1124328"/>
          </a:xfrm>
          <a:prstGeom prst="rect">
            <a:avLst/>
          </a:prstGeom>
          <a:solidFill>
            <a:srgbClr val="851910"/>
          </a:solidFill>
          <a:ln>
            <a:solidFill>
              <a:srgbClr val="85191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7054292D-CF71-BD6B-6494-F0C14CB8262D}"/>
              </a:ext>
            </a:extLst>
          </p:cNvPr>
          <p:cNvSpPr txBox="1"/>
          <p:nvPr/>
        </p:nvSpPr>
        <p:spPr>
          <a:xfrm>
            <a:off x="389183" y="2453126"/>
            <a:ext cx="2727901" cy="1200329"/>
          </a:xfrm>
          <a:prstGeom prst="rect">
            <a:avLst/>
          </a:prstGeom>
          <a:noFill/>
        </p:spPr>
        <p:txBody>
          <a:bodyPr wrap="square" rtlCol="0">
            <a:spAutoFit/>
          </a:bodyPr>
          <a:lstStyle/>
          <a:p>
            <a:r>
              <a:rPr lang="en-US" sz="2400" dirty="0">
                <a:solidFill>
                  <a:srgbClr val="161D23"/>
                </a:solidFill>
              </a:rPr>
              <a:t>CREATING A FUTURE-READY WORKFORCE</a:t>
            </a:r>
          </a:p>
        </p:txBody>
      </p:sp>
      <p:sp>
        <p:nvSpPr>
          <p:cNvPr id="21" name="Rectangle 20">
            <a:extLst>
              <a:ext uri="{FF2B5EF4-FFF2-40B4-BE49-F238E27FC236}">
                <a16:creationId xmlns:a16="http://schemas.microsoft.com/office/drawing/2014/main" id="{3E916418-C932-83FF-F890-E41BEED5285B}"/>
              </a:ext>
            </a:extLst>
          </p:cNvPr>
          <p:cNvSpPr/>
          <p:nvPr/>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oogle Shape;110;p4" descr="A close up of a sign&#10;&#10;Description automatically generated">
            <a:extLst>
              <a:ext uri="{FF2B5EF4-FFF2-40B4-BE49-F238E27FC236}">
                <a16:creationId xmlns:a16="http://schemas.microsoft.com/office/drawing/2014/main" id="{69DAD0D2-2C07-BEEA-4C8D-0FC32AA5BDFD}"/>
              </a:ext>
            </a:extLst>
          </p:cNvPr>
          <p:cNvPicPr preferRelativeResize="0"/>
          <p:nvPr/>
        </p:nvPicPr>
        <p:blipFill rotWithShape="1">
          <a:blip r:embed="rId4">
            <a:alphaModFix/>
          </a:blip>
          <a:srcRect/>
          <a:stretch/>
        </p:blipFill>
        <p:spPr>
          <a:xfrm>
            <a:off x="7411959" y="234964"/>
            <a:ext cx="852410" cy="284955"/>
          </a:xfrm>
          <a:prstGeom prst="rect">
            <a:avLst/>
          </a:prstGeom>
          <a:noFill/>
          <a:ln>
            <a:noFill/>
          </a:ln>
        </p:spPr>
      </p:pic>
      <p:sp>
        <p:nvSpPr>
          <p:cNvPr id="23" name="TextBox 22">
            <a:extLst>
              <a:ext uri="{FF2B5EF4-FFF2-40B4-BE49-F238E27FC236}">
                <a16:creationId xmlns:a16="http://schemas.microsoft.com/office/drawing/2014/main" id="{2909C0C7-360A-0B80-38D4-82EEF27C8CA1}"/>
              </a:ext>
            </a:extLst>
          </p:cNvPr>
          <p:cNvSpPr txBox="1"/>
          <p:nvPr/>
        </p:nvSpPr>
        <p:spPr>
          <a:xfrm>
            <a:off x="218705" y="3931116"/>
            <a:ext cx="1338878" cy="276999"/>
          </a:xfrm>
          <a:prstGeom prst="rect">
            <a:avLst/>
          </a:prstGeom>
          <a:noFill/>
        </p:spPr>
        <p:txBody>
          <a:bodyPr wrap="square" rtlCol="0" anchor="ctr">
            <a:spAutoFit/>
          </a:bodyPr>
          <a:lstStyle/>
          <a:p>
            <a:r>
              <a:rPr lang="en-US" sz="1200" b="1" dirty="0">
                <a:solidFill>
                  <a:srgbClr val="161D23"/>
                </a:solidFill>
              </a:rPr>
              <a:t>Student Name :</a:t>
            </a:r>
          </a:p>
        </p:txBody>
      </p:sp>
      <p:sp>
        <p:nvSpPr>
          <p:cNvPr id="24" name="TextBox 23">
            <a:extLst>
              <a:ext uri="{FF2B5EF4-FFF2-40B4-BE49-F238E27FC236}">
                <a16:creationId xmlns:a16="http://schemas.microsoft.com/office/drawing/2014/main" id="{516863D8-C016-5DAB-A496-2E7822EE5CC8}"/>
              </a:ext>
            </a:extLst>
          </p:cNvPr>
          <p:cNvSpPr txBox="1"/>
          <p:nvPr/>
        </p:nvSpPr>
        <p:spPr>
          <a:xfrm>
            <a:off x="5466719" y="4420857"/>
            <a:ext cx="1338878" cy="276999"/>
          </a:xfrm>
          <a:prstGeom prst="rect">
            <a:avLst/>
          </a:prstGeom>
          <a:noFill/>
        </p:spPr>
        <p:txBody>
          <a:bodyPr wrap="square" rtlCol="0" anchor="ctr">
            <a:spAutoFit/>
          </a:bodyPr>
          <a:lstStyle/>
          <a:p>
            <a:r>
              <a:rPr lang="en-US" sz="1200" b="1" dirty="0">
                <a:solidFill>
                  <a:srgbClr val="161D23"/>
                </a:solidFill>
              </a:rPr>
              <a:t>College Name :</a:t>
            </a:r>
          </a:p>
        </p:txBody>
      </p:sp>
      <p:sp>
        <p:nvSpPr>
          <p:cNvPr id="25" name="TextBox 24">
            <a:extLst>
              <a:ext uri="{FF2B5EF4-FFF2-40B4-BE49-F238E27FC236}">
                <a16:creationId xmlns:a16="http://schemas.microsoft.com/office/drawing/2014/main" id="{B0D7A7F1-88E8-0735-5FF0-08C11362F157}"/>
              </a:ext>
            </a:extLst>
          </p:cNvPr>
          <p:cNvSpPr txBox="1"/>
          <p:nvPr/>
        </p:nvSpPr>
        <p:spPr>
          <a:xfrm>
            <a:off x="207099" y="4131286"/>
            <a:ext cx="1644951" cy="276999"/>
          </a:xfrm>
          <a:prstGeom prst="rect">
            <a:avLst/>
          </a:prstGeom>
          <a:noFill/>
        </p:spPr>
        <p:txBody>
          <a:bodyPr wrap="square" rtlCol="0" anchor="ctr">
            <a:spAutoFit/>
          </a:bodyPr>
          <a:lstStyle/>
          <a:p>
            <a:r>
              <a:rPr lang="en-US" sz="1200" dirty="0">
                <a:solidFill>
                  <a:srgbClr val="161D23"/>
                </a:solidFill>
              </a:rPr>
              <a:t>Soham M. Kulkarni </a:t>
            </a:r>
          </a:p>
        </p:txBody>
      </p:sp>
      <p:sp>
        <p:nvSpPr>
          <p:cNvPr id="26" name="TextBox 25">
            <a:extLst>
              <a:ext uri="{FF2B5EF4-FFF2-40B4-BE49-F238E27FC236}">
                <a16:creationId xmlns:a16="http://schemas.microsoft.com/office/drawing/2014/main" id="{1B3A60C8-4356-D37F-0DDF-A39B87F184C1}"/>
              </a:ext>
            </a:extLst>
          </p:cNvPr>
          <p:cNvSpPr txBox="1"/>
          <p:nvPr/>
        </p:nvSpPr>
        <p:spPr>
          <a:xfrm>
            <a:off x="218705" y="4465385"/>
            <a:ext cx="1338878" cy="276999"/>
          </a:xfrm>
          <a:prstGeom prst="rect">
            <a:avLst/>
          </a:prstGeom>
          <a:noFill/>
        </p:spPr>
        <p:txBody>
          <a:bodyPr wrap="square" rtlCol="0" anchor="ctr">
            <a:spAutoFit/>
          </a:bodyPr>
          <a:lstStyle/>
          <a:p>
            <a:r>
              <a:rPr lang="en-US" sz="1200" b="1" dirty="0">
                <a:solidFill>
                  <a:srgbClr val="161D23"/>
                </a:solidFill>
              </a:rPr>
              <a:t>Student ID :</a:t>
            </a:r>
          </a:p>
        </p:txBody>
      </p:sp>
      <p:sp>
        <p:nvSpPr>
          <p:cNvPr id="27" name="TextBox 26">
            <a:extLst>
              <a:ext uri="{FF2B5EF4-FFF2-40B4-BE49-F238E27FC236}">
                <a16:creationId xmlns:a16="http://schemas.microsoft.com/office/drawing/2014/main" id="{D52A72D2-9BA5-CD7D-B4C1-CFD904CD627D}"/>
              </a:ext>
            </a:extLst>
          </p:cNvPr>
          <p:cNvSpPr txBox="1"/>
          <p:nvPr/>
        </p:nvSpPr>
        <p:spPr>
          <a:xfrm>
            <a:off x="207099" y="4665555"/>
            <a:ext cx="2394277" cy="276999"/>
          </a:xfrm>
          <a:prstGeom prst="rect">
            <a:avLst/>
          </a:prstGeom>
          <a:noFill/>
        </p:spPr>
        <p:txBody>
          <a:bodyPr wrap="square" rtlCol="0" anchor="ctr">
            <a:spAutoFit/>
          </a:bodyPr>
          <a:lstStyle/>
          <a:p>
            <a:r>
              <a:rPr lang="en-US" sz="1200" dirty="0">
                <a:solidFill>
                  <a:srgbClr val="161D23"/>
                </a:solidFill>
              </a:rPr>
              <a:t>STU67853cd8c8fb71736785112</a:t>
            </a:r>
          </a:p>
        </p:txBody>
      </p:sp>
      <p:sp>
        <p:nvSpPr>
          <p:cNvPr id="28" name="TextBox 27">
            <a:extLst>
              <a:ext uri="{FF2B5EF4-FFF2-40B4-BE49-F238E27FC236}">
                <a16:creationId xmlns:a16="http://schemas.microsoft.com/office/drawing/2014/main" id="{84E78094-5E7B-659F-FF09-871190F3DD5A}"/>
              </a:ext>
            </a:extLst>
          </p:cNvPr>
          <p:cNvSpPr txBox="1"/>
          <p:nvPr/>
        </p:nvSpPr>
        <p:spPr>
          <a:xfrm>
            <a:off x="5468585" y="4625223"/>
            <a:ext cx="3006671" cy="276999"/>
          </a:xfrm>
          <a:prstGeom prst="rect">
            <a:avLst/>
          </a:prstGeom>
          <a:noFill/>
        </p:spPr>
        <p:txBody>
          <a:bodyPr wrap="square" rtlCol="0" anchor="ctr">
            <a:spAutoFit/>
          </a:bodyPr>
          <a:lstStyle/>
          <a:p>
            <a:r>
              <a:rPr lang="en-US" sz="1200" dirty="0" err="1">
                <a:solidFill>
                  <a:srgbClr val="161D23"/>
                </a:solidFill>
              </a:rPr>
              <a:t>Sinhgad</a:t>
            </a:r>
            <a:r>
              <a:rPr lang="en-US" sz="1200" dirty="0">
                <a:solidFill>
                  <a:srgbClr val="161D23"/>
                </a:solidFill>
              </a:rPr>
              <a:t> Institute Of Management, Pune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218DFCAA-8D98-0AFB-A760-3AD42E799105}"/>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pic>
        <p:nvPicPr>
          <p:cNvPr id="7" name="Picture 6" descr="A screenshot of a login form&#10;&#10;AI-generated content may be incorrect.">
            <a:extLst>
              <a:ext uri="{FF2B5EF4-FFF2-40B4-BE49-F238E27FC236}">
                <a16:creationId xmlns:a16="http://schemas.microsoft.com/office/drawing/2014/main" id="{6018C92C-A2C9-54EF-5A92-D14F133E383D}"/>
              </a:ext>
            </a:extLst>
          </p:cNvPr>
          <p:cNvPicPr>
            <a:picLocks noChangeAspect="1"/>
          </p:cNvPicPr>
          <p:nvPr/>
        </p:nvPicPr>
        <p:blipFill>
          <a:blip r:embed="rId3"/>
          <a:stretch>
            <a:fillRect/>
          </a:stretch>
        </p:blipFill>
        <p:spPr>
          <a:xfrm>
            <a:off x="204039" y="1022237"/>
            <a:ext cx="4325099" cy="2574585"/>
          </a:xfrm>
          <a:prstGeom prst="rect">
            <a:avLst/>
          </a:prstGeom>
        </p:spPr>
      </p:pic>
      <p:pic>
        <p:nvPicPr>
          <p:cNvPr id="9" name="Picture 8" descr="A screenshot of a login form&#10;&#10;AI-generated content may be incorrect.">
            <a:extLst>
              <a:ext uri="{FF2B5EF4-FFF2-40B4-BE49-F238E27FC236}">
                <a16:creationId xmlns:a16="http://schemas.microsoft.com/office/drawing/2014/main" id="{E56D7001-2689-326F-9905-FCB5BFAC85B7}"/>
              </a:ext>
            </a:extLst>
          </p:cNvPr>
          <p:cNvPicPr>
            <a:picLocks noChangeAspect="1"/>
          </p:cNvPicPr>
          <p:nvPr/>
        </p:nvPicPr>
        <p:blipFill>
          <a:blip r:embed="rId4"/>
          <a:stretch>
            <a:fillRect/>
          </a:stretch>
        </p:blipFill>
        <p:spPr>
          <a:xfrm>
            <a:off x="4614864" y="2309529"/>
            <a:ext cx="4437988" cy="2505075"/>
          </a:xfrm>
          <a:prstGeom prst="rect">
            <a:avLst/>
          </a:prstGeom>
        </p:spPr>
      </p:pic>
    </p:spTree>
    <p:extLst>
      <p:ext uri="{BB962C8B-B14F-4D97-AF65-F5344CB8AC3E}">
        <p14:creationId xmlns:p14="http://schemas.microsoft.com/office/powerpoint/2010/main" val="6778301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id="{9D92B2FF-8614-61F9-FFA7-45E78700C2CC}"/>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pic>
        <p:nvPicPr>
          <p:cNvPr id="3" name="Picture 2" descr="A screenshot of a computer&#10;&#10;AI-generated content may be incorrect.">
            <a:extLst>
              <a:ext uri="{FF2B5EF4-FFF2-40B4-BE49-F238E27FC236}">
                <a16:creationId xmlns:a16="http://schemas.microsoft.com/office/drawing/2014/main" id="{27D331A6-22CC-F914-D944-08EBF7A13FDE}"/>
              </a:ext>
            </a:extLst>
          </p:cNvPr>
          <p:cNvPicPr>
            <a:picLocks noChangeAspect="1"/>
          </p:cNvPicPr>
          <p:nvPr/>
        </p:nvPicPr>
        <p:blipFill>
          <a:blip r:embed="rId3"/>
          <a:stretch>
            <a:fillRect/>
          </a:stretch>
        </p:blipFill>
        <p:spPr>
          <a:xfrm>
            <a:off x="71967" y="1022237"/>
            <a:ext cx="4572000" cy="2269314"/>
          </a:xfrm>
          <a:prstGeom prst="rect">
            <a:avLst/>
          </a:prstGeom>
        </p:spPr>
      </p:pic>
      <p:pic>
        <p:nvPicPr>
          <p:cNvPr id="7" name="Picture 6" descr="A screenshot of a phone&#10;&#10;AI-generated content may be incorrect.">
            <a:extLst>
              <a:ext uri="{FF2B5EF4-FFF2-40B4-BE49-F238E27FC236}">
                <a16:creationId xmlns:a16="http://schemas.microsoft.com/office/drawing/2014/main" id="{89CA43D4-F24A-87BE-B739-51482C64D223}"/>
              </a:ext>
            </a:extLst>
          </p:cNvPr>
          <p:cNvPicPr>
            <a:picLocks noChangeAspect="1"/>
          </p:cNvPicPr>
          <p:nvPr/>
        </p:nvPicPr>
        <p:blipFill>
          <a:blip r:embed="rId4"/>
          <a:stretch>
            <a:fillRect/>
          </a:stretch>
        </p:blipFill>
        <p:spPr>
          <a:xfrm>
            <a:off x="4695826" y="2738438"/>
            <a:ext cx="4376208" cy="2109787"/>
          </a:xfrm>
          <a:prstGeom prst="rect">
            <a:avLst/>
          </a:prstGeom>
        </p:spPr>
      </p:pic>
    </p:spTree>
    <p:extLst>
      <p:ext uri="{BB962C8B-B14F-4D97-AF65-F5344CB8AC3E}">
        <p14:creationId xmlns:p14="http://schemas.microsoft.com/office/powerpoint/2010/main" val="4168856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1FF5CB-3D98-E03D-9762-FFD09FBB7B0E}"/>
              </a:ext>
            </a:extLst>
          </p:cNvPr>
          <p:cNvSpPr txBox="1"/>
          <p:nvPr/>
        </p:nvSpPr>
        <p:spPr>
          <a:xfrm>
            <a:off x="89296" y="665262"/>
            <a:ext cx="8992791" cy="492443"/>
          </a:xfrm>
          <a:prstGeom prst="rect">
            <a:avLst/>
          </a:prstGeom>
          <a:noFill/>
        </p:spPr>
        <p:txBody>
          <a:bodyPr wrap="square">
            <a:spAutoFit/>
          </a:bodyPr>
          <a:lstStyle/>
          <a:p>
            <a:r>
              <a:rPr lang="en-IN" sz="1400" b="1" dirty="0">
                <a:solidFill>
                  <a:srgbClr val="213163"/>
                </a:solidFill>
              </a:rPr>
              <a:t>Proposed Future Enhancements for Bid On:</a:t>
            </a:r>
          </a:p>
          <a:p>
            <a:endParaRPr lang="en-IN" sz="1200" b="1" dirty="0">
              <a:solidFill>
                <a:srgbClr val="213163"/>
              </a:solidFill>
            </a:endParaRPr>
          </a:p>
        </p:txBody>
      </p:sp>
      <p:sp>
        <p:nvSpPr>
          <p:cNvPr id="7" name="Rectangle 4">
            <a:extLst>
              <a:ext uri="{FF2B5EF4-FFF2-40B4-BE49-F238E27FC236}">
                <a16:creationId xmlns:a16="http://schemas.microsoft.com/office/drawing/2014/main" id="{5F951550-30B7-2E26-FC77-A1FAC0A758E5}"/>
              </a:ext>
            </a:extLst>
          </p:cNvPr>
          <p:cNvSpPr>
            <a:spLocks noChangeArrowheads="1"/>
          </p:cNvSpPr>
          <p:nvPr/>
        </p:nvSpPr>
        <p:spPr bwMode="auto">
          <a:xfrm>
            <a:off x="61913" y="967978"/>
            <a:ext cx="899279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Advanced Personalization:</a:t>
            </a:r>
            <a:r>
              <a:rPr kumimoji="0" lang="en-US" altLang="en-US" sz="12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Arial" panose="020B0604020202020204" pitchFamily="34" charset="0"/>
              </a:rPr>
              <a:t>	AI-driven recommendations based on user preferences and past bidding activity.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Collaborative Bidding &amp; Group Auctions:</a:t>
            </a:r>
          </a:p>
          <a:p>
            <a:pPr marL="0" marR="0" lvl="0" indent="0" algn="l"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Arial" panose="020B0604020202020204" pitchFamily="34" charset="0"/>
              </a:rPr>
              <a:t> 	Allows multiple users to bid together or share auction alerts.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Offline Access &amp; Notifications:</a:t>
            </a:r>
            <a:r>
              <a:rPr kumimoji="0" lang="en-US" altLang="en-US" sz="12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lang="en-US" altLang="en-US" sz="1200" dirty="0">
                <a:solidFill>
                  <a:schemeClr val="tx1"/>
                </a:solidFill>
                <a:latin typeface="Arial" panose="020B0604020202020204" pitchFamily="34" charset="0"/>
              </a:rPr>
              <a:t> 	</a:t>
            </a:r>
            <a:r>
              <a:rPr kumimoji="0" lang="en-US" altLang="en-US" sz="1200" b="0" i="0" u="none" strike="noStrike" cap="none" normalizeH="0" baseline="0" dirty="0">
                <a:ln>
                  <a:noFill/>
                </a:ln>
                <a:solidFill>
                  <a:schemeClr val="tx1"/>
                </a:solidFill>
                <a:effectLst/>
                <a:latin typeface="Arial" panose="020B0604020202020204" pitchFamily="34" charset="0"/>
              </a:rPr>
              <a:t>Enables offline viewing of auctions and real-time bid notifications.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Expanded Auction Features:</a:t>
            </a:r>
            <a:r>
              <a:rPr kumimoji="0" lang="en-US" altLang="en-US" sz="12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Arial" panose="020B0604020202020204" pitchFamily="34" charset="0"/>
              </a:rPr>
              <a:t>	Supports multi-item auctions, direct negotiations, and instant "Buy Now" options.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Real-Time Assistance &amp; Support:</a:t>
            </a:r>
          </a:p>
          <a:p>
            <a:pPr marL="0" marR="0" lvl="0" indent="0" algn="l"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Arial" panose="020B0604020202020204" pitchFamily="34" charset="0"/>
              </a:rPr>
              <a:t> 	Provides virtual assistants and live chat for auction guidance and dispute resolution.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Multi-Language Support:</a:t>
            </a:r>
            <a:r>
              <a:rPr kumimoji="0" lang="en-US" altLang="en-US" sz="12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lang="en-US" altLang="en-US" sz="1200" dirty="0">
                <a:solidFill>
                  <a:schemeClr val="tx1"/>
                </a:solidFill>
                <a:latin typeface="Arial" panose="020B0604020202020204" pitchFamily="34" charset="0"/>
              </a:rPr>
              <a:t>	</a:t>
            </a:r>
            <a:r>
              <a:rPr kumimoji="0" lang="en-US" altLang="en-US" sz="1200" b="0" i="0" u="none" strike="noStrike" cap="none" normalizeH="0" baseline="0" dirty="0">
                <a:ln>
                  <a:noFill/>
                </a:ln>
                <a:solidFill>
                  <a:schemeClr val="tx1"/>
                </a:solidFill>
                <a:effectLst/>
                <a:latin typeface="Arial" panose="020B0604020202020204" pitchFamily="34" charset="0"/>
              </a:rPr>
              <a:t>Offers translations to cater to a global audience.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Financial &amp; Payment Enhancements:</a:t>
            </a:r>
            <a:r>
              <a:rPr kumimoji="0" lang="en-US" altLang="en-US" sz="12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lang="en-US" altLang="en-US" sz="1200" dirty="0">
                <a:solidFill>
                  <a:schemeClr val="tx1"/>
                </a:solidFill>
                <a:latin typeface="Arial" panose="020B0604020202020204" pitchFamily="34" charset="0"/>
              </a:rPr>
              <a:t>	</a:t>
            </a:r>
            <a:r>
              <a:rPr kumimoji="0" lang="en-US" altLang="en-US" sz="1200" b="0" i="0" u="none" strike="noStrike" cap="none" normalizeH="0" baseline="0" dirty="0">
                <a:ln>
                  <a:noFill/>
                </a:ln>
                <a:solidFill>
                  <a:schemeClr val="tx1"/>
                </a:solidFill>
                <a:effectLst/>
                <a:latin typeface="Arial" panose="020B0604020202020204" pitchFamily="34" charset="0"/>
              </a:rPr>
              <a:t>Introduces secure escrow, currency conversion, and flexible payment options. </a:t>
            </a:r>
          </a:p>
        </p:txBody>
      </p:sp>
    </p:spTree>
    <p:extLst>
      <p:ext uri="{BB962C8B-B14F-4D97-AF65-F5344CB8AC3E}">
        <p14:creationId xmlns:p14="http://schemas.microsoft.com/office/powerpoint/2010/main" val="3625200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Conclusion</a:t>
            </a:r>
            <a:endParaRPr lang="en-IN" sz="1600" dirty="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104775" y="1312060"/>
            <a:ext cx="8934450" cy="2708434"/>
          </a:xfrm>
          <a:prstGeom prst="rect">
            <a:avLst/>
          </a:prstGeom>
          <a:noFill/>
        </p:spPr>
        <p:txBody>
          <a:bodyPr wrap="square" lIns="0" tIns="0" rIns="0" bIns="0" rtlCol="0" anchor="ctr">
            <a:spAutoFit/>
          </a:bodyPr>
          <a:lstStyle/>
          <a:p>
            <a:pPr algn="just">
              <a:spcAft>
                <a:spcPts val="800"/>
              </a:spcAft>
            </a:pPr>
            <a:r>
              <a:rPr lang="en-US" sz="1200" dirty="0"/>
              <a:t>Bid On emerges as an innovative solution in the online auction industry, redefining how collectors buy and sell niche items. With its real-time bidding system, secure authentication, and user-friendly interface, Bid On addresses the challenges of traditional auction platforms, offering transparency, engagement, and efficiency to collectors, sellers, and buyers alike.  </a:t>
            </a:r>
          </a:p>
          <a:p>
            <a:pPr algn="just">
              <a:spcAft>
                <a:spcPts val="800"/>
              </a:spcAft>
            </a:pPr>
            <a:r>
              <a:rPr lang="en-US" sz="1200" dirty="0"/>
              <a:t>Bid On simplifies the auction process, providing collectors with a specialized marketplace tailored for rare collectibles, coins, figurines, trading cards, and comic books. Features like seamless product listing, live bid updates, and user feedback mechanisms empower users to participate in auctions confidently, ensuring a smooth and trustworthy experience. With planned enhancements such as advanced search filters, mobile compatibility, and enhanced security measures, Bid On aims to become the ultimate hub for collectors.  </a:t>
            </a:r>
          </a:p>
          <a:p>
            <a:pPr algn="just">
              <a:spcAft>
                <a:spcPts val="800"/>
              </a:spcAft>
            </a:pPr>
            <a:r>
              <a:rPr lang="en-US" sz="1200" dirty="0"/>
              <a:t>For sellers and auctioneers, Bid On offers powerful listing and management tools, enabling efficient sales and bid tracking. Its secure and scalable infrastructure ensures reliability, while intuitive design enhances user engagement. With a commitment to continuous improvements, Bid On stays at the forefront of online auction technology.  </a:t>
            </a:r>
          </a:p>
          <a:p>
            <a:pPr algn="just">
              <a:spcAft>
                <a:spcPts val="800"/>
              </a:spcAft>
            </a:pPr>
            <a:r>
              <a:rPr lang="en-US" sz="1200" dirty="0"/>
              <a:t>Overall, Bid On is revolutionizing online auctions for niche markets. By creating a specialized, transparent, and user-friendly platform, it makes buying and selling collectibles more accessible, exciting, and secure than ever before.</a:t>
            </a:r>
            <a:endParaRPr lang="en-US" sz="1200" dirty="0">
              <a:latin typeface="+mn-lt"/>
            </a:endParaRPr>
          </a:p>
        </p:txBody>
      </p:sp>
    </p:spTree>
    <p:extLst>
      <p:ext uri="{BB962C8B-B14F-4D97-AF65-F5344CB8AC3E}">
        <p14:creationId xmlns:p14="http://schemas.microsoft.com/office/powerpoint/2010/main" val="2046321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up of a thank you card&#10;&#10;Description automatically generated">
            <a:extLst>
              <a:ext uri="{FF2B5EF4-FFF2-40B4-BE49-F238E27FC236}">
                <a16:creationId xmlns:a16="http://schemas.microsoft.com/office/drawing/2014/main" id="{A93903B1-E7A1-B168-DEC2-0635A4163F59}"/>
              </a:ext>
            </a:extLst>
          </p:cNvPr>
          <p:cNvPicPr>
            <a:picLocks noChangeAspect="1"/>
          </p:cNvPicPr>
          <p:nvPr/>
        </p:nvPicPr>
        <p:blipFill rotWithShape="1">
          <a:blip r:embed="rId3"/>
          <a:srcRect l="9710" t="21904" r="9339"/>
          <a:stretch/>
        </p:blipFill>
        <p:spPr>
          <a:xfrm>
            <a:off x="575375" y="402956"/>
            <a:ext cx="7993251" cy="4337588"/>
          </a:xfrm>
          <a:prstGeom prst="rect">
            <a:avLst/>
          </a:prstGeom>
        </p:spPr>
      </p:pic>
      <p:grpSp>
        <p:nvGrpSpPr>
          <p:cNvPr id="2" name="Group 1">
            <a:extLst>
              <a:ext uri="{FF2B5EF4-FFF2-40B4-BE49-F238E27FC236}">
                <a16:creationId xmlns:a16="http://schemas.microsoft.com/office/drawing/2014/main" id="{CEE0173B-95AD-2DE9-9875-1230DDB2626C}"/>
              </a:ext>
            </a:extLst>
          </p:cNvPr>
          <p:cNvGrpSpPr/>
          <p:nvPr/>
        </p:nvGrpSpPr>
        <p:grpSpPr>
          <a:xfrm>
            <a:off x="3471621" y="3184902"/>
            <a:ext cx="2200759" cy="813661"/>
            <a:chOff x="3246895" y="3184902"/>
            <a:chExt cx="2200759" cy="813661"/>
          </a:xfrm>
        </p:grpSpPr>
        <p:sp>
          <p:nvSpPr>
            <p:cNvPr id="7" name="Rectangle: Rounded Corners 6">
              <a:extLst>
                <a:ext uri="{FF2B5EF4-FFF2-40B4-BE49-F238E27FC236}">
                  <a16:creationId xmlns:a16="http://schemas.microsoft.com/office/drawing/2014/main" id="{7DB8DC4F-8F3C-8864-0B3A-2CEA4109D402}"/>
                </a:ext>
              </a:extLst>
            </p:cNvPr>
            <p:cNvSpPr/>
            <p:nvPr/>
          </p:nvSpPr>
          <p:spPr>
            <a:xfrm>
              <a:off x="3246895" y="3184902"/>
              <a:ext cx="2200759" cy="813661"/>
            </a:xfrm>
            <a:prstGeom prst="roundRect">
              <a:avLst>
                <a:gd name="adj" fmla="val 12730"/>
              </a:avLst>
            </a:prstGeom>
            <a:solidFill>
              <a:schemeClr val="bg1">
                <a:alpha val="44000"/>
              </a:schemeClr>
            </a:solid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Picture 5" descr="A close up of a logo&#10;&#10;Description automatically generated">
              <a:extLst>
                <a:ext uri="{FF2B5EF4-FFF2-40B4-BE49-F238E27FC236}">
                  <a16:creationId xmlns:a16="http://schemas.microsoft.com/office/drawing/2014/main" id="{D1CBC941-B5EE-0296-38A5-2CB11104E0D2}"/>
                </a:ext>
              </a:extLst>
            </p:cNvPr>
            <p:cNvPicPr>
              <a:picLocks noChangeAspect="1"/>
            </p:cNvPicPr>
            <p:nvPr/>
          </p:nvPicPr>
          <p:blipFill>
            <a:blip r:embed="rId4"/>
            <a:stretch>
              <a:fillRect/>
            </a:stretch>
          </p:blipFill>
          <p:spPr>
            <a:xfrm>
              <a:off x="3551416" y="3332885"/>
              <a:ext cx="1591717" cy="517694"/>
            </a:xfrm>
            <a:prstGeom prst="rect">
              <a:avLst/>
            </a:prstGeom>
          </p:spPr>
        </p:pic>
      </p:grpSp>
    </p:spTree>
    <p:extLst>
      <p:ext uri="{BB962C8B-B14F-4D97-AF65-F5344CB8AC3E}">
        <p14:creationId xmlns:p14="http://schemas.microsoft.com/office/powerpoint/2010/main" val="3544365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grpSp>
        <p:nvGrpSpPr>
          <p:cNvPr id="10" name="Group 9">
            <a:extLst>
              <a:ext uri="{FF2B5EF4-FFF2-40B4-BE49-F238E27FC236}">
                <a16:creationId xmlns:a16="http://schemas.microsoft.com/office/drawing/2014/main" id="{80D2C29E-66A5-D13B-1825-539B2100EB68}"/>
              </a:ext>
            </a:extLst>
          </p:cNvPr>
          <p:cNvGrpSpPr/>
          <p:nvPr/>
        </p:nvGrpSpPr>
        <p:grpSpPr>
          <a:xfrm>
            <a:off x="743919" y="1340601"/>
            <a:ext cx="7656162" cy="3161654"/>
            <a:chOff x="922150" y="1325103"/>
            <a:chExt cx="7656162" cy="3161654"/>
          </a:xfrm>
        </p:grpSpPr>
        <p:sp>
          <p:nvSpPr>
            <p:cNvPr id="3" name="Rectangle 2">
              <a:extLst>
                <a:ext uri="{FF2B5EF4-FFF2-40B4-BE49-F238E27FC236}">
                  <a16:creationId xmlns:a16="http://schemas.microsoft.com/office/drawing/2014/main" id="{FDDCC566-B000-7B3E-F778-C19DE993DFF5}"/>
                </a:ext>
              </a:extLst>
            </p:cNvPr>
            <p:cNvSpPr/>
            <p:nvPr/>
          </p:nvSpPr>
          <p:spPr>
            <a:xfrm>
              <a:off x="1376643" y="1571218"/>
              <a:ext cx="7201669" cy="2623250"/>
            </a:xfrm>
            <a:prstGeom prst="rect">
              <a:avLst/>
            </a:prstGeom>
            <a:solidFill>
              <a:srgbClr val="E8ECF8"/>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Rectangle 1">
              <a:extLst>
                <a:ext uri="{FF2B5EF4-FFF2-40B4-BE49-F238E27FC236}">
                  <a16:creationId xmlns:a16="http://schemas.microsoft.com/office/drawing/2014/main" id="{1640C382-94E9-1DDA-BE8A-521BEB626F59}"/>
                </a:ext>
              </a:extLst>
            </p:cNvPr>
            <p:cNvSpPr/>
            <p:nvPr/>
          </p:nvSpPr>
          <p:spPr>
            <a:xfrm>
              <a:off x="922150" y="1325103"/>
              <a:ext cx="697424" cy="3161654"/>
            </a:xfrm>
            <a:prstGeom prst="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B8B2F1D2-B3CD-47D4-C97B-3CE2F64AFC82}"/>
                </a:ext>
              </a:extLst>
            </p:cNvPr>
            <p:cNvSpPr txBox="1"/>
            <p:nvPr/>
          </p:nvSpPr>
          <p:spPr>
            <a:xfrm>
              <a:off x="2859380" y="1823109"/>
              <a:ext cx="4409149" cy="30777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pPr>
              <a:r>
                <a:rPr lang="en-US" sz="2000" b="1" dirty="0">
                  <a:solidFill>
                    <a:srgbClr val="223366"/>
                  </a:solidFill>
                  <a:latin typeface="Arial"/>
                  <a:cs typeface="Arial"/>
                </a:rPr>
                <a:t>CAPSTONE PROJECT SHOWCASE</a:t>
              </a:r>
            </a:p>
          </p:txBody>
        </p:sp>
        <p:sp>
          <p:nvSpPr>
            <p:cNvPr id="9" name="TextBox 7">
              <a:extLst>
                <a:ext uri="{FF2B5EF4-FFF2-40B4-BE49-F238E27FC236}">
                  <a16:creationId xmlns:a16="http://schemas.microsoft.com/office/drawing/2014/main" id="{9AF297CE-9F11-2600-2058-A27EC2B5D9D4}"/>
                </a:ext>
              </a:extLst>
            </p:cNvPr>
            <p:cNvSpPr txBox="1"/>
            <p:nvPr/>
          </p:nvSpPr>
          <p:spPr>
            <a:xfrm>
              <a:off x="1899598" y="3431892"/>
              <a:ext cx="6328712"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solidFill>
                    <a:schemeClr val="accent2">
                      <a:lumMod val="75000"/>
                    </a:schemeClr>
                  </a:solidFill>
                  <a:latin typeface="+mj-lt"/>
                </a:rPr>
                <a:t>Abstract | Problem Statement | Project Overview |</a:t>
              </a:r>
              <a:r>
                <a:rPr lang="en-US" sz="1600" dirty="0">
                  <a:solidFill>
                    <a:schemeClr val="accent2">
                      <a:lumMod val="75000"/>
                    </a:schemeClr>
                  </a:solidFill>
                  <a:latin typeface="+mj-lt"/>
                  <a:ea typeface="+mn-lt"/>
                  <a:cs typeface="Poppins"/>
                </a:rPr>
                <a:t> Proposed </a:t>
              </a:r>
              <a:r>
                <a:rPr lang="en-US" sz="1600" dirty="0">
                  <a:solidFill>
                    <a:schemeClr val="accent2">
                      <a:lumMod val="75000"/>
                    </a:schemeClr>
                  </a:solidFill>
                  <a:latin typeface="+mj-lt"/>
                  <a:ea typeface="+mn-lt"/>
                  <a:cs typeface="+mn-lt"/>
                </a:rPr>
                <a:t>Solution </a:t>
              </a:r>
              <a:r>
                <a:rPr lang="en-US" sz="1600" dirty="0">
                  <a:solidFill>
                    <a:schemeClr val="accent2">
                      <a:lumMod val="75000"/>
                    </a:schemeClr>
                  </a:solidFill>
                  <a:latin typeface="+mj-lt"/>
                </a:rPr>
                <a:t>| </a:t>
              </a:r>
              <a:r>
                <a:rPr lang="en-US" sz="1600" dirty="0">
                  <a:solidFill>
                    <a:schemeClr val="accent2">
                      <a:lumMod val="75000"/>
                    </a:schemeClr>
                  </a:solidFill>
                  <a:latin typeface="+mj-lt"/>
                  <a:ea typeface="+mn-lt"/>
                  <a:cs typeface="Poppins"/>
                </a:rPr>
                <a:t>Technology Used</a:t>
              </a:r>
              <a:r>
                <a:rPr lang="en-US" sz="1600" dirty="0">
                  <a:solidFill>
                    <a:schemeClr val="accent2">
                      <a:lumMod val="75000"/>
                    </a:schemeClr>
                  </a:solidFill>
                  <a:latin typeface="+mj-lt"/>
                </a:rPr>
                <a:t> | Modelling &amp; Results </a:t>
              </a:r>
              <a:r>
                <a:rPr lang="en-US" sz="1600" dirty="0">
                  <a:solidFill>
                    <a:schemeClr val="accent2">
                      <a:lumMod val="75000"/>
                    </a:schemeClr>
                  </a:solidFill>
                  <a:latin typeface="+mj-lt"/>
                  <a:ea typeface="+mn-lt"/>
                  <a:cs typeface="+mn-lt"/>
                </a:rPr>
                <a:t>| Conclusion | Q&amp;A</a:t>
              </a:r>
              <a:endParaRPr lang="en-US" sz="1600" dirty="0">
                <a:solidFill>
                  <a:schemeClr val="accent2">
                    <a:lumMod val="75000"/>
                  </a:schemeClr>
                </a:solidFill>
                <a:latin typeface="+mj-lt"/>
                <a:cs typeface="Poppins"/>
              </a:endParaRPr>
            </a:p>
          </p:txBody>
        </p:sp>
        <p:sp>
          <p:nvSpPr>
            <p:cNvPr id="8" name="TextBox 10">
              <a:extLst>
                <a:ext uri="{FF2B5EF4-FFF2-40B4-BE49-F238E27FC236}">
                  <a16:creationId xmlns:a16="http://schemas.microsoft.com/office/drawing/2014/main" id="{D4240D32-9BCC-D793-EF34-3F436C714765}"/>
                </a:ext>
              </a:extLst>
            </p:cNvPr>
            <p:cNvSpPr txBox="1"/>
            <p:nvPr/>
          </p:nvSpPr>
          <p:spPr>
            <a:xfrm>
              <a:off x="2402240" y="2534555"/>
              <a:ext cx="5323429" cy="752001"/>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latin typeface="+mj-lt"/>
                </a:rPr>
                <a:t>Project Title</a:t>
              </a:r>
            </a:p>
            <a:p>
              <a:pPr algn="ctr">
                <a:lnSpc>
                  <a:spcPts val="1996"/>
                </a:lnSpc>
                <a:spcBef>
                  <a:spcPct val="0"/>
                </a:spcBef>
              </a:pPr>
              <a:r>
                <a:rPr lang="en-US" sz="1600" b="1" dirty="0">
                  <a:latin typeface="+mj-lt"/>
                </a:rPr>
                <a:t>Bid On </a:t>
              </a:r>
              <a:br>
                <a:rPr lang="en-US" sz="1600" b="1" dirty="0">
                  <a:latin typeface="+mj-lt"/>
                </a:rPr>
              </a:br>
              <a:r>
                <a:rPr lang="en-US" sz="1600" b="1" dirty="0">
                  <a:latin typeface="+mj-lt"/>
                </a:rPr>
                <a:t>An Online Auction Platform</a:t>
              </a:r>
              <a:endParaRPr lang="en-US" sz="1600" b="1" dirty="0">
                <a:latin typeface="+mj-lt"/>
                <a:cs typeface="Poppins"/>
              </a:endParaRPr>
            </a:p>
          </p:txBody>
        </p:sp>
      </p:grpSp>
    </p:spTree>
    <p:extLst>
      <p:ext uri="{BB962C8B-B14F-4D97-AF65-F5344CB8AC3E}">
        <p14:creationId xmlns:p14="http://schemas.microsoft.com/office/powerpoint/2010/main" val="3232110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A4E3A995-569D-073F-9467-C96E076827FA}"/>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Abstract</a:t>
            </a:r>
            <a:endParaRPr lang="en-IN" sz="1600" dirty="0">
              <a:solidFill>
                <a:srgbClr val="213163"/>
              </a:solidFill>
            </a:endParaRPr>
          </a:p>
        </p:txBody>
      </p:sp>
      <p:sp>
        <p:nvSpPr>
          <p:cNvPr id="8" name="TextBox 7">
            <a:extLst>
              <a:ext uri="{FF2B5EF4-FFF2-40B4-BE49-F238E27FC236}">
                <a16:creationId xmlns:a16="http://schemas.microsoft.com/office/drawing/2014/main" id="{F9B0A63B-E1C9-5BCC-EB9D-CD974D4F0EFB}"/>
              </a:ext>
            </a:extLst>
          </p:cNvPr>
          <p:cNvSpPr txBox="1"/>
          <p:nvPr/>
        </p:nvSpPr>
        <p:spPr>
          <a:xfrm>
            <a:off x="143933" y="1022236"/>
            <a:ext cx="8919105" cy="3970318"/>
          </a:xfrm>
          <a:prstGeom prst="rect">
            <a:avLst/>
          </a:prstGeom>
          <a:noFill/>
        </p:spPr>
        <p:txBody>
          <a:bodyPr wrap="square">
            <a:spAutoFit/>
          </a:bodyPr>
          <a:lstStyle/>
          <a:p>
            <a:pPr marL="285750" indent="-285750">
              <a:buFont typeface="Arial" panose="020B0604020202020204" pitchFamily="34" charset="0"/>
              <a:buChar char="•"/>
            </a:pPr>
            <a:r>
              <a:rPr lang="en-US" dirty="0"/>
              <a:t>Bid On is a cutting-edge online auction platform designed to modernize the traditional auction process by introducing an accessible, user-friendly, and secure online environment. This platform enables users to engage in real-time competitive bidding for a wide variety of products.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Developed using the MERN Stack (Node and Express for the backend and React for the frontend), Bid On promises a responsive and visually appealing interface. The MongoDB is employed for data management, supporting essential features such as user authentication, product listing, product management, real-time bidding, and user feedback.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 contrast to existing auction platforms, Bid On addresses common challenges such as user engagement, security vulnerabilities, and real-time responsiveness, offering a streamlined user experience with enhanced functionality. It fosters a transparent and dynamic bidding environment that not only encourages more frequent participation but also boosts the integrity and trustworthiness of online auctions. The platform is specifically designed to cater to the needs of both casual and serious auction participants, from individual buyers and sellers to commercial entities looking to liquidate assets or procure goods in a competitive, auction-based marketplace.</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085522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687AFAD5-578C-DC2D-F127-90FF4287354D}"/>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Problem Statement</a:t>
            </a:r>
            <a:endParaRPr lang="en-IN" sz="1600" dirty="0">
              <a:solidFill>
                <a:srgbClr val="213163"/>
              </a:solidFill>
            </a:endParaRPr>
          </a:p>
        </p:txBody>
      </p:sp>
      <p:grpSp>
        <p:nvGrpSpPr>
          <p:cNvPr id="3" name="Group 2">
            <a:extLst>
              <a:ext uri="{FF2B5EF4-FFF2-40B4-BE49-F238E27FC236}">
                <a16:creationId xmlns:a16="http://schemas.microsoft.com/office/drawing/2014/main" id="{328E85CD-DF89-87DD-6181-DCDD73B5625F}"/>
              </a:ext>
            </a:extLst>
          </p:cNvPr>
          <p:cNvGrpSpPr/>
          <p:nvPr/>
        </p:nvGrpSpPr>
        <p:grpSpPr>
          <a:xfrm>
            <a:off x="5966597" y="1288468"/>
            <a:ext cx="3189304" cy="2766856"/>
            <a:chOff x="4578211" y="760307"/>
            <a:chExt cx="4510006" cy="3741355"/>
          </a:xfrm>
        </p:grpSpPr>
        <p:pic>
          <p:nvPicPr>
            <p:cNvPr id="4" name="Picture 3" descr="A purple question mark with gears&#10;&#10;Description automatically generated">
              <a:extLst>
                <a:ext uri="{FF2B5EF4-FFF2-40B4-BE49-F238E27FC236}">
                  <a16:creationId xmlns:a16="http://schemas.microsoft.com/office/drawing/2014/main" id="{044B050F-754C-A956-97C8-EFB6B19ABEAE}"/>
                </a:ext>
              </a:extLst>
            </p:cNvPr>
            <p:cNvPicPr>
              <a:picLocks noChangeAspect="1"/>
            </p:cNvPicPr>
            <p:nvPr/>
          </p:nvPicPr>
          <p:blipFill rotWithShape="1">
            <a:blip r:embed="rId3"/>
            <a:srcRect l="11111" t="10028" r="10940" b="11567"/>
            <a:stretch/>
          </p:blipFill>
          <p:spPr>
            <a:xfrm>
              <a:off x="5486396" y="760307"/>
              <a:ext cx="3601821" cy="3622886"/>
            </a:xfrm>
            <a:prstGeom prst="rect">
              <a:avLst/>
            </a:prstGeom>
          </p:spPr>
        </p:pic>
        <p:pic>
          <p:nvPicPr>
            <p:cNvPr id="5" name="Picture 4" descr="Businessman with clipboard">
              <a:extLst>
                <a:ext uri="{FF2B5EF4-FFF2-40B4-BE49-F238E27FC236}">
                  <a16:creationId xmlns:a16="http://schemas.microsoft.com/office/drawing/2014/main" id="{82A80360-DC75-55F1-A1A2-BDCADC404BD5}"/>
                </a:ext>
              </a:extLst>
            </p:cNvPr>
            <p:cNvPicPr>
              <a:picLocks noChangeAspect="1"/>
            </p:cNvPicPr>
            <p:nvPr/>
          </p:nvPicPr>
          <p:blipFill rotWithShape="1">
            <a:blip r:embed="rId4"/>
            <a:srcRect b="46"/>
            <a:stretch/>
          </p:blipFill>
          <p:spPr>
            <a:xfrm>
              <a:off x="4578211" y="2188308"/>
              <a:ext cx="2340981" cy="2313354"/>
            </a:xfrm>
            <a:prstGeom prst="rect">
              <a:avLst/>
            </a:prstGeom>
          </p:spPr>
        </p:pic>
      </p:grpSp>
      <p:sp>
        <p:nvSpPr>
          <p:cNvPr id="7" name="TextBox 6">
            <a:extLst>
              <a:ext uri="{FF2B5EF4-FFF2-40B4-BE49-F238E27FC236}">
                <a16:creationId xmlns:a16="http://schemas.microsoft.com/office/drawing/2014/main" id="{BCBDEF4A-D17A-7BA1-8F2E-58393FEF59F9}"/>
              </a:ext>
            </a:extLst>
          </p:cNvPr>
          <p:cNvSpPr txBox="1"/>
          <p:nvPr/>
        </p:nvSpPr>
        <p:spPr>
          <a:xfrm>
            <a:off x="217023" y="1113415"/>
            <a:ext cx="5526552" cy="2462213"/>
          </a:xfrm>
          <a:prstGeom prst="rect">
            <a:avLst/>
          </a:prstGeom>
          <a:noFill/>
        </p:spPr>
        <p:txBody>
          <a:bodyPr wrap="square">
            <a:spAutoFit/>
          </a:bodyPr>
          <a:lstStyle/>
          <a:p>
            <a:r>
              <a:rPr lang="en-US" dirty="0"/>
              <a:t>Existing online auction platforms often struggle with poor user engagement, slow adaptability to new technologies, inadequate customer support, and a lack of specialized services for niche collectors. </a:t>
            </a:r>
          </a:p>
          <a:p>
            <a:endParaRPr lang="en-US" dirty="0"/>
          </a:p>
          <a:p>
            <a:r>
              <a:rPr lang="en-US" dirty="0"/>
              <a:t>These limitations result in a suboptimal user experience and leave collectors of rare and high-value items underserved. There is a need for a dedicated platform that caters specifically to collectors of niche items such as collectibles, coins, currencies, figurines, and trading cards, providing an enhanced user experience with improved engagement, adaptability, and tailored auction services.</a:t>
            </a:r>
          </a:p>
        </p:txBody>
      </p:sp>
    </p:spTree>
    <p:extLst>
      <p:ext uri="{BB962C8B-B14F-4D97-AF65-F5344CB8AC3E}">
        <p14:creationId xmlns:p14="http://schemas.microsoft.com/office/powerpoint/2010/main" val="2746043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4D5078D-F8F7-912B-4E9C-BED71500ACC2}"/>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Project Overview</a:t>
            </a:r>
            <a:endParaRPr lang="en-IN" sz="1600" dirty="0">
              <a:solidFill>
                <a:srgbClr val="213163"/>
              </a:solidFill>
            </a:endParaRPr>
          </a:p>
        </p:txBody>
      </p:sp>
      <p:pic>
        <p:nvPicPr>
          <p:cNvPr id="5" name="Picture 4" descr="Person writing on whiteboard">
            <a:extLst>
              <a:ext uri="{FF2B5EF4-FFF2-40B4-BE49-F238E27FC236}">
                <a16:creationId xmlns:a16="http://schemas.microsoft.com/office/drawing/2014/main" id="{6858EAD1-D312-BBBA-4C50-43B9E76BB53F}"/>
              </a:ext>
            </a:extLst>
          </p:cNvPr>
          <p:cNvPicPr>
            <a:picLocks noChangeAspect="1"/>
          </p:cNvPicPr>
          <p:nvPr/>
        </p:nvPicPr>
        <p:blipFill rotWithShape="1">
          <a:blip r:embed="rId3"/>
          <a:srcRect r="18"/>
          <a:stretch/>
        </p:blipFill>
        <p:spPr>
          <a:xfrm>
            <a:off x="5638161" y="1360299"/>
            <a:ext cx="3453703" cy="2747189"/>
          </a:xfrm>
          <a:prstGeom prst="rect">
            <a:avLst/>
          </a:prstGeom>
        </p:spPr>
      </p:pic>
      <p:sp>
        <p:nvSpPr>
          <p:cNvPr id="6" name="TextBox 5">
            <a:extLst>
              <a:ext uri="{FF2B5EF4-FFF2-40B4-BE49-F238E27FC236}">
                <a16:creationId xmlns:a16="http://schemas.microsoft.com/office/drawing/2014/main" id="{B8D1E80B-17E1-ED1C-D4B7-4B39502A8A6F}"/>
              </a:ext>
            </a:extLst>
          </p:cNvPr>
          <p:cNvSpPr txBox="1"/>
          <p:nvPr/>
        </p:nvSpPr>
        <p:spPr>
          <a:xfrm>
            <a:off x="143933" y="944800"/>
            <a:ext cx="6748595" cy="3970318"/>
          </a:xfrm>
          <a:prstGeom prst="rect">
            <a:avLst/>
          </a:prstGeom>
          <a:noFill/>
        </p:spPr>
        <p:txBody>
          <a:bodyPr wrap="square">
            <a:spAutoFit/>
          </a:bodyPr>
          <a:lstStyle/>
          <a:p>
            <a:r>
              <a:rPr lang="en-US" sz="1200" dirty="0"/>
              <a:t>The primary goal of Bid On is to create an engaging and efficient auction environment where buyers and sellers can seamlessly interact. </a:t>
            </a:r>
          </a:p>
          <a:p>
            <a:endParaRPr lang="en-US" sz="1200" dirty="0"/>
          </a:p>
          <a:p>
            <a:r>
              <a:rPr lang="en-US" sz="1200" b="1" dirty="0"/>
              <a:t>Target Audience:</a:t>
            </a:r>
            <a:endParaRPr lang="en-US" sz="1200" dirty="0"/>
          </a:p>
          <a:p>
            <a:pPr>
              <a:buFont typeface="Arial" panose="020B0604020202020204" pitchFamily="34" charset="0"/>
              <a:buChar char="•"/>
            </a:pPr>
            <a:r>
              <a:rPr lang="en-US" sz="1200" dirty="0"/>
              <a:t>Collectors of Various Niches: </a:t>
            </a:r>
          </a:p>
          <a:p>
            <a:r>
              <a:rPr lang="en-US" sz="1200" dirty="0"/>
              <a:t> Individuals passionate about rare and valuable collectibles.</a:t>
            </a:r>
          </a:p>
          <a:p>
            <a:pPr>
              <a:buFont typeface="Arial" panose="020B0604020202020204" pitchFamily="34" charset="0"/>
              <a:buChar char="•"/>
            </a:pPr>
            <a:r>
              <a:rPr lang="en-US" sz="1200" dirty="0"/>
              <a:t>Casual and Serious Collectors: </a:t>
            </a:r>
          </a:p>
          <a:p>
            <a:r>
              <a:rPr lang="en-US" sz="1200" dirty="0"/>
              <a:t> Users ranging from hobbyists to professional collectors.</a:t>
            </a:r>
          </a:p>
          <a:p>
            <a:pPr>
              <a:buFont typeface="Arial" panose="020B0604020202020204" pitchFamily="34" charset="0"/>
              <a:buChar char="•"/>
            </a:pPr>
            <a:r>
              <a:rPr lang="en-US" sz="1200" dirty="0"/>
              <a:t>Dealers and Private Sellers: </a:t>
            </a:r>
          </a:p>
          <a:p>
            <a:r>
              <a:rPr lang="en-US" sz="1200" dirty="0"/>
              <a:t> Small-to-medium-sized businesses and individuals looking for auctioning their </a:t>
            </a:r>
          </a:p>
          <a:p>
            <a:r>
              <a:rPr lang="en-US" sz="1200" dirty="0"/>
              <a:t> collections.</a:t>
            </a:r>
          </a:p>
          <a:p>
            <a:endParaRPr lang="en-US" sz="1200" dirty="0"/>
          </a:p>
          <a:p>
            <a:r>
              <a:rPr lang="en-US" sz="1200" b="1" dirty="0"/>
              <a:t>Key Features:</a:t>
            </a:r>
            <a:endParaRPr lang="en-US" sz="1200" dirty="0"/>
          </a:p>
          <a:p>
            <a:pPr>
              <a:buFont typeface="+mj-lt"/>
              <a:buAutoNum type="arabicPeriod"/>
            </a:pPr>
            <a:r>
              <a:rPr lang="en-US" sz="1200" dirty="0"/>
              <a:t>User Authentication:</a:t>
            </a:r>
          </a:p>
          <a:p>
            <a:r>
              <a:rPr lang="en-US" sz="1200" dirty="0"/>
              <a:t>  	Secure registration and login processes.</a:t>
            </a:r>
          </a:p>
          <a:p>
            <a:r>
              <a:rPr lang="en-US" sz="1200" dirty="0"/>
              <a:t>2.Product Listing &amp; Management:</a:t>
            </a:r>
          </a:p>
          <a:p>
            <a:pPr marL="457200" lvl="1"/>
            <a:r>
              <a:rPr lang="en-US" sz="1200" dirty="0"/>
              <a:t>	Simple and intuitive listing tools for sellers.</a:t>
            </a:r>
          </a:p>
          <a:p>
            <a:pPr marL="457200" lvl="1"/>
            <a:r>
              <a:rPr lang="en-US" sz="1200" dirty="0"/>
              <a:t>	High-quality image and description support.</a:t>
            </a:r>
          </a:p>
          <a:p>
            <a:pPr marL="457200" lvl="1"/>
            <a:r>
              <a:rPr lang="en-US" sz="1200" dirty="0"/>
              <a:t>	Dashboard for sellers to track bids and manage sales.</a:t>
            </a:r>
          </a:p>
          <a:p>
            <a:r>
              <a:rPr lang="en-US" sz="1200" dirty="0"/>
              <a:t>3.Real-Time Bidding System:</a:t>
            </a:r>
          </a:p>
          <a:p>
            <a:pPr marL="457200" lvl="1"/>
            <a:r>
              <a:rPr lang="en-US" sz="1200" dirty="0"/>
              <a:t>	Instant bid updates and notifications.</a:t>
            </a:r>
          </a:p>
        </p:txBody>
      </p:sp>
    </p:spTree>
    <p:extLst>
      <p:ext uri="{BB962C8B-B14F-4D97-AF65-F5344CB8AC3E}">
        <p14:creationId xmlns:p14="http://schemas.microsoft.com/office/powerpoint/2010/main" val="2975191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6F61A928-5A2D-C5DF-2F01-079C34A75432}"/>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Proposed Solution</a:t>
            </a:r>
            <a:endParaRPr lang="en-IN" sz="1600" dirty="0">
              <a:solidFill>
                <a:srgbClr val="213163"/>
              </a:solidFill>
            </a:endParaRPr>
          </a:p>
        </p:txBody>
      </p:sp>
      <p:sp>
        <p:nvSpPr>
          <p:cNvPr id="4" name="Rectangle 1">
            <a:extLst>
              <a:ext uri="{FF2B5EF4-FFF2-40B4-BE49-F238E27FC236}">
                <a16:creationId xmlns:a16="http://schemas.microsoft.com/office/drawing/2014/main" id="{D508C643-BE36-D336-8DBB-B22E9ACD0988}"/>
              </a:ext>
            </a:extLst>
          </p:cNvPr>
          <p:cNvSpPr>
            <a:spLocks noChangeArrowheads="1"/>
          </p:cNvSpPr>
          <p:nvPr/>
        </p:nvSpPr>
        <p:spPr bwMode="auto">
          <a:xfrm>
            <a:off x="106097" y="1121403"/>
            <a:ext cx="8893970"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Bid On is a specialized online auction platform designed to cater to collectors of niche items such as collectibles, coins, figurines, trading cards, and comic books. The platform aims to address the shortcomings of existing auction systems by offering a seamless, user-friendly, and transparent marketplace.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To achieve this, Bid On will feature an intuitive </a:t>
            </a:r>
            <a:r>
              <a:rPr kumimoji="0" lang="en-US" altLang="en-US" sz="1200" b="1" i="0" u="none" strike="noStrike" cap="none" normalizeH="0" baseline="0" dirty="0">
                <a:ln>
                  <a:noFill/>
                </a:ln>
                <a:solidFill>
                  <a:schemeClr val="tx1"/>
                </a:solidFill>
                <a:effectLst/>
                <a:latin typeface="Arial" panose="020B0604020202020204" pitchFamily="34" charset="0"/>
              </a:rPr>
              <a:t>user interface </a:t>
            </a:r>
            <a:r>
              <a:rPr kumimoji="0" lang="en-US" altLang="en-US" sz="1200" b="0" i="0" u="none" strike="noStrike" cap="none" normalizeH="0" baseline="0" dirty="0">
                <a:ln>
                  <a:noFill/>
                </a:ln>
                <a:solidFill>
                  <a:schemeClr val="tx1"/>
                </a:solidFill>
                <a:effectLst/>
                <a:latin typeface="Arial" panose="020B0604020202020204" pitchFamily="34" charset="0"/>
              </a:rPr>
              <a:t>that ensures easy navigation and accessibility to core functionalities, including product listing, bidding, and feedback mechanisms.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A </a:t>
            </a:r>
            <a:r>
              <a:rPr kumimoji="0" lang="en-US" altLang="en-US" sz="1200" b="1" i="0" u="none" strike="noStrike" cap="none" normalizeH="0" baseline="0" dirty="0">
                <a:ln>
                  <a:noFill/>
                </a:ln>
                <a:solidFill>
                  <a:schemeClr val="tx1"/>
                </a:solidFill>
                <a:effectLst/>
                <a:latin typeface="Arial" panose="020B0604020202020204" pitchFamily="34" charset="0"/>
              </a:rPr>
              <a:t>real-time bidding system</a:t>
            </a:r>
            <a:r>
              <a:rPr kumimoji="0" lang="en-US" altLang="en-US" sz="1200" b="0" i="0" u="none" strike="noStrike" cap="none" normalizeH="0" baseline="0" dirty="0">
                <a:ln>
                  <a:noFill/>
                </a:ln>
                <a:solidFill>
                  <a:schemeClr val="tx1"/>
                </a:solidFill>
                <a:effectLst/>
                <a:latin typeface="Arial" panose="020B0604020202020204" pitchFamily="34" charset="0"/>
              </a:rPr>
              <a:t> will be implemented, providing instant updates and notifications to enhance user engagement and create a dynamic auction experience.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To foster trust and credibility, a </a:t>
            </a:r>
            <a:r>
              <a:rPr kumimoji="0" lang="en-US" altLang="en-US" sz="1200" b="1" i="0" u="none" strike="noStrike" cap="none" normalizeH="0" baseline="0" dirty="0">
                <a:ln>
                  <a:noFill/>
                </a:ln>
                <a:solidFill>
                  <a:schemeClr val="tx1"/>
                </a:solidFill>
                <a:effectLst/>
                <a:latin typeface="Arial" panose="020B0604020202020204" pitchFamily="34" charset="0"/>
              </a:rPr>
              <a:t>transparent user feedback system</a:t>
            </a:r>
            <a:r>
              <a:rPr kumimoji="0" lang="en-US" altLang="en-US" sz="1200" b="0" i="0" u="none" strike="noStrike" cap="none" normalizeH="0" baseline="0" dirty="0">
                <a:ln>
                  <a:noFill/>
                </a:ln>
                <a:solidFill>
                  <a:schemeClr val="tx1"/>
                </a:solidFill>
                <a:effectLst/>
                <a:latin typeface="Arial" panose="020B0604020202020204" pitchFamily="34" charset="0"/>
              </a:rPr>
              <a:t> will allow buyers and sellers to rate and review transactions, ensuring accountability within the marketplace.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Additionally, the platform will include </a:t>
            </a:r>
            <a:r>
              <a:rPr kumimoji="0" lang="en-US" altLang="en-US" sz="1200" b="1" i="0" u="none" strike="noStrike" cap="none" normalizeH="0" baseline="0" dirty="0">
                <a:ln>
                  <a:noFill/>
                </a:ln>
                <a:solidFill>
                  <a:schemeClr val="tx1"/>
                </a:solidFill>
                <a:effectLst/>
                <a:latin typeface="Arial" panose="020B0604020202020204" pitchFamily="34" charset="0"/>
              </a:rPr>
              <a:t>comprehensive documentation</a:t>
            </a:r>
            <a:r>
              <a:rPr kumimoji="0" lang="en-US" altLang="en-US" sz="1200" b="0" i="0" u="none" strike="noStrike" cap="none" normalizeH="0" baseline="0" dirty="0">
                <a:ln>
                  <a:noFill/>
                </a:ln>
                <a:solidFill>
                  <a:schemeClr val="tx1"/>
                </a:solidFill>
                <a:effectLst/>
                <a:latin typeface="Arial" panose="020B0604020202020204" pitchFamily="34" charset="0"/>
              </a:rPr>
              <a:t> covering system architecture, design decisions, and implementation guidelines, facilitating future improvements and maintenance.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As a solo project, Bid On will be developed with a structured approach, ensuring scalability and efficiency.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By addressing the key pain points of existing systems, Bid On will create a specialized, engaging, and reliable auction platform for collectors.</a:t>
            </a:r>
          </a:p>
        </p:txBody>
      </p:sp>
    </p:spTree>
    <p:extLst>
      <p:ext uri="{BB962C8B-B14F-4D97-AF65-F5344CB8AC3E}">
        <p14:creationId xmlns:p14="http://schemas.microsoft.com/office/powerpoint/2010/main" val="2621200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96CA3F3-3D59-0BCC-5AFC-FB31E62203CC}"/>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Technology used</a:t>
            </a:r>
            <a:endParaRPr lang="en-IN" sz="1600" dirty="0">
              <a:solidFill>
                <a:srgbClr val="213163"/>
              </a:solidFill>
            </a:endParaRPr>
          </a:p>
        </p:txBody>
      </p:sp>
      <p:sp>
        <p:nvSpPr>
          <p:cNvPr id="3" name="TextBox 2">
            <a:extLst>
              <a:ext uri="{FF2B5EF4-FFF2-40B4-BE49-F238E27FC236}">
                <a16:creationId xmlns:a16="http://schemas.microsoft.com/office/drawing/2014/main" id="{A111D00F-E3D6-896E-4001-492D6D1DC85F}"/>
              </a:ext>
            </a:extLst>
          </p:cNvPr>
          <p:cNvSpPr txBox="1"/>
          <p:nvPr/>
        </p:nvSpPr>
        <p:spPr>
          <a:xfrm>
            <a:off x="95250" y="1083221"/>
            <a:ext cx="8958263" cy="3108543"/>
          </a:xfrm>
          <a:prstGeom prst="rect">
            <a:avLst/>
          </a:prstGeom>
          <a:noFill/>
        </p:spPr>
        <p:txBody>
          <a:bodyPr wrap="square" rtlCol="0">
            <a:spAutoFit/>
          </a:bodyPr>
          <a:lstStyle/>
          <a:p>
            <a:pPr algn="just">
              <a:spcAft>
                <a:spcPts val="800"/>
              </a:spcAft>
            </a:pPr>
            <a:r>
              <a:rPr lang="en-US" sz="1200" dirty="0">
                <a:latin typeface="+mn-lt"/>
              </a:rPr>
              <a:t>The Bid On platform is built using the MERN stack (MongoDB, Express.js, React, and Node.js) along with additional modern tools to enhance functionality, security, and user experience. Below is a detailed breakdown of the technologies used:</a:t>
            </a:r>
          </a:p>
          <a:p>
            <a:pPr algn="just">
              <a:spcAft>
                <a:spcPts val="800"/>
              </a:spcAft>
            </a:pPr>
            <a:r>
              <a:rPr lang="en-US" sz="1200" b="1" dirty="0">
                <a:latin typeface="+mn-lt"/>
              </a:rPr>
              <a:t>Backend - Node.js with Express.js</a:t>
            </a:r>
          </a:p>
          <a:p>
            <a:pPr algn="just">
              <a:spcAft>
                <a:spcPts val="800"/>
              </a:spcAft>
            </a:pPr>
            <a:r>
              <a:rPr lang="en-US" sz="1200" dirty="0">
                <a:latin typeface="+mn-lt"/>
              </a:rPr>
              <a:t>Node.js: A powerful JavaScript runtime used for building scalable and high-performance server-side applications, crucial for handling real-time auctions. Express.js: A minimal and flexible Node.js framework that simplifies backend development with robust routing, middleware integration, and API management.</a:t>
            </a:r>
          </a:p>
          <a:p>
            <a:pPr algn="just">
              <a:spcAft>
                <a:spcPts val="800"/>
              </a:spcAft>
            </a:pPr>
            <a:r>
              <a:rPr lang="en-US" sz="1200" dirty="0">
                <a:latin typeface="+mn-lt"/>
              </a:rPr>
              <a:t>JWT (JSON Web Token): Used for secure user authentication, ensuring only authorized users can access restricted functionalities.</a:t>
            </a:r>
          </a:p>
          <a:p>
            <a:pPr algn="just">
              <a:spcAft>
                <a:spcPts val="800"/>
              </a:spcAft>
            </a:pPr>
            <a:r>
              <a:rPr lang="en-US" sz="1200" dirty="0">
                <a:latin typeface="+mn-lt"/>
              </a:rPr>
              <a:t>bcrypt.js: A password hashing library that securely encrypts user passwords before storing them in the database, enhancing security.</a:t>
            </a:r>
          </a:p>
          <a:p>
            <a:pPr algn="just">
              <a:spcAft>
                <a:spcPts val="800"/>
              </a:spcAft>
            </a:pPr>
            <a:r>
              <a:rPr lang="en-US" sz="1200" b="1" dirty="0">
                <a:latin typeface="+mn-lt"/>
              </a:rPr>
              <a:t>Database - MongoDB</a:t>
            </a:r>
          </a:p>
          <a:p>
            <a:pPr algn="just">
              <a:spcAft>
                <a:spcPts val="800"/>
              </a:spcAft>
            </a:pPr>
            <a:r>
              <a:rPr lang="en-US" sz="1200" dirty="0">
                <a:latin typeface="+mn-lt"/>
              </a:rPr>
              <a:t>MongoDB: A NoSQL database designed for handling large volumes of auction-related data, including user profiles, listings, and bid history. Its flexible schema makes it ideal for dynamic applications.</a:t>
            </a:r>
          </a:p>
        </p:txBody>
      </p:sp>
    </p:spTree>
    <p:extLst>
      <p:ext uri="{BB962C8B-B14F-4D97-AF65-F5344CB8AC3E}">
        <p14:creationId xmlns:p14="http://schemas.microsoft.com/office/powerpoint/2010/main" val="4017130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0814B1-93D1-F6E9-C4BD-AFD9F27EB1C5}"/>
              </a:ext>
            </a:extLst>
          </p:cNvPr>
          <p:cNvSpPr txBox="1"/>
          <p:nvPr/>
        </p:nvSpPr>
        <p:spPr>
          <a:xfrm>
            <a:off x="76200" y="680720"/>
            <a:ext cx="8920163" cy="4401205"/>
          </a:xfrm>
          <a:prstGeom prst="rect">
            <a:avLst/>
          </a:prstGeom>
          <a:noFill/>
        </p:spPr>
        <p:txBody>
          <a:bodyPr wrap="square">
            <a:spAutoFit/>
          </a:bodyPr>
          <a:lstStyle/>
          <a:p>
            <a:pPr algn="just">
              <a:spcAft>
                <a:spcPts val="800"/>
              </a:spcAft>
            </a:pPr>
            <a:r>
              <a:rPr lang="en-US" sz="1200" b="1" dirty="0">
                <a:latin typeface="+mn-lt"/>
              </a:rPr>
              <a:t>Frontend - React and Additional Libraries</a:t>
            </a:r>
          </a:p>
          <a:p>
            <a:pPr marL="285750" indent="-285750" algn="just">
              <a:spcAft>
                <a:spcPts val="800"/>
              </a:spcAft>
              <a:buFont typeface="Arial" panose="020B0604020202020204" pitchFamily="34" charset="0"/>
              <a:buChar char="•"/>
            </a:pPr>
            <a:r>
              <a:rPr lang="en-US" sz="1200" dirty="0">
                <a:latin typeface="+mn-lt"/>
              </a:rPr>
              <a:t>React.js: A JavaScript library for building fast and interactive UI components, ensuring a seamless user experience with efficient rendering of real-time bid updates.</a:t>
            </a:r>
          </a:p>
          <a:p>
            <a:pPr marL="285750" indent="-285750" algn="just">
              <a:spcAft>
                <a:spcPts val="800"/>
              </a:spcAft>
              <a:buFont typeface="Arial" panose="020B0604020202020204" pitchFamily="34" charset="0"/>
              <a:buChar char="•"/>
            </a:pPr>
            <a:r>
              <a:rPr lang="en-US" sz="1200" dirty="0">
                <a:latin typeface="+mn-lt"/>
              </a:rPr>
              <a:t>Inline CSS: Used for styling specific components directly within React, allowing for quick and component-specific design adjustments.</a:t>
            </a:r>
          </a:p>
          <a:p>
            <a:pPr marL="285750" indent="-285750" algn="just">
              <a:spcAft>
                <a:spcPts val="800"/>
              </a:spcAft>
              <a:buFont typeface="Arial" panose="020B0604020202020204" pitchFamily="34" charset="0"/>
              <a:buChar char="•"/>
            </a:pPr>
            <a:r>
              <a:rPr lang="en-US" sz="1200" dirty="0">
                <a:latin typeface="+mn-lt"/>
              </a:rPr>
              <a:t>Tailwind CSS: A utility-first CSS framework that provides a responsive and modern design while simplifying layout customization.</a:t>
            </a:r>
          </a:p>
          <a:p>
            <a:pPr marL="285750" indent="-285750" algn="just">
              <a:spcAft>
                <a:spcPts val="800"/>
              </a:spcAft>
              <a:buFont typeface="Arial" panose="020B0604020202020204" pitchFamily="34" charset="0"/>
              <a:buChar char="•"/>
            </a:pPr>
            <a:r>
              <a:rPr lang="en-US" sz="1200" dirty="0">
                <a:latin typeface="+mn-lt"/>
              </a:rPr>
              <a:t>react-hot-toast: A notification library used to display real-time success, error, and info messages, improving user feedback and interaction.</a:t>
            </a:r>
          </a:p>
          <a:p>
            <a:pPr marL="285750" indent="-285750" algn="just">
              <a:spcAft>
                <a:spcPts val="800"/>
              </a:spcAft>
              <a:buFont typeface="Arial" panose="020B0604020202020204" pitchFamily="34" charset="0"/>
              <a:buChar char="•"/>
            </a:pPr>
            <a:r>
              <a:rPr lang="en-US" sz="1200" dirty="0" err="1">
                <a:latin typeface="+mn-lt"/>
              </a:rPr>
              <a:t>lucide</a:t>
            </a:r>
            <a:r>
              <a:rPr lang="en-US" sz="1200" dirty="0">
                <a:latin typeface="+mn-lt"/>
              </a:rPr>
              <a:t>-react: A lightweight and customizable icon library used to enhance UI elements with visually appealing icons.</a:t>
            </a:r>
          </a:p>
          <a:p>
            <a:r>
              <a:rPr lang="en-US" sz="1200" b="1" dirty="0"/>
              <a:t>Key Advantages of This Tech Stack</a:t>
            </a:r>
          </a:p>
          <a:p>
            <a:endParaRPr lang="en-US" sz="1200" b="1" dirty="0"/>
          </a:p>
          <a:p>
            <a:pPr marL="171450" indent="-171450">
              <a:buFont typeface="Arial" panose="020B0604020202020204" pitchFamily="34" charset="0"/>
              <a:buChar char="•"/>
            </a:pPr>
            <a:r>
              <a:rPr lang="en-US" sz="1200" b="1" dirty="0"/>
              <a:t>Scalability</a:t>
            </a:r>
            <a:r>
              <a:rPr lang="en-US" sz="1200" dirty="0"/>
              <a:t>: The MERN stack enables easy scalability for handling increasing users and auctions.</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b="1" dirty="0"/>
              <a:t>Security</a:t>
            </a:r>
            <a:r>
              <a:rPr lang="en-US" sz="1200" dirty="0"/>
              <a:t>: JWT authentication and </a:t>
            </a:r>
            <a:r>
              <a:rPr lang="en-US" sz="1200" dirty="0" err="1"/>
              <a:t>bcrypt</a:t>
            </a:r>
            <a:r>
              <a:rPr lang="en-US" sz="1200" dirty="0"/>
              <a:t> password encryption ensure a secure platform.</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b="1" dirty="0"/>
              <a:t>Performance</a:t>
            </a:r>
            <a:r>
              <a:rPr lang="en-US" sz="1200" dirty="0"/>
              <a:t>: Real-time updates with React and efficient data handling with MongoDB.</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b="1" dirty="0"/>
              <a:t>User Experience</a:t>
            </a:r>
            <a:r>
              <a:rPr lang="en-US" sz="1200" dirty="0"/>
              <a:t>: React-hot-toast and </a:t>
            </a:r>
            <a:r>
              <a:rPr lang="en-US" sz="1200" dirty="0" err="1"/>
              <a:t>Lucide</a:t>
            </a:r>
            <a:r>
              <a:rPr lang="en-US" sz="1200" dirty="0"/>
              <a:t> icons improve interactivity and visual appeal.</a:t>
            </a:r>
          </a:p>
          <a:p>
            <a:pPr algn="just">
              <a:spcAft>
                <a:spcPts val="800"/>
              </a:spcAft>
            </a:pPr>
            <a:endParaRPr lang="en-US" sz="1200" dirty="0"/>
          </a:p>
        </p:txBody>
      </p:sp>
    </p:spTree>
    <p:extLst>
      <p:ext uri="{BB962C8B-B14F-4D97-AF65-F5344CB8AC3E}">
        <p14:creationId xmlns:p14="http://schemas.microsoft.com/office/powerpoint/2010/main" val="924848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id="{D94080DE-03F5-1FE4-A922-15490146EBB6}"/>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pic>
        <p:nvPicPr>
          <p:cNvPr id="3" name="Picture 2" descr="A screenshot of a computer&#10;&#10;AI-generated content may be incorrect.">
            <a:extLst>
              <a:ext uri="{FF2B5EF4-FFF2-40B4-BE49-F238E27FC236}">
                <a16:creationId xmlns:a16="http://schemas.microsoft.com/office/drawing/2014/main" id="{2699D9FC-C70C-E0E7-88BE-3DC6D4A641B3}"/>
              </a:ext>
            </a:extLst>
          </p:cNvPr>
          <p:cNvPicPr>
            <a:picLocks noChangeAspect="1"/>
          </p:cNvPicPr>
          <p:nvPr/>
        </p:nvPicPr>
        <p:blipFill>
          <a:blip r:embed="rId3"/>
          <a:stretch>
            <a:fillRect/>
          </a:stretch>
        </p:blipFill>
        <p:spPr>
          <a:xfrm>
            <a:off x="1399244" y="1238251"/>
            <a:ext cx="6168369" cy="3270879"/>
          </a:xfrm>
          <a:prstGeom prst="rect">
            <a:avLst/>
          </a:prstGeom>
        </p:spPr>
      </p:pic>
    </p:spTree>
    <p:extLst>
      <p:ext uri="{BB962C8B-B14F-4D97-AF65-F5344CB8AC3E}">
        <p14:creationId xmlns:p14="http://schemas.microsoft.com/office/powerpoint/2010/main" val="310476614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2827</TotalTime>
  <Words>1455</Words>
  <Application>Microsoft Office PowerPoint</Application>
  <PresentationFormat>On-screen Show (16:9)</PresentationFormat>
  <Paragraphs>111</Paragraphs>
  <Slides>14</Slides>
  <Notes>12</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14</vt:i4>
      </vt:variant>
    </vt:vector>
  </HeadingPairs>
  <TitlesOfParts>
    <vt:vector size="18" baseType="lpstr">
      <vt:lpstr>Arial</vt:lpstr>
      <vt:lpstr>Times New Roman</vt:lpstr>
      <vt:lpstr>Simple Light</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Soham Kulkarni</cp:lastModifiedBy>
  <cp:revision>61</cp:revision>
  <dcterms:modified xsi:type="dcterms:W3CDTF">2025-03-09T12:08:58Z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NXPowerLiteLastOptimized">
    <vt:lpwstr>1434197</vt:lpwstr>
  </property>
  <property fmtid="{D5CDD505-2E9C-101B-9397-08002B2CF9AE}" pid="4" name="NXPowerLiteSettings">
    <vt:lpwstr>F7000400038000</vt:lpwstr>
  </property>
  <property fmtid="{D5CDD505-2E9C-101B-9397-08002B2CF9AE}" pid="5" name="NXPowerLiteVersion">
    <vt:lpwstr>S10.2.0</vt:lpwstr>
  </property>
</Properties>
</file>