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6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80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3200" dirty="0" err="1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VehiCare</a:t>
            </a:r>
            <a:r>
              <a:rPr lang="en-US" sz="320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r>
              <a:rPr lang="en-US" sz="2800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 Vehicle Service Hub)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1800">
                <a:solidFill>
                  <a:schemeClr val="bg1"/>
                </a:solidFill>
              </a:rPr>
              <a:t>By  Soham </a:t>
            </a:r>
            <a:r>
              <a:rPr lang="en-US" sz="1800" dirty="0">
                <a:solidFill>
                  <a:schemeClr val="bg1"/>
                </a:solidFill>
              </a:rPr>
              <a:t>M. Kulkarni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1800" dirty="0">
                <a:solidFill>
                  <a:schemeClr val="bg1"/>
                </a:solidFill>
              </a:rPr>
              <a:t>Roll No. 23334</a:t>
            </a:r>
          </a:p>
        </p:txBody>
      </p:sp>
      <p:sp>
        <p:nvSpPr>
          <p:cNvPr id="4" name="Text 2"/>
          <p:cNvSpPr/>
          <p:nvPr/>
        </p:nvSpPr>
        <p:spPr>
          <a:xfrm>
            <a:off x="3469301" y="5785738"/>
            <a:ext cx="7691795" cy="22867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endParaRPr lang="en-US" sz="4000" dirty="0"/>
          </a:p>
        </p:txBody>
      </p:sp>
      <p:sp>
        <p:nvSpPr>
          <p:cNvPr id="5" name="Text 3"/>
          <p:cNvSpPr/>
          <p:nvPr/>
        </p:nvSpPr>
        <p:spPr>
          <a:xfrm>
            <a:off x="5648145" y="7261570"/>
            <a:ext cx="33341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E2654-065E-2BAA-4D00-21A6C82F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53" y="2443862"/>
            <a:ext cx="11672889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788557"/>
            <a:ext cx="93064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833198" y="553419"/>
            <a:ext cx="9306401" cy="83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833197" y="1500963"/>
            <a:ext cx="12964004" cy="45311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r>
              <a:rPr lang="en-US" sz="28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Have you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ever felt frustrated with the paperwork and delays at a service center ?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If yes, then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VehiCare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remedy.</a:t>
            </a:r>
          </a:p>
          <a:p>
            <a:pPr marL="0" indent="0" algn="just">
              <a:buNone/>
            </a:pP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VehiCare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smart solution designed to make managing vehicle services easy and efficient.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It's an all-in-one platform that simplifies how customers request service, how mechanics handle tasks, and how administrators keep everything running smoothly.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system deals with the needs of customers, mechanics, and administrators by providing an efficient platform for managing service requests, assigning tasks to mechanics, and maintaining customer and mechanic profiles.</a:t>
            </a:r>
            <a:endParaRPr lang="en-US" sz="32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69181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069181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833467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833467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294209"/>
            <a:ext cx="74776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00657" y="329557"/>
            <a:ext cx="6553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Existing System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1033582" y="304359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1555313" y="3078242"/>
            <a:ext cx="358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7"/>
          <p:cNvSpPr/>
          <p:nvPr/>
        </p:nvSpPr>
        <p:spPr>
          <a:xfrm>
            <a:off x="1555313" y="3558659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862" y="435149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1555313" y="4386143"/>
            <a:ext cx="325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555313" y="4866561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4052" y="565939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1555313" y="56940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5"/>
          <p:cNvSpPr/>
          <p:nvPr/>
        </p:nvSpPr>
        <p:spPr>
          <a:xfrm>
            <a:off x="1555313" y="6174462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833199" y="677977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F399AFC-E0C3-C39A-BC11-1BBDE4164FD8}"/>
              </a:ext>
            </a:extLst>
          </p:cNvPr>
          <p:cNvSpPr/>
          <p:nvPr/>
        </p:nvSpPr>
        <p:spPr>
          <a:xfrm>
            <a:off x="615342" y="1181586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CD4D4-2ED6-6921-95F7-58D695E1589E}"/>
              </a:ext>
            </a:extLst>
          </p:cNvPr>
          <p:cNvSpPr txBox="1"/>
          <p:nvPr/>
        </p:nvSpPr>
        <p:spPr>
          <a:xfrm>
            <a:off x="984052" y="1496012"/>
            <a:ext cx="230483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Manual Service Request Handling:</a:t>
            </a:r>
          </a:p>
          <a:p>
            <a:endParaRPr lang="en-US" sz="1600" b="1" i="0" dirty="0">
              <a:effectLst/>
              <a:latin typeface="Söhne"/>
            </a:endParaRPr>
          </a:p>
          <a:p>
            <a:r>
              <a:rPr lang="en-US" sz="1600" b="0" i="0" dirty="0">
                <a:effectLst/>
                <a:latin typeface="Söhne"/>
              </a:rPr>
              <a:t>Customers typically submit service requests in person or via phone, requiring manual entry by administrative staff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204372D-7655-C34E-2C3D-0F121588BED2}"/>
              </a:ext>
            </a:extLst>
          </p:cNvPr>
          <p:cNvSpPr/>
          <p:nvPr/>
        </p:nvSpPr>
        <p:spPr>
          <a:xfrm>
            <a:off x="4203212" y="1172762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Limited Mechanic Assignment Visibility:</a:t>
            </a:r>
          </a:p>
          <a:p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The assignment of tasks to mechanics is often done manually, without a centralized system for administrators to efficiently allocate work based on skills and availability.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95DD85-5E67-FE34-C3BF-45A6BC3402C7}"/>
              </a:ext>
            </a:extLst>
          </p:cNvPr>
          <p:cNvSpPr/>
          <p:nvPr/>
        </p:nvSpPr>
        <p:spPr>
          <a:xfrm>
            <a:off x="4203212" y="4386143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Communication Gaps:</a:t>
            </a:r>
          </a:p>
          <a:p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Communication between customers, mechanics, and administrators relies heavily on verbal exchanges and written notes.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093012-B77F-BA09-0B56-EC9166511421}"/>
              </a:ext>
            </a:extLst>
          </p:cNvPr>
          <p:cNvSpPr/>
          <p:nvPr/>
        </p:nvSpPr>
        <p:spPr>
          <a:xfrm>
            <a:off x="615342" y="4348976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Inefficient Invoice Management:</a:t>
            </a:r>
          </a:p>
          <a:p>
            <a:endParaRPr lang="en-US" sz="1600" b="1" i="0" dirty="0">
              <a:solidFill>
                <a:schemeClr val="bg1"/>
              </a:solidFill>
              <a:effectLst/>
              <a:latin typeface="Söhne"/>
            </a:endParaRP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Invoicing and billing processes are typically manual, with administrators manually calculating costs and generating invoices.</a:t>
            </a:r>
          </a:p>
          <a:p>
            <a:endParaRPr lang="en-US" sz="1600" dirty="0"/>
          </a:p>
        </p:txBody>
      </p:sp>
      <p:pic>
        <p:nvPicPr>
          <p:cNvPr id="14" name="Picture 13" descr="A hand holding two wrenches">
            <a:extLst>
              <a:ext uri="{FF2B5EF4-FFF2-40B4-BE49-F238E27FC236}">
                <a16:creationId xmlns:a16="http://schemas.microsoft.com/office/drawing/2014/main" id="{B4D82C8B-D49B-BA15-2BD4-14F384A3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1145868"/>
            <a:ext cx="6707981" cy="5989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687116"/>
            <a:ext cx="105544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r>
              <a:rPr lang="en-US" sz="1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2037993" y="2193608"/>
            <a:ext cx="64846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employees benefit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037993" y="3221236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Discover the advantages that employees can experience when commuting with public transportation.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766" y="3826550"/>
            <a:ext cx="444341" cy="44434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348627" y="4493062"/>
            <a:ext cx="26746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Commuter Benefits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037993" y="4973479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Commuter benefits can significantly reduce the cost of commuting with public transportation.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910" y="3826550"/>
            <a:ext cx="444341" cy="44434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667137" y="449306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Job Satisfaction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5667137" y="5320665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Public transportation is a reliable and safe way to get to work, helping employees feel more satisfied with their job.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2173" y="3826550"/>
            <a:ext cx="444341" cy="44434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296400" y="4493062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Reduced Carbon Footprint</a:t>
            </a:r>
            <a:endParaRPr lang="en-US" sz="2187" dirty="0"/>
          </a:p>
        </p:txBody>
      </p:sp>
      <p:sp>
        <p:nvSpPr>
          <p:cNvPr id="15" name="Text 10"/>
          <p:cNvSpPr/>
          <p:nvPr/>
        </p:nvSpPr>
        <p:spPr>
          <a:xfrm>
            <a:off x="9296400" y="5320665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Commuting with public transportation can help reduce the carbon footprint</a:t>
            </a:r>
            <a:endParaRPr lang="en-US" sz="1750" dirty="0"/>
          </a:p>
        </p:txBody>
      </p:sp>
      <p:pic>
        <p:nvPicPr>
          <p:cNvPr id="16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sp>
        <p:nvSpPr>
          <p:cNvPr id="17" name="Shape 0">
            <a:extLst>
              <a:ext uri="{FF2B5EF4-FFF2-40B4-BE49-F238E27FC236}">
                <a16:creationId xmlns:a16="http://schemas.microsoft.com/office/drawing/2014/main" id="{9950709A-2892-1F30-045D-207C877D17F5}"/>
              </a:ext>
            </a:extLst>
          </p:cNvPr>
          <p:cNvSpPr/>
          <p:nvPr/>
        </p:nvSpPr>
        <p:spPr>
          <a:xfrm>
            <a:off x="14288" y="7144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45979CE6-9729-F417-D8EA-F59D90DF0EFB}"/>
              </a:ext>
            </a:extLst>
          </p:cNvPr>
          <p:cNvSpPr/>
          <p:nvPr/>
        </p:nvSpPr>
        <p:spPr>
          <a:xfrm>
            <a:off x="833199" y="1294209"/>
            <a:ext cx="74776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3B849664-6627-118B-523A-139B8D9DC547}"/>
              </a:ext>
            </a:extLst>
          </p:cNvPr>
          <p:cNvSpPr/>
          <p:nvPr/>
        </p:nvSpPr>
        <p:spPr>
          <a:xfrm>
            <a:off x="500657" y="329557"/>
            <a:ext cx="65532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IN" sz="4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 for The System</a:t>
            </a:r>
            <a:endParaRPr lang="en-US" sz="4374" dirty="0">
              <a:solidFill>
                <a:schemeClr val="bg1"/>
              </a:solidFill>
            </a:endParaRP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541B2AA8-4D6B-7F25-EFBA-EB948BA7F4F0}"/>
              </a:ext>
            </a:extLst>
          </p:cNvPr>
          <p:cNvSpPr/>
          <p:nvPr/>
        </p:nvSpPr>
        <p:spPr>
          <a:xfrm>
            <a:off x="1033582" y="3043595"/>
            <a:ext cx="990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2FC0007D-3194-DA00-A57B-B997E06F5626}"/>
              </a:ext>
            </a:extLst>
          </p:cNvPr>
          <p:cNvSpPr/>
          <p:nvPr/>
        </p:nvSpPr>
        <p:spPr>
          <a:xfrm>
            <a:off x="1555313" y="3078242"/>
            <a:ext cx="3589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3" name="Text 7">
            <a:extLst>
              <a:ext uri="{FF2B5EF4-FFF2-40B4-BE49-F238E27FC236}">
                <a16:creationId xmlns:a16="http://schemas.microsoft.com/office/drawing/2014/main" id="{D7592003-1938-9DDB-8913-6BBF9A0A4FD2}"/>
              </a:ext>
            </a:extLst>
          </p:cNvPr>
          <p:cNvSpPr/>
          <p:nvPr/>
        </p:nvSpPr>
        <p:spPr>
          <a:xfrm>
            <a:off x="1555313" y="3558659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48ECF402-957F-D764-191C-B1A8FAB66163}"/>
              </a:ext>
            </a:extLst>
          </p:cNvPr>
          <p:cNvSpPr/>
          <p:nvPr/>
        </p:nvSpPr>
        <p:spPr>
          <a:xfrm>
            <a:off x="987862" y="435149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5" name="Text 10">
            <a:extLst>
              <a:ext uri="{FF2B5EF4-FFF2-40B4-BE49-F238E27FC236}">
                <a16:creationId xmlns:a16="http://schemas.microsoft.com/office/drawing/2014/main" id="{BB71277F-4178-C1B7-D172-DC665A141B69}"/>
              </a:ext>
            </a:extLst>
          </p:cNvPr>
          <p:cNvSpPr/>
          <p:nvPr/>
        </p:nvSpPr>
        <p:spPr>
          <a:xfrm>
            <a:off x="1555313" y="4386143"/>
            <a:ext cx="3253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6" name="Text 11">
            <a:extLst>
              <a:ext uri="{FF2B5EF4-FFF2-40B4-BE49-F238E27FC236}">
                <a16:creationId xmlns:a16="http://schemas.microsoft.com/office/drawing/2014/main" id="{1AA7D607-671B-C7BA-C0C9-03211D2E0040}"/>
              </a:ext>
            </a:extLst>
          </p:cNvPr>
          <p:cNvSpPr/>
          <p:nvPr/>
        </p:nvSpPr>
        <p:spPr>
          <a:xfrm>
            <a:off x="1555313" y="4866561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C2B6DF7C-EB05-425F-DE7D-7064489965DB}"/>
              </a:ext>
            </a:extLst>
          </p:cNvPr>
          <p:cNvSpPr/>
          <p:nvPr/>
        </p:nvSpPr>
        <p:spPr>
          <a:xfrm>
            <a:off x="984052" y="565939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352832E1-BBCE-70B9-F337-18257F7DDE87}"/>
              </a:ext>
            </a:extLst>
          </p:cNvPr>
          <p:cNvSpPr/>
          <p:nvPr/>
        </p:nvSpPr>
        <p:spPr>
          <a:xfrm>
            <a:off x="1555313" y="56940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36B7ADA4-3D1B-DA21-4981-C871587A81E7}"/>
              </a:ext>
            </a:extLst>
          </p:cNvPr>
          <p:cNvSpPr/>
          <p:nvPr/>
        </p:nvSpPr>
        <p:spPr>
          <a:xfrm>
            <a:off x="1555313" y="6174462"/>
            <a:ext cx="67554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99C093FC-4AB6-3E2C-1674-F6AA1F95F277}"/>
              </a:ext>
            </a:extLst>
          </p:cNvPr>
          <p:cNvSpPr/>
          <p:nvPr/>
        </p:nvSpPr>
        <p:spPr>
          <a:xfrm>
            <a:off x="833199" y="6779776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45F076-F392-EA89-73DE-309967C0121B}"/>
              </a:ext>
            </a:extLst>
          </p:cNvPr>
          <p:cNvSpPr/>
          <p:nvPr/>
        </p:nvSpPr>
        <p:spPr>
          <a:xfrm>
            <a:off x="615342" y="1165496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4F8E25-DDD2-E018-254C-16A4A8DB62B2}"/>
              </a:ext>
            </a:extLst>
          </p:cNvPr>
          <p:cNvSpPr txBox="1"/>
          <p:nvPr/>
        </p:nvSpPr>
        <p:spPr>
          <a:xfrm>
            <a:off x="984052" y="1496012"/>
            <a:ext cx="23048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Enhanced Efficiency: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effectLst/>
                <a:latin typeface="Söhne"/>
              </a:rPr>
              <a:t>Automation of service request approval, task assignment, and status tracking reduces manual effort and speeds up the overall service process.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FA34217-08E9-F31A-8BB5-1B3DE03DFE05}"/>
              </a:ext>
            </a:extLst>
          </p:cNvPr>
          <p:cNvSpPr/>
          <p:nvPr/>
        </p:nvSpPr>
        <p:spPr>
          <a:xfrm>
            <a:off x="4203212" y="1172762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Improved Task Assignment: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 centralized system allows administrators to assign tasks to mechanics based on their skills and availability, optimizing resource utilization and improving overall efficiency.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8D79159-F7C8-72A6-28CE-01216A372A58}"/>
              </a:ext>
            </a:extLst>
          </p:cNvPr>
          <p:cNvSpPr/>
          <p:nvPr/>
        </p:nvSpPr>
        <p:spPr>
          <a:xfrm>
            <a:off x="4203212" y="4351496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Real-Time Visibility: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Real-time tracking of service requests and mechanic assignments provides administrators with up-to-date information, enabling proactive decision-making.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0F9F437-71A4-76C9-6D71-702B062E7DD7}"/>
              </a:ext>
            </a:extLst>
          </p:cNvPr>
          <p:cNvSpPr/>
          <p:nvPr/>
        </p:nvSpPr>
        <p:spPr>
          <a:xfrm>
            <a:off x="615342" y="4348976"/>
            <a:ext cx="3165199" cy="2817962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chemeClr val="bg1"/>
                </a:solidFill>
                <a:effectLst/>
                <a:latin typeface="Söhne"/>
              </a:rPr>
              <a:t>Accurate Invoice Management:</a:t>
            </a:r>
          </a:p>
          <a:p>
            <a:pPr algn="l"/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l"/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Automation of invoicing processes ensures accurate and timely billing, reducing errors and enhancing customer satisfaction.</a:t>
            </a:r>
          </a:p>
        </p:txBody>
      </p:sp>
      <p:pic>
        <p:nvPicPr>
          <p:cNvPr id="37" name="Picture 36" descr="A person holding a clipboard and looking at a car&#10;&#10;Description automatically generated">
            <a:extLst>
              <a:ext uri="{FF2B5EF4-FFF2-40B4-BE49-F238E27FC236}">
                <a16:creationId xmlns:a16="http://schemas.microsoft.com/office/drawing/2014/main" id="{2138DC2C-46AD-48D7-D09A-28257B86C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6084" y="1194194"/>
            <a:ext cx="6711435" cy="59941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0A80D5E8-807A-5541-77E0-C5AFB07E62D3}"/>
              </a:ext>
            </a:extLst>
          </p:cNvPr>
          <p:cNvSpPr/>
          <p:nvPr/>
        </p:nvSpPr>
        <p:spPr>
          <a:xfrm>
            <a:off x="833199" y="1788557"/>
            <a:ext cx="93064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B4B4D803-8C14-7C4E-4B15-A5D022B9E205}"/>
              </a:ext>
            </a:extLst>
          </p:cNvPr>
          <p:cNvSpPr/>
          <p:nvPr/>
        </p:nvSpPr>
        <p:spPr>
          <a:xfrm>
            <a:off x="833198" y="553419"/>
            <a:ext cx="9306401" cy="83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Scope &amp; Objectives</a:t>
            </a:r>
            <a:endParaRPr lang="en-US" sz="4374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388C491B-CB92-498D-297A-8678E7B75F0F}"/>
              </a:ext>
            </a:extLst>
          </p:cNvPr>
          <p:cNvSpPr/>
          <p:nvPr/>
        </p:nvSpPr>
        <p:spPr>
          <a:xfrm>
            <a:off x="833197" y="1788557"/>
            <a:ext cx="9306401" cy="56298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DFFEC869-2CF3-7EF9-0CBE-8E9851284BDD}"/>
              </a:ext>
            </a:extLst>
          </p:cNvPr>
          <p:cNvSpPr/>
          <p:nvPr/>
        </p:nvSpPr>
        <p:spPr>
          <a:xfrm>
            <a:off x="1069181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B6B5075D-1C46-90AB-BBE4-8183F357CE98}"/>
              </a:ext>
            </a:extLst>
          </p:cNvPr>
          <p:cNvSpPr/>
          <p:nvPr/>
        </p:nvSpPr>
        <p:spPr>
          <a:xfrm>
            <a:off x="1069181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B5889B66-BFF9-DC6F-9EB5-1740693B7C28}"/>
              </a:ext>
            </a:extLst>
          </p:cNvPr>
          <p:cNvSpPr/>
          <p:nvPr/>
        </p:nvSpPr>
        <p:spPr>
          <a:xfrm>
            <a:off x="5833467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6" name="Text 10">
            <a:extLst>
              <a:ext uri="{FF2B5EF4-FFF2-40B4-BE49-F238E27FC236}">
                <a16:creationId xmlns:a16="http://schemas.microsoft.com/office/drawing/2014/main" id="{92D95316-ADAC-860D-A4F5-7622168C9BFF}"/>
              </a:ext>
            </a:extLst>
          </p:cNvPr>
          <p:cNvSpPr/>
          <p:nvPr/>
        </p:nvSpPr>
        <p:spPr>
          <a:xfrm>
            <a:off x="5833467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1B2634-E75A-885D-3000-E44AA7933D00}"/>
              </a:ext>
            </a:extLst>
          </p:cNvPr>
          <p:cNvSpPr txBox="1"/>
          <p:nvPr/>
        </p:nvSpPr>
        <p:spPr>
          <a:xfrm>
            <a:off x="833195" y="1443165"/>
            <a:ext cx="73152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scope of the </a:t>
            </a:r>
            <a:r>
              <a:rPr lang="en-US" sz="2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VehiCare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includes customer registration, service request submission, mechanic application and approval, request approval and assignment by the administrator, real-time status tracking, and feedback mechanisms.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objectives are to streamline service operations, enhance communication, and provide a transparent and user-friendly experience.</a:t>
            </a: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1" name="Picture 40" descr="A person working on a motorcycle&#10;&#10;Description automatically generated">
            <a:extLst>
              <a:ext uri="{FF2B5EF4-FFF2-40B4-BE49-F238E27FC236}">
                <a16:creationId xmlns:a16="http://schemas.microsoft.com/office/drawing/2014/main" id="{C0ABAEC1-FB1B-21D8-7076-687B1A036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96" y="2072878"/>
            <a:ext cx="6231974" cy="4499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4CC348A-1743-1D9D-6158-3951480F3EB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134CD32F-4620-BE46-0E30-0F5FA83D2A7E}"/>
              </a:ext>
            </a:extLst>
          </p:cNvPr>
          <p:cNvSpPr/>
          <p:nvPr/>
        </p:nvSpPr>
        <p:spPr>
          <a:xfrm>
            <a:off x="7216080" y="5812988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C001F3AE-730C-E0BC-A5C6-847D5E40925A}"/>
              </a:ext>
            </a:extLst>
          </p:cNvPr>
          <p:cNvSpPr/>
          <p:nvPr/>
        </p:nvSpPr>
        <p:spPr>
          <a:xfrm>
            <a:off x="833199" y="1788557"/>
            <a:ext cx="93064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8F7EF16F-E5C8-D5A8-EAA8-EF990C7253A6}"/>
              </a:ext>
            </a:extLst>
          </p:cNvPr>
          <p:cNvSpPr/>
          <p:nvPr/>
        </p:nvSpPr>
        <p:spPr>
          <a:xfrm>
            <a:off x="833198" y="553419"/>
            <a:ext cx="9306401" cy="83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Technologies Used</a:t>
            </a:r>
            <a:endParaRPr lang="en-US" sz="4374" dirty="0"/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CDBE0AB2-DCAA-13C5-8619-13A1E9DE93FD}"/>
              </a:ext>
            </a:extLst>
          </p:cNvPr>
          <p:cNvSpPr/>
          <p:nvPr/>
        </p:nvSpPr>
        <p:spPr>
          <a:xfrm>
            <a:off x="833197" y="1788557"/>
            <a:ext cx="9306401" cy="56298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3" name="Text 6">
            <a:extLst>
              <a:ext uri="{FF2B5EF4-FFF2-40B4-BE49-F238E27FC236}">
                <a16:creationId xmlns:a16="http://schemas.microsoft.com/office/drawing/2014/main" id="{2F395CDD-7A76-7ADD-A338-063A83CF26C3}"/>
              </a:ext>
            </a:extLst>
          </p:cNvPr>
          <p:cNvSpPr/>
          <p:nvPr/>
        </p:nvSpPr>
        <p:spPr>
          <a:xfrm>
            <a:off x="1069181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4" name="Text 7">
            <a:extLst>
              <a:ext uri="{FF2B5EF4-FFF2-40B4-BE49-F238E27FC236}">
                <a16:creationId xmlns:a16="http://schemas.microsoft.com/office/drawing/2014/main" id="{FDF9FECF-79F0-1807-8F9B-640FF27C06AD}"/>
              </a:ext>
            </a:extLst>
          </p:cNvPr>
          <p:cNvSpPr/>
          <p:nvPr/>
        </p:nvSpPr>
        <p:spPr>
          <a:xfrm>
            <a:off x="1069181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5" name="Text 9">
            <a:extLst>
              <a:ext uri="{FF2B5EF4-FFF2-40B4-BE49-F238E27FC236}">
                <a16:creationId xmlns:a16="http://schemas.microsoft.com/office/drawing/2014/main" id="{9671D7BE-CE9F-F0EF-C856-8168F0BE401F}"/>
              </a:ext>
            </a:extLst>
          </p:cNvPr>
          <p:cNvSpPr/>
          <p:nvPr/>
        </p:nvSpPr>
        <p:spPr>
          <a:xfrm>
            <a:off x="5833467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36" name="Text 10">
            <a:extLst>
              <a:ext uri="{FF2B5EF4-FFF2-40B4-BE49-F238E27FC236}">
                <a16:creationId xmlns:a16="http://schemas.microsoft.com/office/drawing/2014/main" id="{888031FE-644E-D031-A633-4406497F6F4B}"/>
              </a:ext>
            </a:extLst>
          </p:cNvPr>
          <p:cNvSpPr/>
          <p:nvPr/>
        </p:nvSpPr>
        <p:spPr>
          <a:xfrm>
            <a:off x="5833467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68D797-4D50-8128-0FC2-CFAE3267A94A}"/>
              </a:ext>
            </a:extLst>
          </p:cNvPr>
          <p:cNvSpPr txBox="1"/>
          <p:nvPr/>
        </p:nvSpPr>
        <p:spPr>
          <a:xfrm>
            <a:off x="833199" y="1734145"/>
            <a:ext cx="6681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Operating System: Windows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End: HTML, CSS, JavaScript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 End</a:t>
            </a: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Django (Python)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MongoDB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Development Tool: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PyCharm/Visual Studio Code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1" name="Picture 40" descr="A person pouring oil into a car engine">
            <a:extLst>
              <a:ext uri="{FF2B5EF4-FFF2-40B4-BE49-F238E27FC236}">
                <a16:creationId xmlns:a16="http://schemas.microsoft.com/office/drawing/2014/main" id="{8691A6B8-12C5-8595-D658-0FCECA03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283" y="1905111"/>
            <a:ext cx="7828881" cy="46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36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0">
            <a:extLst>
              <a:ext uri="{FF2B5EF4-FFF2-40B4-BE49-F238E27FC236}">
                <a16:creationId xmlns:a16="http://schemas.microsoft.com/office/drawing/2014/main" id="{EC34F4E5-813B-129C-0B2A-01E96E5E059A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8" name="Text 17">
            <a:extLst>
              <a:ext uri="{FF2B5EF4-FFF2-40B4-BE49-F238E27FC236}">
                <a16:creationId xmlns:a16="http://schemas.microsoft.com/office/drawing/2014/main" id="{7114CCF4-9867-6125-EF5B-2EC789926FA1}"/>
              </a:ext>
            </a:extLst>
          </p:cNvPr>
          <p:cNvSpPr/>
          <p:nvPr/>
        </p:nvSpPr>
        <p:spPr>
          <a:xfrm>
            <a:off x="7216080" y="4813102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8" name="Text 2">
            <a:extLst>
              <a:ext uri="{FF2B5EF4-FFF2-40B4-BE49-F238E27FC236}">
                <a16:creationId xmlns:a16="http://schemas.microsoft.com/office/drawing/2014/main" id="{BD59B604-6040-0B5F-43EF-25A239FE28EE}"/>
              </a:ext>
            </a:extLst>
          </p:cNvPr>
          <p:cNvSpPr/>
          <p:nvPr/>
        </p:nvSpPr>
        <p:spPr>
          <a:xfrm>
            <a:off x="833199" y="1788557"/>
            <a:ext cx="9306401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39"/>
              </a:lnSpc>
              <a:buNone/>
            </a:pPr>
            <a:endParaRPr lang="en-US" sz="1400" dirty="0"/>
          </a:p>
        </p:txBody>
      </p:sp>
      <p:sp>
        <p:nvSpPr>
          <p:cNvPr id="139" name="Text 3">
            <a:extLst>
              <a:ext uri="{FF2B5EF4-FFF2-40B4-BE49-F238E27FC236}">
                <a16:creationId xmlns:a16="http://schemas.microsoft.com/office/drawing/2014/main" id="{FA301AD6-6382-3602-871C-992931F2D7F7}"/>
              </a:ext>
            </a:extLst>
          </p:cNvPr>
          <p:cNvSpPr/>
          <p:nvPr/>
        </p:nvSpPr>
        <p:spPr>
          <a:xfrm>
            <a:off x="833198" y="553419"/>
            <a:ext cx="9306401" cy="8329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2F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Modules &amp; Functionalities</a:t>
            </a:r>
            <a:endParaRPr lang="en-US" sz="4374" dirty="0"/>
          </a:p>
        </p:txBody>
      </p:sp>
      <p:sp>
        <p:nvSpPr>
          <p:cNvPr id="140" name="Text 4">
            <a:extLst>
              <a:ext uri="{FF2B5EF4-FFF2-40B4-BE49-F238E27FC236}">
                <a16:creationId xmlns:a16="http://schemas.microsoft.com/office/drawing/2014/main" id="{ADC50F15-B44F-F2A4-BBD0-978A9007687A}"/>
              </a:ext>
            </a:extLst>
          </p:cNvPr>
          <p:cNvSpPr/>
          <p:nvPr/>
        </p:nvSpPr>
        <p:spPr>
          <a:xfrm>
            <a:off x="833197" y="1788557"/>
            <a:ext cx="9306401" cy="56298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141" name="Text 6">
            <a:extLst>
              <a:ext uri="{FF2B5EF4-FFF2-40B4-BE49-F238E27FC236}">
                <a16:creationId xmlns:a16="http://schemas.microsoft.com/office/drawing/2014/main" id="{857AB40A-ACD5-B305-3F23-7E508DDCA7CF}"/>
              </a:ext>
            </a:extLst>
          </p:cNvPr>
          <p:cNvSpPr/>
          <p:nvPr/>
        </p:nvSpPr>
        <p:spPr>
          <a:xfrm>
            <a:off x="1069181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2" name="Text 7">
            <a:extLst>
              <a:ext uri="{FF2B5EF4-FFF2-40B4-BE49-F238E27FC236}">
                <a16:creationId xmlns:a16="http://schemas.microsoft.com/office/drawing/2014/main" id="{E0B86C1B-2C38-5E28-6715-8053196A63E3}"/>
              </a:ext>
            </a:extLst>
          </p:cNvPr>
          <p:cNvSpPr/>
          <p:nvPr/>
        </p:nvSpPr>
        <p:spPr>
          <a:xfrm>
            <a:off x="1069181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3" name="Text 9">
            <a:extLst>
              <a:ext uri="{FF2B5EF4-FFF2-40B4-BE49-F238E27FC236}">
                <a16:creationId xmlns:a16="http://schemas.microsoft.com/office/drawing/2014/main" id="{03917995-389F-D434-01AF-0C654EDB9583}"/>
              </a:ext>
            </a:extLst>
          </p:cNvPr>
          <p:cNvSpPr/>
          <p:nvPr/>
        </p:nvSpPr>
        <p:spPr>
          <a:xfrm>
            <a:off x="5833467" y="521374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44" name="Text 10">
            <a:extLst>
              <a:ext uri="{FF2B5EF4-FFF2-40B4-BE49-F238E27FC236}">
                <a16:creationId xmlns:a16="http://schemas.microsoft.com/office/drawing/2014/main" id="{5879ECBF-E8E2-914B-B8E2-4AAE9F235B98}"/>
              </a:ext>
            </a:extLst>
          </p:cNvPr>
          <p:cNvSpPr/>
          <p:nvPr/>
        </p:nvSpPr>
        <p:spPr>
          <a:xfrm>
            <a:off x="5833467" y="5694164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884AFFA-F82F-6792-DE6C-F89AA3CFF20E}"/>
              </a:ext>
            </a:extLst>
          </p:cNvPr>
          <p:cNvSpPr txBox="1"/>
          <p:nvPr/>
        </p:nvSpPr>
        <p:spPr>
          <a:xfrm>
            <a:off x="833197" y="1788557"/>
            <a:ext cx="34807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Module: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Signup and Login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Request Submission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 Tracking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Invoice Details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Live Tracking</a:t>
            </a:r>
            <a:endParaRPr lang="en-US" sz="2800" dirty="0">
              <a:solidFill>
                <a:schemeClr val="bg1"/>
              </a:solidFill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6E294CF-BC69-92C9-C709-AADDF1A6D6E2}"/>
              </a:ext>
            </a:extLst>
          </p:cNvPr>
          <p:cNvSpPr txBox="1"/>
          <p:nvPr/>
        </p:nvSpPr>
        <p:spPr>
          <a:xfrm>
            <a:off x="4991998" y="1788556"/>
            <a:ext cx="3480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Mechanic Module: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 Application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 Assignment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 Update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Salary and Performance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Submission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Profile Management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B300426-B054-0E0C-9321-A39E09772B3D}"/>
              </a:ext>
            </a:extLst>
          </p:cNvPr>
          <p:cNvSpPr txBox="1"/>
          <p:nvPr/>
        </p:nvSpPr>
        <p:spPr>
          <a:xfrm>
            <a:off x="9093379" y="1788556"/>
            <a:ext cx="348070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Module:</a:t>
            </a:r>
            <a:endParaRPr lang="en-US" sz="2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with Overview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Management (Customers and Mechanics)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 Request Management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Mechanic Approval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Invoice Management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 Review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78221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342328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4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your time.</a:t>
            </a:r>
          </a:p>
          <a:p>
            <a:pPr marL="0" indent="0">
              <a:lnSpc>
                <a:spcPts val="2799"/>
              </a:lnSpc>
              <a:buNone/>
            </a:pPr>
            <a:endParaRPr lang="en-US" sz="4400" dirty="0">
              <a:solidFill>
                <a:srgbClr val="E5E0D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Any Questions</a:t>
            </a:r>
            <a:r>
              <a:rPr lang="en-US" sz="44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2800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?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6319599" y="4450913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362</TotalTime>
  <Words>556</Words>
  <Application>Microsoft Office PowerPoint</Application>
  <PresentationFormat>Custom</PresentationFormat>
  <Paragraphs>100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Poppins</vt:lpstr>
      <vt:lpstr>Roboto</vt:lpstr>
      <vt:lpstr>Segoe UI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Soham Kulkarni</cp:lastModifiedBy>
  <cp:revision>35</cp:revision>
  <dcterms:created xsi:type="dcterms:W3CDTF">2024-01-22T05:52:17Z</dcterms:created>
  <dcterms:modified xsi:type="dcterms:W3CDTF">2024-01-22T15:23:49Z</dcterms:modified>
</cp:coreProperties>
</file>