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DE0EFF-F957-4471-93B8-7057D29C2835}" type="slidenum">
              <a:rPr b="0" lang="en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>
            <a:normAutofit fontScale="91000"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468707C-3121-4E30-8431-1E2EE3E1010B}" type="slidenum">
              <a:rPr b="0" lang="en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1a1a1a"/>
                </a:solidFill>
                <a:latin typeface="Raleway"/>
                <a:ea typeface="Raleway"/>
              </a:rPr>
              <a:t>A* Search Algorithm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Lato"/>
                <a:ea typeface="Lato"/>
              </a:rPr>
              <a:t>CSE318 July ’21 Semester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2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65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66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67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68" name="CustomShape 28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69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70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71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72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73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74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75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76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77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78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79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80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81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82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83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84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85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86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87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88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89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90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91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92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93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94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95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96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97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98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99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00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01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02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03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04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05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06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27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29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31" name="CustomShape 91"/>
          <p:cNvSpPr/>
          <p:nvPr/>
        </p:nvSpPr>
        <p:spPr>
          <a:xfrm>
            <a:off x="6624720" y="1526400"/>
            <a:ext cx="2644560" cy="18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118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140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Oradea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Lugoj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Faragas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Rimnicu Vilcea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32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57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58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59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0" name="CustomShape 28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1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2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3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4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5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6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7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8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9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0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1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2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3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4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5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6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7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8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9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0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1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2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3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4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5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6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7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8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9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0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1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2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3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4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5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6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7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8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9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21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23" name="CustomShape 91"/>
          <p:cNvSpPr/>
          <p:nvPr/>
        </p:nvSpPr>
        <p:spPr>
          <a:xfrm>
            <a:off x="6624720" y="1526400"/>
            <a:ext cx="2644560" cy="18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118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140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146 (75 + 71)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Lugoj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Faragas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Rimnicu Vilcea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24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49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0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1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2" name="CustomShape 28"/>
          <p:cNvSpPr/>
          <p:nvPr/>
        </p:nvSpPr>
        <p:spPr>
          <a:xfrm>
            <a:off x="996840" y="3297240"/>
            <a:ext cx="893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3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4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5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6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7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8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9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0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1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2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3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4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5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6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7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8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9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70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71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72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73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74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75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76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77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78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79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0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1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2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3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4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5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6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7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8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9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90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4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5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6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7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8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9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0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11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2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13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15" name="CustomShape 91"/>
          <p:cNvSpPr/>
          <p:nvPr/>
        </p:nvSpPr>
        <p:spPr>
          <a:xfrm>
            <a:off x="6624720" y="1526400"/>
            <a:ext cx="2644560" cy="23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118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140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146 (75 + 71)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Vilcea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220 (140+80)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Lugoj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Faragas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Pitesi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Craiova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16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0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1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2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3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4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6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8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0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1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2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3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4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5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7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9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1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2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3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4" name="CustomShape 28"/>
          <p:cNvSpPr/>
          <p:nvPr/>
        </p:nvSpPr>
        <p:spPr>
          <a:xfrm>
            <a:off x="996840" y="3297240"/>
            <a:ext cx="1109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5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6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7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8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9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0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1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2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3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4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5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6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7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8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9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0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1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2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3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4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5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6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7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8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9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0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1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2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3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4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5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6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7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8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9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80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81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82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03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05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07" name="CustomShape 91"/>
          <p:cNvSpPr/>
          <p:nvPr/>
        </p:nvSpPr>
        <p:spPr>
          <a:xfrm>
            <a:off x="6624720" y="1526400"/>
            <a:ext cx="2644560" cy="24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118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140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146 (75 + 71)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Vilcea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220 (140+80)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229 (118+111)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Faragas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Pitesi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Craiova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Mehadia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08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1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2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3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4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5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6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7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8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9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0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1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2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3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4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5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6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9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1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2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33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34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35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36" name="CustomShape 28"/>
          <p:cNvSpPr/>
          <p:nvPr/>
        </p:nvSpPr>
        <p:spPr>
          <a:xfrm>
            <a:off x="996840" y="3297240"/>
            <a:ext cx="1109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37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38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39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0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1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2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3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4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5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6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7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8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9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0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1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2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3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4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5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6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7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8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9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0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1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2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3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4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5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6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7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8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9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0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1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2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3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4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3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6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0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1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95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6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97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99" name="CustomShape 91"/>
          <p:cNvSpPr/>
          <p:nvPr/>
        </p:nvSpPr>
        <p:spPr>
          <a:xfrm>
            <a:off x="6624720" y="1526400"/>
            <a:ext cx="2644560" cy="26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118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140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146 (75 + 71)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Vilcea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220 (140+80)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229 (118+111)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239 (140+99)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Pitesi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Craiova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Mehadia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00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3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25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26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27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28" name="CustomShape 28"/>
          <p:cNvSpPr/>
          <p:nvPr/>
        </p:nvSpPr>
        <p:spPr>
          <a:xfrm>
            <a:off x="996840" y="3297240"/>
            <a:ext cx="1109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29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0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1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2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3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4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5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6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7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8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9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0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1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2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3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4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5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6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7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8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9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0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1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2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3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4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5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6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7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8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9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0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1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2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3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4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5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6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87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89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91" name="CustomShape 91"/>
          <p:cNvSpPr/>
          <p:nvPr/>
        </p:nvSpPr>
        <p:spPr>
          <a:xfrm>
            <a:off x="6624720" y="1526400"/>
            <a:ext cx="2644560" cy="28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118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140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146 (75 + 71)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Vilcea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220 (140+80)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229 (118+111)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239 (140+99)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299 (118+111+70)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Pitesi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Craiova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Dobreta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92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17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18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19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0" name="CustomShape 28"/>
          <p:cNvSpPr/>
          <p:nvPr/>
        </p:nvSpPr>
        <p:spPr>
          <a:xfrm>
            <a:off x="996840" y="3297240"/>
            <a:ext cx="1109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1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2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3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4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5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6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7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8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9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0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1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2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3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4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5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6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7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8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9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0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1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2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3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4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5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6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7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8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9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50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51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52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53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54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55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56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57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58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9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0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1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2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3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4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1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2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3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4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5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6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7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79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81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83" name="CustomShape 91"/>
          <p:cNvSpPr/>
          <p:nvPr/>
        </p:nvSpPr>
        <p:spPr>
          <a:xfrm>
            <a:off x="6624720" y="1526400"/>
            <a:ext cx="2644560" cy="28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118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140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146 (75 + 71)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Vilcea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220 (140+80)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229 (118+111)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239 (140+99)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299 (118+111+70)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317 (140+80+97)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Craiova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Dobreta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284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7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8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9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0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1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2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3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5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6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7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8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9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0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09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0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1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2" name="CustomShape 28"/>
          <p:cNvSpPr/>
          <p:nvPr/>
        </p:nvSpPr>
        <p:spPr>
          <a:xfrm>
            <a:off x="996840" y="3297240"/>
            <a:ext cx="1109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3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4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5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6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7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8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9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0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1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2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3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4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5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6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7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8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9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0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1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2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3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4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5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6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7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8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9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0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1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2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3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4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5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6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7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8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9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50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5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6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9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0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1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2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3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4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1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73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4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75" name="CustomShape 91"/>
          <p:cNvSpPr/>
          <p:nvPr/>
        </p:nvSpPr>
        <p:spPr>
          <a:xfrm>
            <a:off x="6624720" y="1526400"/>
            <a:ext cx="2644560" cy="29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118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140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146 (75 + 71)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Vilcea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220 (140+80)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229 (118+111)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239 (140+99)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299 (118+111+70)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317 (140+80+97)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366 (140+80+146)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Dobreta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376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8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9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0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1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2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3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4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5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4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7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8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9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0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1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2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3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4" name="CustomShape 28"/>
          <p:cNvSpPr/>
          <p:nvPr/>
        </p:nvSpPr>
        <p:spPr>
          <a:xfrm>
            <a:off x="996840" y="3297240"/>
            <a:ext cx="1109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5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6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7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8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9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0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1" name="CustomShape 35"/>
          <p:cNvSpPr/>
          <p:nvPr/>
        </p:nvSpPr>
        <p:spPr>
          <a:xfrm>
            <a:off x="1106280" y="4537800"/>
            <a:ext cx="616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2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3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4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5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6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7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8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9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0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1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2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3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4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5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6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7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8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9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0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1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2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3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4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5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6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7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8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9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40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41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42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3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4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5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6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8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0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3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65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67" name="CustomShape 91"/>
          <p:cNvSpPr/>
          <p:nvPr/>
        </p:nvSpPr>
        <p:spPr>
          <a:xfrm>
            <a:off x="6624720" y="1526400"/>
            <a:ext cx="2644560" cy="29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118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140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146 (75 + 71)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Vilcea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220 (140+80)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229 (118+111)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239 (140+99)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299 (118+111+70)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317 (140+80+97)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366 (140+80+146)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374 (118+111+70+75)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468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8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9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0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1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2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3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4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5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6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8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3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4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5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6" name="CustomShape 28"/>
          <p:cNvSpPr/>
          <p:nvPr/>
        </p:nvSpPr>
        <p:spPr>
          <a:xfrm>
            <a:off x="996840" y="3297240"/>
            <a:ext cx="1109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7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8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9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0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1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2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3" name="CustomShape 35"/>
          <p:cNvSpPr/>
          <p:nvPr/>
        </p:nvSpPr>
        <p:spPr>
          <a:xfrm>
            <a:off x="1106280" y="4537800"/>
            <a:ext cx="6249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4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5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6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7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8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9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0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1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2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3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4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5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6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7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8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9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0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1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2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3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4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5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6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7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8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9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0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1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2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3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4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5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6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7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8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9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0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1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2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3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4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5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6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7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8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0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1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2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55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6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57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8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59" name="CustomShape 91"/>
          <p:cNvSpPr/>
          <p:nvPr/>
        </p:nvSpPr>
        <p:spPr>
          <a:xfrm>
            <a:off x="6624720" y="1526400"/>
            <a:ext cx="2644560" cy="29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118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140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146 (75 + 71)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Vilcea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220 (140+80)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229 (118+111)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239 (140+99)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299 (118+111+70)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317 (140+80+97)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366 (140+80+146)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374 (118+111+70+75)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418 (140+80+97+101)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560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9360" y="1946520"/>
            <a:ext cx="7688520" cy="2892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Graph traversal algorithm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BFS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DFS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Bellman-Ford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Floyd- Warshall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Dijkstra</a:t>
            </a: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Finds the optimal path between two nodes of a graph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70c0"/>
                </a:solidFill>
                <a:latin typeface="Times New Roman"/>
                <a:ea typeface="Lato"/>
              </a:rPr>
              <a:t>Best-First Search </a:t>
            </a: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Algorithm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Greedy approach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Evaluation function</a:t>
            </a:r>
            <a:r>
              <a:rPr b="0" lang="en-US" sz="1300" spc="-1" strike="noStrike">
                <a:solidFill>
                  <a:srgbClr val="595959"/>
                </a:solidFill>
                <a:latin typeface="Times New Roman"/>
                <a:ea typeface="Lato"/>
              </a:rPr>
              <a:t> </a:t>
            </a:r>
            <a:r>
              <a:rPr b="1" lang="en-US" sz="1300" spc="-1" strike="noStrike">
                <a:solidFill>
                  <a:srgbClr val="595959"/>
                </a:solidFill>
                <a:latin typeface="Times New Roman"/>
                <a:ea typeface="Lato"/>
              </a:rPr>
              <a:t> </a:t>
            </a:r>
            <a:r>
              <a:rPr b="0" lang="en-US" sz="1300" spc="-1" strike="noStrike">
                <a:solidFill>
                  <a:srgbClr val="1a1a1a"/>
                </a:solidFill>
                <a:latin typeface="Wingdings"/>
                <a:ea typeface="Lato"/>
              </a:rPr>
              <a:t></a:t>
            </a: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 Estimate of the total cost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Expands the node n with the smallest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3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4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9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0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3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4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5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6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7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9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0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1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2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3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4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85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86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87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88" name="CustomShape 28"/>
          <p:cNvSpPr/>
          <p:nvPr/>
        </p:nvSpPr>
        <p:spPr>
          <a:xfrm>
            <a:off x="996840" y="3297240"/>
            <a:ext cx="1109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89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0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1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2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3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4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5" name="CustomShape 35"/>
          <p:cNvSpPr/>
          <p:nvPr/>
        </p:nvSpPr>
        <p:spPr>
          <a:xfrm>
            <a:off x="1106280" y="4537800"/>
            <a:ext cx="6249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6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7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8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9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0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1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2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3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4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5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6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7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8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9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0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1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2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3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4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5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6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7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8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9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0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1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2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3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4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5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6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7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0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1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2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3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4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5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6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7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8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9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0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1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2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4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5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6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47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8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49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0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51" name="CustomShape 91"/>
          <p:cNvSpPr/>
          <p:nvPr/>
        </p:nvSpPr>
        <p:spPr>
          <a:xfrm>
            <a:off x="6624720" y="1526400"/>
            <a:ext cx="2644560" cy="29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118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140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146 (75 + 71)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Vilcea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220 (140+80)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229 (118+111)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239 (140+99)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299 (118+111+70)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317 (140+80+97)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366 (140+80+146)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374 (118+111+70+75)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418 (140+80+97+101)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652" name="CustomShape 92"/>
          <p:cNvSpPr/>
          <p:nvPr/>
        </p:nvSpPr>
        <p:spPr>
          <a:xfrm>
            <a:off x="3413520" y="952920"/>
            <a:ext cx="3018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00000"/>
                </a:solidFill>
                <a:latin typeface="Times New Roman"/>
                <a:ea typeface="Arial"/>
              </a:rPr>
              <a:t>11 intermediate nodes expanded !!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😔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3" name="TextShape 93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5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6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7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8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9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0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4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5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6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7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8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9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0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1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2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3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4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6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78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79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0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1" name="CustomShape 28"/>
          <p:cNvSpPr/>
          <p:nvPr/>
        </p:nvSpPr>
        <p:spPr>
          <a:xfrm>
            <a:off x="996840" y="3297240"/>
            <a:ext cx="1109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2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3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4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5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6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7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8" name="CustomShape 35"/>
          <p:cNvSpPr/>
          <p:nvPr/>
        </p:nvSpPr>
        <p:spPr>
          <a:xfrm>
            <a:off x="1106280" y="4537800"/>
            <a:ext cx="6249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9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0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1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2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3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4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5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6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7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8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9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0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1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2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3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4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5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6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7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8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9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0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1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2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3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4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5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6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7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8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9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0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1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2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3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4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5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7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8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1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2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3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4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5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6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7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8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9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40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1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2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3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4" name="CustomShape 91"/>
          <p:cNvSpPr/>
          <p:nvPr/>
        </p:nvSpPr>
        <p:spPr>
          <a:xfrm>
            <a:off x="6624720" y="1526400"/>
            <a:ext cx="2644560" cy="29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118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    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140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146 (75 + 71)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Vilcea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220 (140+80)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229 (118+111)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239 (140+99)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299 (118+111+70)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317 (140+80+97)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366 (140+80+146)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374 (118+111+70+75)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    418 (140+80+97+101)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45" name="CustomShape 92"/>
          <p:cNvSpPr/>
          <p:nvPr/>
        </p:nvSpPr>
        <p:spPr>
          <a:xfrm>
            <a:off x="2906640" y="851040"/>
            <a:ext cx="35528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c00000"/>
                </a:solidFill>
                <a:latin typeface="Times New Roman"/>
                <a:ea typeface="Arial"/>
              </a:rPr>
              <a:t>Single Cost Function: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real cost value from source to each node</a:t>
            </a: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746" name="TextShape 93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Heuristic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8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Guided Search </a:t>
            </a:r>
            <a:r>
              <a:rPr b="0" lang="en-US" sz="1500" spc="-1" strike="noStrike">
                <a:solidFill>
                  <a:srgbClr val="1a1a1a"/>
                </a:solidFill>
                <a:latin typeface="Wingdings"/>
                <a:ea typeface="Lato"/>
              </a:rPr>
              <a:t></a:t>
            </a: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 Use a heuristic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estimation of how to search for a solution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Updated Evaluation Function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146160">
              <a:lnSpc>
                <a:spcPct val="115000"/>
              </a:lnSpc>
              <a:tabLst>
                <a:tab algn="l" pos="0"/>
              </a:tabLst>
            </a:pPr>
            <a:r>
              <a:rPr b="0" i="1" lang="en-US" sz="1500" spc="-1" strike="noStrike">
                <a:solidFill>
                  <a:srgbClr val="595959"/>
                </a:solidFill>
                <a:latin typeface="Times New Roman"/>
                <a:ea typeface="Lato"/>
              </a:rPr>
              <a:t>	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22320" indent="-298080">
              <a:lnSpc>
                <a:spcPct val="150000"/>
              </a:lnSpc>
              <a:buClr>
                <a:srgbClr val="595959"/>
              </a:buClr>
              <a:buFont typeface="Lato"/>
              <a:buChar char="○"/>
              <a:tabLst>
                <a:tab algn="l" pos="0"/>
              </a:tabLst>
            </a:pPr>
            <a:r>
              <a:rPr b="0" i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g(n) </a:t>
            </a: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=</a:t>
            </a: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 cost so far to reach </a:t>
            </a:r>
            <a:r>
              <a:rPr b="0" i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n </a:t>
            </a:r>
            <a:r>
              <a:rPr b="0" lang="en-US" sz="1300" spc="-1" strike="noStrike">
                <a:solidFill>
                  <a:srgbClr val="1a1a1a"/>
                </a:solidFill>
                <a:latin typeface="Wingdings"/>
                <a:ea typeface="Lato"/>
              </a:rPr>
              <a:t></a:t>
            </a:r>
            <a:r>
              <a:rPr b="0" i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 similar to Dijkstra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22320" indent="-298080">
              <a:lnSpc>
                <a:spcPct val="150000"/>
              </a:lnSpc>
              <a:buClr>
                <a:srgbClr val="595959"/>
              </a:buClr>
              <a:buFont typeface="Lato"/>
              <a:buChar char="○"/>
              <a:tabLst>
                <a:tab algn="l" pos="0"/>
              </a:tabLst>
            </a:pPr>
            <a:r>
              <a:rPr b="0" i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h(n)</a:t>
            </a: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 =</a:t>
            </a: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 estimated cost from </a:t>
            </a:r>
            <a:r>
              <a:rPr b="0" i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n</a:t>
            </a: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 to goal </a:t>
            </a:r>
            <a:r>
              <a:rPr b="0" lang="en-US" sz="1300" spc="-1" strike="noStrike">
                <a:solidFill>
                  <a:srgbClr val="1a1a1a"/>
                </a:solidFill>
                <a:latin typeface="Wingdings"/>
                <a:ea typeface="Lato"/>
              </a:rPr>
              <a:t></a:t>
            </a: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 </a:t>
            </a:r>
            <a:r>
              <a:rPr b="0" i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extra information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22320" indent="-298080">
              <a:lnSpc>
                <a:spcPct val="150000"/>
              </a:lnSpc>
              <a:buClr>
                <a:srgbClr val="595959"/>
              </a:buClr>
              <a:buFont typeface="Lato"/>
              <a:buChar char="○"/>
              <a:tabLst>
                <a:tab algn="l" pos="0"/>
              </a:tabLst>
            </a:pPr>
            <a:r>
              <a:rPr b="0" i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f(n) </a:t>
            </a: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=</a:t>
            </a: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 estimated total cost of path through </a:t>
            </a:r>
            <a:r>
              <a:rPr b="0" i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n</a:t>
            </a: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 to goal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Summary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A* Search Algorithm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Use of heuristic to guide the search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Dijkstra Algorithm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Generic Best-First Search Algorithm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2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3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4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5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6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7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8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9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6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7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8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9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0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1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2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3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4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5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6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7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8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9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0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1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2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3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4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5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6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7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8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9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0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1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2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3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4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5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6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7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8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9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00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01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02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03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04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05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06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07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08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09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10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11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12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13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14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5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6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7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8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9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0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1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2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3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4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5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6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7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8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9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0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1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2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3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4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35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836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7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38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9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40" name="TextShape 90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1" name="CustomShape 91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2" name="CustomShape 92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CustomShape 1"/>
          <p:cNvSpPr/>
          <p:nvPr/>
        </p:nvSpPr>
        <p:spPr>
          <a:xfrm>
            <a:off x="3679200" y="14659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44" name="CustomShape 2"/>
          <p:cNvSpPr/>
          <p:nvPr/>
        </p:nvSpPr>
        <p:spPr>
          <a:xfrm>
            <a:off x="1175760" y="2092680"/>
            <a:ext cx="1030320" cy="261000"/>
          </a:xfrm>
          <a:prstGeom prst="ellipse">
            <a:avLst/>
          </a:prstGeom>
          <a:noFill/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45" name="CustomShape 3"/>
          <p:cNvSpPr/>
          <p:nvPr/>
        </p:nvSpPr>
        <p:spPr>
          <a:xfrm>
            <a:off x="4463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46" name="CustomShape 4"/>
          <p:cNvSpPr/>
          <p:nvPr/>
        </p:nvSpPr>
        <p:spPr>
          <a:xfrm>
            <a:off x="6560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47" name="Line 5"/>
          <p:cNvSpPr/>
          <p:nvPr/>
        </p:nvSpPr>
        <p:spPr>
          <a:xfrm flipH="1">
            <a:off x="1690560" y="1726920"/>
            <a:ext cx="250380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8" name="Line 6"/>
          <p:cNvSpPr/>
          <p:nvPr/>
        </p:nvSpPr>
        <p:spPr>
          <a:xfrm>
            <a:off x="4194360" y="1726920"/>
            <a:ext cx="78372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9" name="Line 7"/>
          <p:cNvSpPr/>
          <p:nvPr/>
        </p:nvSpPr>
        <p:spPr>
          <a:xfrm>
            <a:off x="4194360" y="1726920"/>
            <a:ext cx="288108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0" name="CustomShape 8"/>
          <p:cNvSpPr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 fontScale="30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2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3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5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6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7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8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9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0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1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2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3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4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5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7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8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0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1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2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73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74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75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76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77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78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79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0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1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2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3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4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5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6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7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8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9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0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1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2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3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4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5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6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7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8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9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0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1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2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3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4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5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6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7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8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9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10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11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12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13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14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5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6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7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8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9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0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1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2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3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4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5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6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7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8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9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0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1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2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3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4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35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936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7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38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9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40" name="CustomShape 90"/>
          <p:cNvSpPr/>
          <p:nvPr/>
        </p:nvSpPr>
        <p:spPr>
          <a:xfrm>
            <a:off x="2139840" y="486360"/>
            <a:ext cx="4623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f(n) = g(n) + h(n) = 140 + 253 = 393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1" name="CustomShape 91"/>
          <p:cNvSpPr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 fontScale="30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42" name="CustomShape 92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3" name="CustomShape 93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5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6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7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8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9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0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1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2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3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4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5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6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7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8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9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0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1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2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3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4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5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66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67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68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69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0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1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2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3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4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5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6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7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8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9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0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1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2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3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4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5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6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7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8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9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0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1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2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3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4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5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6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7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8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9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0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1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2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3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4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5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6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7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8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9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0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1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2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3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4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5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6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7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8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9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0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1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2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3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4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5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6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7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28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029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0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31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2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33" name="CustomShape 90"/>
          <p:cNvSpPr/>
          <p:nvPr/>
        </p:nvSpPr>
        <p:spPr>
          <a:xfrm>
            <a:off x="2139840" y="486360"/>
            <a:ext cx="4623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f(n) = g(n) + h(n) = 140 + 253 = 393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4" name="CustomShape 91"/>
          <p:cNvSpPr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 fontScale="30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35" name="CustomShape 92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6" name="CustomShape 93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7" name="CustomShape 94"/>
          <p:cNvSpPr/>
          <p:nvPr/>
        </p:nvSpPr>
        <p:spPr>
          <a:xfrm rot="19427400">
            <a:off x="808920" y="1763280"/>
            <a:ext cx="196920" cy="3430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9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0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1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2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3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4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5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6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7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8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9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0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1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2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3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4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5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6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7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8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9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0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1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2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3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4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5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6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7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8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9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0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1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2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3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4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5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6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7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8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9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0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1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2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3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4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5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6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7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8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9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0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1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2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3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4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5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6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7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8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9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00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01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2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3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4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5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6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7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8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9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0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1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2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3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4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5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6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7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8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9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0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1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22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123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4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25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6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27" name="CustomShape 90"/>
          <p:cNvSpPr/>
          <p:nvPr/>
        </p:nvSpPr>
        <p:spPr>
          <a:xfrm>
            <a:off x="2139840" y="486360"/>
            <a:ext cx="4623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f(n) = g(n) + h(n) = 140 + 253 = 393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8" name="CustomShape 91"/>
          <p:cNvSpPr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 fontScale="30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29" name="CustomShape 92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0" name="CustomShape 93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1" name="CustomShape 94"/>
          <p:cNvSpPr/>
          <p:nvPr/>
        </p:nvSpPr>
        <p:spPr>
          <a:xfrm rot="19427400">
            <a:off x="808920" y="1763280"/>
            <a:ext cx="196920" cy="3430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2" name="CustomShape 95"/>
          <p:cNvSpPr/>
          <p:nvPr/>
        </p:nvSpPr>
        <p:spPr>
          <a:xfrm>
            <a:off x="4014720" y="538920"/>
            <a:ext cx="185400" cy="163440"/>
          </a:xfrm>
          <a:prstGeom prst="rect">
            <a:avLst/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3" name="CustomShape 96"/>
          <p:cNvSpPr/>
          <p:nvPr/>
        </p:nvSpPr>
        <p:spPr>
          <a:xfrm>
            <a:off x="860040" y="2274480"/>
            <a:ext cx="185400" cy="163440"/>
          </a:xfrm>
          <a:prstGeom prst="rect">
            <a:avLst/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5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6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7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8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9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0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1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2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3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4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5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6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7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8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9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0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1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2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3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4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5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56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57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58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59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0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1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2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3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4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5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6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7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8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9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0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1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2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3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4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5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6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7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8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9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0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1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2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3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4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5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6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7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8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9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0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1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2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3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4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5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6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7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8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9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0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1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2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3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4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5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6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7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8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9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0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1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2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3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4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5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6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7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18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19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0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21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2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23" name="CustomShape 90"/>
          <p:cNvSpPr/>
          <p:nvPr/>
        </p:nvSpPr>
        <p:spPr>
          <a:xfrm>
            <a:off x="2139840" y="486360"/>
            <a:ext cx="4623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f(n) = g(n) + h(n) = 140 + 253 = 393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4" name="CustomShape 91"/>
          <p:cNvSpPr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 fontScale="30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25" name="CustomShape 92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6" name="CustomShape 93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7" name="CustomShape 94"/>
          <p:cNvSpPr/>
          <p:nvPr/>
        </p:nvSpPr>
        <p:spPr>
          <a:xfrm rot="19427400">
            <a:off x="808920" y="1763280"/>
            <a:ext cx="196920" cy="3430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8" name="CustomShape 95"/>
          <p:cNvSpPr/>
          <p:nvPr/>
        </p:nvSpPr>
        <p:spPr>
          <a:xfrm>
            <a:off x="4014720" y="538920"/>
            <a:ext cx="185400" cy="163440"/>
          </a:xfrm>
          <a:prstGeom prst="rect">
            <a:avLst/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9" name="CustomShape 96"/>
          <p:cNvSpPr/>
          <p:nvPr/>
        </p:nvSpPr>
        <p:spPr>
          <a:xfrm>
            <a:off x="860040" y="2274480"/>
            <a:ext cx="185400" cy="163440"/>
          </a:xfrm>
          <a:prstGeom prst="rect">
            <a:avLst/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0" name="CustomShape 97"/>
          <p:cNvSpPr/>
          <p:nvPr/>
        </p:nvSpPr>
        <p:spPr>
          <a:xfrm>
            <a:off x="4344120" y="534600"/>
            <a:ext cx="275760" cy="163440"/>
          </a:xfrm>
          <a:prstGeom prst="rect">
            <a:avLst/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1" name="CustomShape 98"/>
          <p:cNvSpPr/>
          <p:nvPr/>
        </p:nvSpPr>
        <p:spPr>
          <a:xfrm>
            <a:off x="8509680" y="4848840"/>
            <a:ext cx="275760" cy="163440"/>
          </a:xfrm>
          <a:prstGeom prst="rect">
            <a:avLst/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 Algorithm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9360" y="20412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Greedy technique like A*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Visits the nearest node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c00000"/>
                </a:solidFill>
                <a:latin typeface="Times New Roman"/>
                <a:ea typeface="Lato"/>
              </a:rPr>
              <a:t>Visits too many nodes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3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4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5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6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7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8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9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0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1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2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3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4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5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6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7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8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9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0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1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2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3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54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55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56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57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58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59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0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1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2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3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4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5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6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7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8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9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70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71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72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73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74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75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76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77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78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79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0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1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2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3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4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5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6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7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8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9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0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1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2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3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4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5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6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7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8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9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0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1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2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3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4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5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6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7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8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9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0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1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2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3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4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5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16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17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8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19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0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21" name="CustomShape 90"/>
          <p:cNvSpPr/>
          <p:nvPr/>
        </p:nvSpPr>
        <p:spPr>
          <a:xfrm>
            <a:off x="2139840" y="486360"/>
            <a:ext cx="4623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2060"/>
                </a:solidFill>
                <a:latin typeface="Times New Roman"/>
                <a:ea typeface="Arial"/>
              </a:rPr>
              <a:t>Sibiu</a:t>
            </a:r>
            <a:r>
              <a:rPr b="0" lang="en-US" sz="1200" spc="-1" strike="noStrike">
                <a:solidFill>
                  <a:srgbClr val="00206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2060"/>
                </a:solidFill>
                <a:latin typeface="Times New Roman"/>
                <a:ea typeface="Arial"/>
              </a:rPr>
              <a:t>f(n) = g(n) + h(n) = 140 + 253 = 393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22" name="TextShape 91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3" name="CustomShape 92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4" name="CustomShape 93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CustomShape 1"/>
          <p:cNvSpPr/>
          <p:nvPr/>
        </p:nvSpPr>
        <p:spPr>
          <a:xfrm>
            <a:off x="3679200" y="14659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26" name="CustomShape 2"/>
          <p:cNvSpPr/>
          <p:nvPr/>
        </p:nvSpPr>
        <p:spPr>
          <a:xfrm>
            <a:off x="1175760" y="2092680"/>
            <a:ext cx="1030320" cy="261000"/>
          </a:xfrm>
          <a:prstGeom prst="ellipse">
            <a:avLst/>
          </a:prstGeom>
          <a:noFill/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27" name="CustomShape 3"/>
          <p:cNvSpPr/>
          <p:nvPr/>
        </p:nvSpPr>
        <p:spPr>
          <a:xfrm>
            <a:off x="4463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28" name="CustomShape 4"/>
          <p:cNvSpPr/>
          <p:nvPr/>
        </p:nvSpPr>
        <p:spPr>
          <a:xfrm>
            <a:off x="6560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29" name="Line 5"/>
          <p:cNvSpPr/>
          <p:nvPr/>
        </p:nvSpPr>
        <p:spPr>
          <a:xfrm flipH="1">
            <a:off x="1690560" y="1726920"/>
            <a:ext cx="250380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0" name="Line 6"/>
          <p:cNvSpPr/>
          <p:nvPr/>
        </p:nvSpPr>
        <p:spPr>
          <a:xfrm>
            <a:off x="4194360" y="1726920"/>
            <a:ext cx="78372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1" name="Line 7"/>
          <p:cNvSpPr/>
          <p:nvPr/>
        </p:nvSpPr>
        <p:spPr>
          <a:xfrm>
            <a:off x="4194360" y="1726920"/>
            <a:ext cx="288108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2" name="CustomShape 8"/>
          <p:cNvSpPr/>
          <p:nvPr/>
        </p:nvSpPr>
        <p:spPr>
          <a:xfrm>
            <a:off x="6560280" y="2342160"/>
            <a:ext cx="119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 + 374 = 449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33" name="CustomShape 9"/>
          <p:cNvSpPr/>
          <p:nvPr/>
        </p:nvSpPr>
        <p:spPr>
          <a:xfrm>
            <a:off x="4463280" y="235404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 + 329 = 447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34" name="CustomShape 10"/>
          <p:cNvSpPr/>
          <p:nvPr/>
        </p:nvSpPr>
        <p:spPr>
          <a:xfrm>
            <a:off x="1175760" y="234216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b0f0"/>
                </a:solidFill>
                <a:latin typeface="Times New Roman"/>
                <a:ea typeface="Arial"/>
              </a:rPr>
              <a:t>140 + 253 = 393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35" name="TextShape 11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CustomShape 1"/>
          <p:cNvSpPr/>
          <p:nvPr/>
        </p:nvSpPr>
        <p:spPr>
          <a:xfrm>
            <a:off x="145080" y="28018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37" name="CustomShape 2"/>
          <p:cNvSpPr/>
          <p:nvPr/>
        </p:nvSpPr>
        <p:spPr>
          <a:xfrm>
            <a:off x="1357200" y="2799720"/>
            <a:ext cx="1030320" cy="261000"/>
          </a:xfrm>
          <a:prstGeom prst="ellipse">
            <a:avLst/>
          </a:prstGeom>
          <a:noFill/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38" name="CustomShape 3"/>
          <p:cNvSpPr/>
          <p:nvPr/>
        </p:nvSpPr>
        <p:spPr>
          <a:xfrm>
            <a:off x="2568960" y="279684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39" name="CustomShape 4"/>
          <p:cNvSpPr/>
          <p:nvPr/>
        </p:nvSpPr>
        <p:spPr>
          <a:xfrm>
            <a:off x="3781080" y="2796840"/>
            <a:ext cx="1030320" cy="261000"/>
          </a:xfrm>
          <a:prstGeom prst="ellipse">
            <a:avLst/>
          </a:prstGeom>
          <a:noFill/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Vilcia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40" name="Line 5"/>
          <p:cNvSpPr/>
          <p:nvPr/>
        </p:nvSpPr>
        <p:spPr>
          <a:xfrm flipH="1">
            <a:off x="660240" y="2353680"/>
            <a:ext cx="1030320" cy="4478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1" name="Line 6"/>
          <p:cNvSpPr/>
          <p:nvPr/>
        </p:nvSpPr>
        <p:spPr>
          <a:xfrm>
            <a:off x="1690560" y="2353680"/>
            <a:ext cx="181440" cy="4460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2" name="Line 7"/>
          <p:cNvSpPr/>
          <p:nvPr/>
        </p:nvSpPr>
        <p:spPr>
          <a:xfrm>
            <a:off x="1690560" y="2353680"/>
            <a:ext cx="139356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3" name="Line 8"/>
          <p:cNvSpPr/>
          <p:nvPr/>
        </p:nvSpPr>
        <p:spPr>
          <a:xfrm>
            <a:off x="1690560" y="2353680"/>
            <a:ext cx="260532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4" name="CustomShape 9"/>
          <p:cNvSpPr/>
          <p:nvPr/>
        </p:nvSpPr>
        <p:spPr>
          <a:xfrm>
            <a:off x="3679200" y="14659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45" name="CustomShape 10"/>
          <p:cNvSpPr/>
          <p:nvPr/>
        </p:nvSpPr>
        <p:spPr>
          <a:xfrm>
            <a:off x="1175760" y="209268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46" name="CustomShape 11"/>
          <p:cNvSpPr/>
          <p:nvPr/>
        </p:nvSpPr>
        <p:spPr>
          <a:xfrm>
            <a:off x="4463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47" name="CustomShape 12"/>
          <p:cNvSpPr/>
          <p:nvPr/>
        </p:nvSpPr>
        <p:spPr>
          <a:xfrm>
            <a:off x="6560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48" name="Line 13"/>
          <p:cNvSpPr/>
          <p:nvPr/>
        </p:nvSpPr>
        <p:spPr>
          <a:xfrm flipH="1">
            <a:off x="1690560" y="1726920"/>
            <a:ext cx="250380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9" name="Line 14"/>
          <p:cNvSpPr/>
          <p:nvPr/>
        </p:nvSpPr>
        <p:spPr>
          <a:xfrm>
            <a:off x="4194360" y="1726920"/>
            <a:ext cx="78372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0" name="Line 15"/>
          <p:cNvSpPr/>
          <p:nvPr/>
        </p:nvSpPr>
        <p:spPr>
          <a:xfrm>
            <a:off x="4194360" y="1726920"/>
            <a:ext cx="288108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1" name="CustomShape 16"/>
          <p:cNvSpPr/>
          <p:nvPr/>
        </p:nvSpPr>
        <p:spPr>
          <a:xfrm>
            <a:off x="6560280" y="2342160"/>
            <a:ext cx="119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 + 374 = 449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52" name="CustomShape 17"/>
          <p:cNvSpPr/>
          <p:nvPr/>
        </p:nvSpPr>
        <p:spPr>
          <a:xfrm>
            <a:off x="4463280" y="235404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 + 329 = 447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53" name="TextShape 18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5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6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7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8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9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0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1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2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3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4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5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6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7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8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9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0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1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2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3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4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5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76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77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78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79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0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1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2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3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4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5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6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7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8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9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0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1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2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3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4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5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6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7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8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9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0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1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2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3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4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5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6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7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8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9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0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1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2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3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4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5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6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7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8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9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0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1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2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3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4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5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6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7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8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9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0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1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2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3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4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5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6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7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8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39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0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41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2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43" name="CustomShape 90"/>
          <p:cNvSpPr/>
          <p:nvPr/>
        </p:nvSpPr>
        <p:spPr>
          <a:xfrm>
            <a:off x="2139840" y="493560"/>
            <a:ext cx="46234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r>
              <a:rPr b="0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f(n) = g(n) + h(n) = (140 + 99) + 176 = 415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Vilcea</a:t>
            </a:r>
            <a:r>
              <a:rPr b="0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f(n) = g(n) + h(n) = (140 + 80) + 193 = 413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r>
              <a:rPr b="0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f(n) = g(n) + h(n) = (140 + 151) + 380 = 671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r>
              <a:rPr b="0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f(n) = g(n) + h(n) = (140 + 140) + 366 = 646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444" name="TextShape 91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5" name="CustomShape 92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6" name="CustomShape 93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8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9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0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1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2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3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4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5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6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7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8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9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0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1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2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3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4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5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6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7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8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69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0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1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2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3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4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5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6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7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8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9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0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1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2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3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4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5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6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7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8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9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0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1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2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3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4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5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6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7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8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9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0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1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2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3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4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5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6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7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8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9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10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1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2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3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4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5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6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7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8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9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0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1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2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3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4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5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6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7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8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9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0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31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32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3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34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5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36" name="CustomShape 90"/>
          <p:cNvSpPr/>
          <p:nvPr/>
        </p:nvSpPr>
        <p:spPr>
          <a:xfrm>
            <a:off x="2139840" y="493560"/>
            <a:ext cx="46234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Faragas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+ 99) + 176 = 415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2060"/>
                </a:solidFill>
                <a:latin typeface="Times New Roman"/>
                <a:ea typeface="Arial"/>
              </a:rPr>
              <a:t>Rimnicu Vilcea</a:t>
            </a:r>
            <a:r>
              <a:rPr b="0" lang="en-US" sz="1200" spc="-1" strike="noStrike">
                <a:solidFill>
                  <a:srgbClr val="00206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2060"/>
                </a:solidFill>
                <a:latin typeface="Times New Roman"/>
                <a:ea typeface="Arial"/>
              </a:rPr>
              <a:t>f(n) = g(n) + h(n) = (140 + 80) + 193 = 413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Oradea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+ 151) + 380 = 671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Arad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+ 140) + 366 = 646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537" name="TextShape 91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8" name="CustomShape 92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9" name="CustomShape 93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CustomShape 1"/>
          <p:cNvSpPr/>
          <p:nvPr/>
        </p:nvSpPr>
        <p:spPr>
          <a:xfrm>
            <a:off x="3813120" y="3057840"/>
            <a:ext cx="128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b0f0"/>
                </a:solidFill>
                <a:latin typeface="Times New Roman"/>
                <a:ea typeface="Arial"/>
              </a:rPr>
              <a:t>220 + 193 = 413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41" name="CustomShape 2"/>
          <p:cNvSpPr/>
          <p:nvPr/>
        </p:nvSpPr>
        <p:spPr>
          <a:xfrm>
            <a:off x="3679200" y="14659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42" name="CustomShape 3"/>
          <p:cNvSpPr/>
          <p:nvPr/>
        </p:nvSpPr>
        <p:spPr>
          <a:xfrm>
            <a:off x="1175760" y="209268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43" name="CustomShape 4"/>
          <p:cNvSpPr/>
          <p:nvPr/>
        </p:nvSpPr>
        <p:spPr>
          <a:xfrm>
            <a:off x="4463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44" name="CustomShape 5"/>
          <p:cNvSpPr/>
          <p:nvPr/>
        </p:nvSpPr>
        <p:spPr>
          <a:xfrm>
            <a:off x="6560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45" name="Line 6"/>
          <p:cNvSpPr/>
          <p:nvPr/>
        </p:nvSpPr>
        <p:spPr>
          <a:xfrm flipH="1">
            <a:off x="1690560" y="1726920"/>
            <a:ext cx="250380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6" name="Line 7"/>
          <p:cNvSpPr/>
          <p:nvPr/>
        </p:nvSpPr>
        <p:spPr>
          <a:xfrm>
            <a:off x="4194360" y="1726920"/>
            <a:ext cx="78372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7" name="Line 8"/>
          <p:cNvSpPr/>
          <p:nvPr/>
        </p:nvSpPr>
        <p:spPr>
          <a:xfrm>
            <a:off x="4194360" y="1726920"/>
            <a:ext cx="288108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8" name="CustomShape 9"/>
          <p:cNvSpPr/>
          <p:nvPr/>
        </p:nvSpPr>
        <p:spPr>
          <a:xfrm>
            <a:off x="6560280" y="2342160"/>
            <a:ext cx="119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 + 374 = 449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49" name="CustomShape 10"/>
          <p:cNvSpPr/>
          <p:nvPr/>
        </p:nvSpPr>
        <p:spPr>
          <a:xfrm>
            <a:off x="4463280" y="235404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 + 329 = 447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50" name="CustomShape 11"/>
          <p:cNvSpPr/>
          <p:nvPr/>
        </p:nvSpPr>
        <p:spPr>
          <a:xfrm>
            <a:off x="145080" y="28018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51" name="CustomShape 12"/>
          <p:cNvSpPr/>
          <p:nvPr/>
        </p:nvSpPr>
        <p:spPr>
          <a:xfrm>
            <a:off x="1357200" y="27997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52" name="CustomShape 13"/>
          <p:cNvSpPr/>
          <p:nvPr/>
        </p:nvSpPr>
        <p:spPr>
          <a:xfrm>
            <a:off x="2568960" y="279684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53" name="CustomShape 14"/>
          <p:cNvSpPr/>
          <p:nvPr/>
        </p:nvSpPr>
        <p:spPr>
          <a:xfrm>
            <a:off x="3781080" y="279684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Vilcia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54" name="Line 15"/>
          <p:cNvSpPr/>
          <p:nvPr/>
        </p:nvSpPr>
        <p:spPr>
          <a:xfrm flipH="1">
            <a:off x="660240" y="2353680"/>
            <a:ext cx="1030320" cy="4478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5" name="Line 16"/>
          <p:cNvSpPr/>
          <p:nvPr/>
        </p:nvSpPr>
        <p:spPr>
          <a:xfrm>
            <a:off x="1690560" y="2353680"/>
            <a:ext cx="181440" cy="4460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6" name="Line 17"/>
          <p:cNvSpPr/>
          <p:nvPr/>
        </p:nvSpPr>
        <p:spPr>
          <a:xfrm>
            <a:off x="1690560" y="2353680"/>
            <a:ext cx="139356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7" name="Line 18"/>
          <p:cNvSpPr/>
          <p:nvPr/>
        </p:nvSpPr>
        <p:spPr>
          <a:xfrm>
            <a:off x="1690560" y="2353680"/>
            <a:ext cx="260532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8" name="CustomShape 19"/>
          <p:cNvSpPr/>
          <p:nvPr/>
        </p:nvSpPr>
        <p:spPr>
          <a:xfrm>
            <a:off x="145080" y="3057840"/>
            <a:ext cx="1259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280 + 366 = 646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59" name="CustomShape 20"/>
          <p:cNvSpPr/>
          <p:nvPr/>
        </p:nvSpPr>
        <p:spPr>
          <a:xfrm>
            <a:off x="1349280" y="3046320"/>
            <a:ext cx="1259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239 + 176 = 415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60" name="CustomShape 21"/>
          <p:cNvSpPr/>
          <p:nvPr/>
        </p:nvSpPr>
        <p:spPr>
          <a:xfrm>
            <a:off x="2568960" y="3049560"/>
            <a:ext cx="128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291 + 380 = 671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61" name="TextShape 22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CustomShape 1"/>
          <p:cNvSpPr/>
          <p:nvPr/>
        </p:nvSpPr>
        <p:spPr>
          <a:xfrm>
            <a:off x="3679200" y="14659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63" name="CustomShape 2"/>
          <p:cNvSpPr/>
          <p:nvPr/>
        </p:nvSpPr>
        <p:spPr>
          <a:xfrm>
            <a:off x="1175760" y="209268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64" name="CustomShape 3"/>
          <p:cNvSpPr/>
          <p:nvPr/>
        </p:nvSpPr>
        <p:spPr>
          <a:xfrm>
            <a:off x="4463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65" name="CustomShape 4"/>
          <p:cNvSpPr/>
          <p:nvPr/>
        </p:nvSpPr>
        <p:spPr>
          <a:xfrm>
            <a:off x="6560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66" name="Line 5"/>
          <p:cNvSpPr/>
          <p:nvPr/>
        </p:nvSpPr>
        <p:spPr>
          <a:xfrm flipH="1">
            <a:off x="1690560" y="1726920"/>
            <a:ext cx="250380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7" name="Line 6"/>
          <p:cNvSpPr/>
          <p:nvPr/>
        </p:nvSpPr>
        <p:spPr>
          <a:xfrm>
            <a:off x="4194360" y="1726920"/>
            <a:ext cx="78372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8" name="Line 7"/>
          <p:cNvSpPr/>
          <p:nvPr/>
        </p:nvSpPr>
        <p:spPr>
          <a:xfrm>
            <a:off x="4194360" y="1726920"/>
            <a:ext cx="288108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9" name="CustomShape 8"/>
          <p:cNvSpPr/>
          <p:nvPr/>
        </p:nvSpPr>
        <p:spPr>
          <a:xfrm>
            <a:off x="6560280" y="2342160"/>
            <a:ext cx="119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 + 374 = 449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70" name="CustomShape 9"/>
          <p:cNvSpPr/>
          <p:nvPr/>
        </p:nvSpPr>
        <p:spPr>
          <a:xfrm>
            <a:off x="4463280" y="235404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 + 329 = 447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71" name="CustomShape 10"/>
          <p:cNvSpPr/>
          <p:nvPr/>
        </p:nvSpPr>
        <p:spPr>
          <a:xfrm>
            <a:off x="145080" y="28018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72" name="CustomShape 11"/>
          <p:cNvSpPr/>
          <p:nvPr/>
        </p:nvSpPr>
        <p:spPr>
          <a:xfrm>
            <a:off x="1357200" y="2799720"/>
            <a:ext cx="1030320" cy="261000"/>
          </a:xfrm>
          <a:prstGeom prst="ellipse">
            <a:avLst/>
          </a:prstGeom>
          <a:noFill/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73" name="CustomShape 12"/>
          <p:cNvSpPr/>
          <p:nvPr/>
        </p:nvSpPr>
        <p:spPr>
          <a:xfrm>
            <a:off x="2568960" y="279684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74" name="CustomShape 13"/>
          <p:cNvSpPr/>
          <p:nvPr/>
        </p:nvSpPr>
        <p:spPr>
          <a:xfrm>
            <a:off x="3781080" y="279684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Vilcia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75" name="Line 14"/>
          <p:cNvSpPr/>
          <p:nvPr/>
        </p:nvSpPr>
        <p:spPr>
          <a:xfrm flipH="1">
            <a:off x="660240" y="2353680"/>
            <a:ext cx="1030320" cy="4478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6" name="Line 15"/>
          <p:cNvSpPr/>
          <p:nvPr/>
        </p:nvSpPr>
        <p:spPr>
          <a:xfrm>
            <a:off x="1690560" y="2353680"/>
            <a:ext cx="181440" cy="4460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7" name="Line 16"/>
          <p:cNvSpPr/>
          <p:nvPr/>
        </p:nvSpPr>
        <p:spPr>
          <a:xfrm>
            <a:off x="1690560" y="2353680"/>
            <a:ext cx="139356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8" name="Line 17"/>
          <p:cNvSpPr/>
          <p:nvPr/>
        </p:nvSpPr>
        <p:spPr>
          <a:xfrm>
            <a:off x="1690560" y="2353680"/>
            <a:ext cx="260532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9" name="CustomShape 18"/>
          <p:cNvSpPr/>
          <p:nvPr/>
        </p:nvSpPr>
        <p:spPr>
          <a:xfrm>
            <a:off x="145080" y="3057840"/>
            <a:ext cx="1259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280 + 366 = 646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80" name="CustomShape 19"/>
          <p:cNvSpPr/>
          <p:nvPr/>
        </p:nvSpPr>
        <p:spPr>
          <a:xfrm>
            <a:off x="1349280" y="3046320"/>
            <a:ext cx="1259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239 + 176 = 415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81" name="CustomShape 20"/>
          <p:cNvSpPr/>
          <p:nvPr/>
        </p:nvSpPr>
        <p:spPr>
          <a:xfrm>
            <a:off x="2568960" y="3049560"/>
            <a:ext cx="128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291 + 380 = 671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82" name="CustomShape 21"/>
          <p:cNvSpPr/>
          <p:nvPr/>
        </p:nvSpPr>
        <p:spPr>
          <a:xfrm>
            <a:off x="3265560" y="34459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83" name="CustomShape 22"/>
          <p:cNvSpPr/>
          <p:nvPr/>
        </p:nvSpPr>
        <p:spPr>
          <a:xfrm>
            <a:off x="4572000" y="3458520"/>
            <a:ext cx="1030320" cy="261000"/>
          </a:xfrm>
          <a:prstGeom prst="ellipse">
            <a:avLst/>
          </a:prstGeom>
          <a:noFill/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84" name="CustomShape 23"/>
          <p:cNvSpPr/>
          <p:nvPr/>
        </p:nvSpPr>
        <p:spPr>
          <a:xfrm>
            <a:off x="5972760" y="34459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85" name="Line 24"/>
          <p:cNvSpPr/>
          <p:nvPr/>
        </p:nvSpPr>
        <p:spPr>
          <a:xfrm flipH="1">
            <a:off x="3780720" y="3057840"/>
            <a:ext cx="515160" cy="3877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6" name="Line 25"/>
          <p:cNvSpPr/>
          <p:nvPr/>
        </p:nvSpPr>
        <p:spPr>
          <a:xfrm>
            <a:off x="4295880" y="3057840"/>
            <a:ext cx="2191680" cy="3877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7" name="Line 26"/>
          <p:cNvSpPr/>
          <p:nvPr/>
        </p:nvSpPr>
        <p:spPr>
          <a:xfrm>
            <a:off x="4295880" y="3057840"/>
            <a:ext cx="791280" cy="4003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8" name="TextShape 27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0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1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2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3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4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5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6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7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8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9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0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1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2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3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4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5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6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7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8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9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0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1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2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3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4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5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6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7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8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9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0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1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2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3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4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5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6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7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8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9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30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31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32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33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34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35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36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37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38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39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0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1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2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3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4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5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6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7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8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9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50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51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52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3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4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5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6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7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8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9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0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1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2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3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4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5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6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7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8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9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0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1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2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73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674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5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76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7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78" name="CustomShape 90"/>
          <p:cNvSpPr/>
          <p:nvPr/>
        </p:nvSpPr>
        <p:spPr>
          <a:xfrm>
            <a:off x="2139840" y="486360"/>
            <a:ext cx="462348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Faragas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+ 99) + 176 = 415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Oradea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+ 151) + 380 = 671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Arad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+ 140) + 366 = 646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Pitesi</a:t>
            </a:r>
            <a:r>
              <a:rPr b="0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f(n) = g(n) + h(n) = (140 + 80 + 97) + 100 = 417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r>
              <a:rPr b="0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f(n) = g(n) + h(n) = (140 + 80 + 146) + 160 = 526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: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9" name="TextShape 91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0" name="CustomShape 92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1" name="CustomShape 93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3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4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5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6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7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8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9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0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1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2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3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4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5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6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7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8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9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0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1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2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3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4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5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6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7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8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9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0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1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2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3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4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5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6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7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8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9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0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1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2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3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4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5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6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7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8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9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0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1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2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3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4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5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6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7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8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9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40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41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42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43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44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45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6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7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8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9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0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1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2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3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4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5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6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7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8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9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0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1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2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3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4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5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6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767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8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69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0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71" name="CustomShape 90"/>
          <p:cNvSpPr/>
          <p:nvPr/>
        </p:nvSpPr>
        <p:spPr>
          <a:xfrm>
            <a:off x="2139840" y="486360"/>
            <a:ext cx="462348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2060"/>
                </a:solidFill>
                <a:latin typeface="Times New Roman"/>
                <a:ea typeface="Arial"/>
              </a:rPr>
              <a:t>Faragas</a:t>
            </a:r>
            <a:r>
              <a:rPr b="0" lang="en-US" sz="1200" spc="-1" strike="noStrike">
                <a:solidFill>
                  <a:srgbClr val="00206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2060"/>
                </a:solidFill>
                <a:latin typeface="Times New Roman"/>
                <a:ea typeface="Arial"/>
              </a:rPr>
              <a:t>f(n) = g(n) + h(n) = (140 + 99) + 176 = 415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Oradea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+ 151) + 380 = 671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Arad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+ 140) + 366 = 646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Pitesi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+ 80 + 97) + 100 = 417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Craiova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+ 80 + 146) + 160 = 526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Sibiu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72" name="TextShape 91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3" name="CustomShape 92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4" name="CustomShape 93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CustomShape 1"/>
          <p:cNvSpPr/>
          <p:nvPr/>
        </p:nvSpPr>
        <p:spPr>
          <a:xfrm>
            <a:off x="3679200" y="14659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6" name="CustomShape 2"/>
          <p:cNvSpPr/>
          <p:nvPr/>
        </p:nvSpPr>
        <p:spPr>
          <a:xfrm>
            <a:off x="1175760" y="209268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7" name="CustomShape 3"/>
          <p:cNvSpPr/>
          <p:nvPr/>
        </p:nvSpPr>
        <p:spPr>
          <a:xfrm>
            <a:off x="4463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8" name="CustomShape 4"/>
          <p:cNvSpPr/>
          <p:nvPr/>
        </p:nvSpPr>
        <p:spPr>
          <a:xfrm>
            <a:off x="6560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9" name="Line 5"/>
          <p:cNvSpPr/>
          <p:nvPr/>
        </p:nvSpPr>
        <p:spPr>
          <a:xfrm flipH="1">
            <a:off x="1690560" y="1726920"/>
            <a:ext cx="250380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0" name="Line 6"/>
          <p:cNvSpPr/>
          <p:nvPr/>
        </p:nvSpPr>
        <p:spPr>
          <a:xfrm>
            <a:off x="4194360" y="1726920"/>
            <a:ext cx="78372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1" name="Line 7"/>
          <p:cNvSpPr/>
          <p:nvPr/>
        </p:nvSpPr>
        <p:spPr>
          <a:xfrm>
            <a:off x="4194360" y="1726920"/>
            <a:ext cx="288108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2" name="CustomShape 8"/>
          <p:cNvSpPr/>
          <p:nvPr/>
        </p:nvSpPr>
        <p:spPr>
          <a:xfrm>
            <a:off x="6560280" y="2342160"/>
            <a:ext cx="119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 + 374 = 449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83" name="CustomShape 9"/>
          <p:cNvSpPr/>
          <p:nvPr/>
        </p:nvSpPr>
        <p:spPr>
          <a:xfrm>
            <a:off x="4463280" y="235404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 + 329 = 447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84" name="CustomShape 10"/>
          <p:cNvSpPr/>
          <p:nvPr/>
        </p:nvSpPr>
        <p:spPr>
          <a:xfrm>
            <a:off x="145080" y="28018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85" name="CustomShape 11"/>
          <p:cNvSpPr/>
          <p:nvPr/>
        </p:nvSpPr>
        <p:spPr>
          <a:xfrm>
            <a:off x="1357200" y="2799720"/>
            <a:ext cx="1030320" cy="261000"/>
          </a:xfrm>
          <a:prstGeom prst="ellipse">
            <a:avLst/>
          </a:prstGeom>
          <a:noFill/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86" name="CustomShape 12"/>
          <p:cNvSpPr/>
          <p:nvPr/>
        </p:nvSpPr>
        <p:spPr>
          <a:xfrm>
            <a:off x="2568960" y="279684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87" name="CustomShape 13"/>
          <p:cNvSpPr/>
          <p:nvPr/>
        </p:nvSpPr>
        <p:spPr>
          <a:xfrm>
            <a:off x="3781080" y="279684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Vilcia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88" name="Line 14"/>
          <p:cNvSpPr/>
          <p:nvPr/>
        </p:nvSpPr>
        <p:spPr>
          <a:xfrm flipH="1">
            <a:off x="660240" y="2353680"/>
            <a:ext cx="1030320" cy="4478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9" name="Line 15"/>
          <p:cNvSpPr/>
          <p:nvPr/>
        </p:nvSpPr>
        <p:spPr>
          <a:xfrm>
            <a:off x="1690560" y="2353680"/>
            <a:ext cx="181440" cy="4460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0" name="Line 16"/>
          <p:cNvSpPr/>
          <p:nvPr/>
        </p:nvSpPr>
        <p:spPr>
          <a:xfrm>
            <a:off x="1690560" y="2353680"/>
            <a:ext cx="139356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1" name="Line 17"/>
          <p:cNvSpPr/>
          <p:nvPr/>
        </p:nvSpPr>
        <p:spPr>
          <a:xfrm>
            <a:off x="1690560" y="2353680"/>
            <a:ext cx="260532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2" name="CustomShape 18"/>
          <p:cNvSpPr/>
          <p:nvPr/>
        </p:nvSpPr>
        <p:spPr>
          <a:xfrm>
            <a:off x="145080" y="3057840"/>
            <a:ext cx="1259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280 + 366 = 646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93" name="CustomShape 19"/>
          <p:cNvSpPr/>
          <p:nvPr/>
        </p:nvSpPr>
        <p:spPr>
          <a:xfrm>
            <a:off x="1349280" y="3046320"/>
            <a:ext cx="1259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b0f0"/>
                </a:solidFill>
                <a:latin typeface="Times New Roman"/>
                <a:ea typeface="Arial"/>
              </a:rPr>
              <a:t>239 + 176 = 415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94" name="CustomShape 20"/>
          <p:cNvSpPr/>
          <p:nvPr/>
        </p:nvSpPr>
        <p:spPr>
          <a:xfrm>
            <a:off x="2568960" y="3049560"/>
            <a:ext cx="128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291 + 380 = 671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95" name="CustomShape 21"/>
          <p:cNvSpPr/>
          <p:nvPr/>
        </p:nvSpPr>
        <p:spPr>
          <a:xfrm>
            <a:off x="3265560" y="34459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96" name="CustomShape 22"/>
          <p:cNvSpPr/>
          <p:nvPr/>
        </p:nvSpPr>
        <p:spPr>
          <a:xfrm>
            <a:off x="4572000" y="3458520"/>
            <a:ext cx="1030320" cy="261000"/>
          </a:xfrm>
          <a:prstGeom prst="ellipse">
            <a:avLst/>
          </a:prstGeom>
          <a:noFill/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97" name="CustomShape 23"/>
          <p:cNvSpPr/>
          <p:nvPr/>
        </p:nvSpPr>
        <p:spPr>
          <a:xfrm>
            <a:off x="5972760" y="34459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98" name="Line 24"/>
          <p:cNvSpPr/>
          <p:nvPr/>
        </p:nvSpPr>
        <p:spPr>
          <a:xfrm flipH="1">
            <a:off x="3780720" y="3057840"/>
            <a:ext cx="515160" cy="3877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9" name="Line 25"/>
          <p:cNvSpPr/>
          <p:nvPr/>
        </p:nvSpPr>
        <p:spPr>
          <a:xfrm>
            <a:off x="4295880" y="3057840"/>
            <a:ext cx="2191680" cy="3877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0" name="Line 26"/>
          <p:cNvSpPr/>
          <p:nvPr/>
        </p:nvSpPr>
        <p:spPr>
          <a:xfrm>
            <a:off x="4295880" y="3057840"/>
            <a:ext cx="791280" cy="4003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1" name="CustomShape 27"/>
          <p:cNvSpPr/>
          <p:nvPr/>
        </p:nvSpPr>
        <p:spPr>
          <a:xfrm>
            <a:off x="3279240" y="370692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366 + 160 = 526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02" name="CustomShape 28"/>
          <p:cNvSpPr/>
          <p:nvPr/>
        </p:nvSpPr>
        <p:spPr>
          <a:xfrm>
            <a:off x="4586400" y="372204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317 + 100 = 417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03" name="CustomShape 29"/>
          <p:cNvSpPr/>
          <p:nvPr/>
        </p:nvSpPr>
        <p:spPr>
          <a:xfrm>
            <a:off x="5980320" y="371628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300 + 253 = 553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04" name="TextShape 30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7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8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9" name="CustomShape 28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0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1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5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6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8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0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5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8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9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4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5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8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5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6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7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" name="CustomShape 87"/>
          <p:cNvSpPr/>
          <p:nvPr/>
        </p:nvSpPr>
        <p:spPr>
          <a:xfrm>
            <a:off x="901080" y="2536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8"/>
          <p:cNvSpPr/>
          <p:nvPr/>
        </p:nvSpPr>
        <p:spPr>
          <a:xfrm>
            <a:off x="4212720" y="43142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TextShape 89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CustomShape 1"/>
          <p:cNvSpPr/>
          <p:nvPr/>
        </p:nvSpPr>
        <p:spPr>
          <a:xfrm>
            <a:off x="3679200" y="14659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06" name="CustomShape 2"/>
          <p:cNvSpPr/>
          <p:nvPr/>
        </p:nvSpPr>
        <p:spPr>
          <a:xfrm>
            <a:off x="1175760" y="209268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07" name="CustomShape 3"/>
          <p:cNvSpPr/>
          <p:nvPr/>
        </p:nvSpPr>
        <p:spPr>
          <a:xfrm>
            <a:off x="4463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08" name="CustomShape 4"/>
          <p:cNvSpPr/>
          <p:nvPr/>
        </p:nvSpPr>
        <p:spPr>
          <a:xfrm>
            <a:off x="6560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09" name="Line 5"/>
          <p:cNvSpPr/>
          <p:nvPr/>
        </p:nvSpPr>
        <p:spPr>
          <a:xfrm flipH="1">
            <a:off x="1690560" y="1726920"/>
            <a:ext cx="250380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0" name="Line 6"/>
          <p:cNvSpPr/>
          <p:nvPr/>
        </p:nvSpPr>
        <p:spPr>
          <a:xfrm>
            <a:off x="4194360" y="1726920"/>
            <a:ext cx="78372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1" name="Line 7"/>
          <p:cNvSpPr/>
          <p:nvPr/>
        </p:nvSpPr>
        <p:spPr>
          <a:xfrm>
            <a:off x="4194360" y="1726920"/>
            <a:ext cx="288108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2" name="CustomShape 8"/>
          <p:cNvSpPr/>
          <p:nvPr/>
        </p:nvSpPr>
        <p:spPr>
          <a:xfrm>
            <a:off x="6560280" y="2342160"/>
            <a:ext cx="119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 + 374 = 449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13" name="CustomShape 9"/>
          <p:cNvSpPr/>
          <p:nvPr/>
        </p:nvSpPr>
        <p:spPr>
          <a:xfrm>
            <a:off x="4463280" y="235404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 + 329 = 447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14" name="CustomShape 10"/>
          <p:cNvSpPr/>
          <p:nvPr/>
        </p:nvSpPr>
        <p:spPr>
          <a:xfrm>
            <a:off x="145080" y="28018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15" name="CustomShape 11"/>
          <p:cNvSpPr/>
          <p:nvPr/>
        </p:nvSpPr>
        <p:spPr>
          <a:xfrm>
            <a:off x="1357200" y="27997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16" name="CustomShape 12"/>
          <p:cNvSpPr/>
          <p:nvPr/>
        </p:nvSpPr>
        <p:spPr>
          <a:xfrm>
            <a:off x="2568960" y="279684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17" name="CustomShape 13"/>
          <p:cNvSpPr/>
          <p:nvPr/>
        </p:nvSpPr>
        <p:spPr>
          <a:xfrm>
            <a:off x="3781080" y="279684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Vilcia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18" name="Line 14"/>
          <p:cNvSpPr/>
          <p:nvPr/>
        </p:nvSpPr>
        <p:spPr>
          <a:xfrm flipH="1">
            <a:off x="660240" y="2353680"/>
            <a:ext cx="1030320" cy="4478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9" name="Line 15"/>
          <p:cNvSpPr/>
          <p:nvPr/>
        </p:nvSpPr>
        <p:spPr>
          <a:xfrm>
            <a:off x="1690560" y="2353680"/>
            <a:ext cx="181440" cy="4460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0" name="Line 16"/>
          <p:cNvSpPr/>
          <p:nvPr/>
        </p:nvSpPr>
        <p:spPr>
          <a:xfrm>
            <a:off x="1690560" y="2353680"/>
            <a:ext cx="139356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1" name="Line 17"/>
          <p:cNvSpPr/>
          <p:nvPr/>
        </p:nvSpPr>
        <p:spPr>
          <a:xfrm>
            <a:off x="1690560" y="2353680"/>
            <a:ext cx="260532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2" name="CustomShape 18"/>
          <p:cNvSpPr/>
          <p:nvPr/>
        </p:nvSpPr>
        <p:spPr>
          <a:xfrm>
            <a:off x="145080" y="3057840"/>
            <a:ext cx="1259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280 + 366 = 646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23" name="CustomShape 19"/>
          <p:cNvSpPr/>
          <p:nvPr/>
        </p:nvSpPr>
        <p:spPr>
          <a:xfrm>
            <a:off x="2568960" y="3049560"/>
            <a:ext cx="128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291 + 380 = 671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24" name="CustomShape 20"/>
          <p:cNvSpPr/>
          <p:nvPr/>
        </p:nvSpPr>
        <p:spPr>
          <a:xfrm>
            <a:off x="3265560" y="34459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25" name="CustomShape 21"/>
          <p:cNvSpPr/>
          <p:nvPr/>
        </p:nvSpPr>
        <p:spPr>
          <a:xfrm>
            <a:off x="4572000" y="3458520"/>
            <a:ext cx="1030320" cy="261000"/>
          </a:xfrm>
          <a:prstGeom prst="ellipse">
            <a:avLst/>
          </a:prstGeom>
          <a:noFill/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26" name="CustomShape 22"/>
          <p:cNvSpPr/>
          <p:nvPr/>
        </p:nvSpPr>
        <p:spPr>
          <a:xfrm>
            <a:off x="5972760" y="34459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27" name="Line 23"/>
          <p:cNvSpPr/>
          <p:nvPr/>
        </p:nvSpPr>
        <p:spPr>
          <a:xfrm flipH="1">
            <a:off x="3780720" y="3057840"/>
            <a:ext cx="515160" cy="3877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8" name="Line 24"/>
          <p:cNvSpPr/>
          <p:nvPr/>
        </p:nvSpPr>
        <p:spPr>
          <a:xfrm>
            <a:off x="4295880" y="3057840"/>
            <a:ext cx="2191680" cy="3877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9" name="Line 25"/>
          <p:cNvSpPr/>
          <p:nvPr/>
        </p:nvSpPr>
        <p:spPr>
          <a:xfrm>
            <a:off x="4295880" y="3057840"/>
            <a:ext cx="791280" cy="4003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0" name="CustomShape 26"/>
          <p:cNvSpPr/>
          <p:nvPr/>
        </p:nvSpPr>
        <p:spPr>
          <a:xfrm>
            <a:off x="3279240" y="370692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366 + 160 = 526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31" name="CustomShape 27"/>
          <p:cNvSpPr/>
          <p:nvPr/>
        </p:nvSpPr>
        <p:spPr>
          <a:xfrm>
            <a:off x="4586400" y="372204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317 + 100 = 417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32" name="CustomShape 28"/>
          <p:cNvSpPr/>
          <p:nvPr/>
        </p:nvSpPr>
        <p:spPr>
          <a:xfrm>
            <a:off x="5980320" y="371628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300 + 253 = 553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33" name="CustomShape 29"/>
          <p:cNvSpPr/>
          <p:nvPr/>
        </p:nvSpPr>
        <p:spPr>
          <a:xfrm>
            <a:off x="493560" y="34585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34" name="CustomShape 30"/>
          <p:cNvSpPr/>
          <p:nvPr/>
        </p:nvSpPr>
        <p:spPr>
          <a:xfrm>
            <a:off x="2053800" y="34585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Bucharest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35" name="Line 31"/>
          <p:cNvSpPr/>
          <p:nvPr/>
        </p:nvSpPr>
        <p:spPr>
          <a:xfrm flipH="1">
            <a:off x="1008720" y="3061080"/>
            <a:ext cx="863280" cy="3970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6" name="Line 32"/>
          <p:cNvSpPr/>
          <p:nvPr/>
        </p:nvSpPr>
        <p:spPr>
          <a:xfrm>
            <a:off x="1872000" y="3061080"/>
            <a:ext cx="696960" cy="3970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7" name="TextShape 33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9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0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1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2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3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4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5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6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7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8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9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0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1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2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3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4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5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6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7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8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9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60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61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62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63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64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65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66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67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68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69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0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1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2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3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4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5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6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7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8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9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0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1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2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3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4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5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6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7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8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9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0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1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2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3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4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5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6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7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8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9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00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01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2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3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4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5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6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7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8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9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0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1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2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3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4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5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6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7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8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9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0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1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22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23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4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925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6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927" name="CustomShape 90"/>
          <p:cNvSpPr/>
          <p:nvPr/>
        </p:nvSpPr>
        <p:spPr>
          <a:xfrm>
            <a:off x="2139840" y="486360"/>
            <a:ext cx="4623480" cy="17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Oradea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+ 151) + 380 = 671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Arad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+ 140) + 366 = 646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Pitesi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+ 80 + 97) + 100 = 417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Craiova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+ 80 + 146) + 160 = 526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Bucharest</a:t>
            </a:r>
            <a:r>
              <a:rPr b="0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f(n) = g(n) + h(n) = (140 + 99 + 211) + 0 = 450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r>
              <a:rPr b="0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:</a:t>
            </a: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928" name="CustomShape 91"/>
          <p:cNvSpPr/>
          <p:nvPr/>
        </p:nvSpPr>
        <p:spPr>
          <a:xfrm flipH="1">
            <a:off x="6029280" y="1378080"/>
            <a:ext cx="712080" cy="32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7575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9" name="CustomShape 92"/>
          <p:cNvSpPr/>
          <p:nvPr/>
        </p:nvSpPr>
        <p:spPr>
          <a:xfrm>
            <a:off x="6697080" y="1248120"/>
            <a:ext cx="1542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nnai MN"/>
                <a:ea typeface="Arial"/>
              </a:rPr>
              <a:t>Through Faragas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30" name="TextShape 93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1" name="CustomShape 94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2" name="CustomShape 95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4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5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6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7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8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9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0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1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2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3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4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5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6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7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8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9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0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1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2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3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4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55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56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57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58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59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60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61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62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63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64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65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66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67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68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69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70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71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72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73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74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75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76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77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78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79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80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81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82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83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84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85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86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87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88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89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90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91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92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93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94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95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96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7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8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9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0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1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2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3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4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5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6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7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8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9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0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1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2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3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4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5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6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17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018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9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20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1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22" name="CustomShape 90"/>
          <p:cNvSpPr/>
          <p:nvPr/>
        </p:nvSpPr>
        <p:spPr>
          <a:xfrm>
            <a:off x="2139840" y="486360"/>
            <a:ext cx="4623480" cy="17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Oradea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+ 151) + 380 = 671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Arad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+ 140) + 366 = 646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Pitesi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+ 80 + 97) + 100 = 417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Craiova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+ 80 + 146) + 160 = 526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highlight>
                  <a:srgbClr val="00ff00"/>
                </a:highlight>
                <a:latin typeface="Times New Roman"/>
                <a:ea typeface="Arial"/>
              </a:rPr>
              <a:t>Bucharest</a:t>
            </a:r>
            <a:r>
              <a:rPr b="0" lang="en-US" sz="1200" spc="-1" strike="noStrike">
                <a:solidFill>
                  <a:srgbClr val="1a1a1a"/>
                </a:solidFill>
                <a:highlight>
                  <a:srgbClr val="00ff00"/>
                </a:highlight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highlight>
                  <a:srgbClr val="00ff00"/>
                </a:highlight>
                <a:latin typeface="Times New Roman"/>
                <a:ea typeface="Arial"/>
              </a:rPr>
              <a:t>f(n) = g(n) + h(n) = (140 + 99 + 211) + 0 = 450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highlight>
                  <a:srgbClr val="00ff00"/>
                </a:highlight>
                <a:latin typeface="Times New Roman"/>
                <a:ea typeface="Arial"/>
              </a:rPr>
              <a:t>Sibiu</a:t>
            </a:r>
            <a:r>
              <a:rPr b="0" lang="en-US" sz="1200" spc="-1" strike="noStrike">
                <a:solidFill>
                  <a:srgbClr val="677f85"/>
                </a:solidFill>
                <a:highlight>
                  <a:srgbClr val="00ff00"/>
                </a:highlight>
                <a:latin typeface="Times New Roman"/>
                <a:ea typeface="Arial"/>
              </a:rPr>
              <a:t>:</a:t>
            </a:r>
            <a:r>
              <a:rPr b="1" lang="en-US" sz="1200" spc="-1" strike="noStrike">
                <a:solidFill>
                  <a:srgbClr val="677f85"/>
                </a:solidFill>
                <a:highlight>
                  <a:srgbClr val="00ff00"/>
                </a:highlight>
                <a:latin typeface="Times New Roman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023" name="CustomShape 91"/>
          <p:cNvSpPr/>
          <p:nvPr/>
        </p:nvSpPr>
        <p:spPr>
          <a:xfrm flipH="1">
            <a:off x="6029280" y="1378080"/>
            <a:ext cx="712080" cy="32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7575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4" name="CustomShape 92"/>
          <p:cNvSpPr/>
          <p:nvPr/>
        </p:nvSpPr>
        <p:spPr>
          <a:xfrm>
            <a:off x="6697080" y="1248120"/>
            <a:ext cx="1542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nnai MN"/>
                <a:ea typeface="Arial"/>
              </a:rPr>
              <a:t>Through Faragas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25" name="TextShape 93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6" name="CustomShape 94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7" name="CustomShape 95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9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0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1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2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3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4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5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6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7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8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9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0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1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2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3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4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5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6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7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8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9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0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1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2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3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4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5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6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7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8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9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0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1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2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3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4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5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6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7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8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9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0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1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2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3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4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5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6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7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8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9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0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1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2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3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4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5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6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7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8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9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90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91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2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3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4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5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6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7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8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9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0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1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2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3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4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5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6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7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8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9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0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1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12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113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4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15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6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17" name="CustomShape 90"/>
          <p:cNvSpPr/>
          <p:nvPr/>
        </p:nvSpPr>
        <p:spPr>
          <a:xfrm>
            <a:off x="2139840" y="486360"/>
            <a:ext cx="4623480" cy="17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highlight>
                  <a:srgbClr val="ffff00"/>
                </a:highlight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1a1a1a"/>
                </a:solidFill>
                <a:highlight>
                  <a:srgbClr val="ffff00"/>
                </a:highlight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highlight>
                  <a:srgbClr val="ffff00"/>
                </a:highlight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highlight>
                  <a:srgbClr val="ffff00"/>
                </a:highlight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1a1a1a"/>
                </a:solidFill>
                <a:highlight>
                  <a:srgbClr val="ffff00"/>
                </a:highlight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highlight>
                  <a:srgbClr val="ffff00"/>
                </a:highlight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highlight>
                  <a:srgbClr val="ffff00"/>
                </a:highlight>
                <a:latin typeface="Times New Roman"/>
                <a:ea typeface="Arial"/>
              </a:rPr>
              <a:t>Oradea</a:t>
            </a:r>
            <a:r>
              <a:rPr b="0" lang="en-US" sz="1200" spc="-1" strike="noStrike">
                <a:solidFill>
                  <a:srgbClr val="677f85"/>
                </a:solidFill>
                <a:highlight>
                  <a:srgbClr val="ffff00"/>
                </a:highlight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highlight>
                  <a:srgbClr val="ffff00"/>
                </a:highlight>
                <a:latin typeface="Times New Roman"/>
                <a:ea typeface="Arial"/>
              </a:rPr>
              <a:t>f(n) = g(n) + h(n) = (140 + 151) + 380 = 671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highlight>
                  <a:srgbClr val="ffff00"/>
                </a:highlight>
                <a:latin typeface="Times New Roman"/>
                <a:ea typeface="Arial"/>
              </a:rPr>
              <a:t>Arad</a:t>
            </a:r>
            <a:r>
              <a:rPr b="0" lang="en-US" sz="1200" spc="-1" strike="noStrike">
                <a:solidFill>
                  <a:srgbClr val="677f85"/>
                </a:solidFill>
                <a:highlight>
                  <a:srgbClr val="ffff00"/>
                </a:highlight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highlight>
                  <a:srgbClr val="ffff00"/>
                </a:highlight>
                <a:latin typeface="Times New Roman"/>
                <a:ea typeface="Arial"/>
              </a:rPr>
              <a:t>f(n) = g(n) + h(n) = (140 + 140) + 366 = 646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highlight>
                  <a:srgbClr val="ffff00"/>
                </a:highlight>
                <a:latin typeface="Times New Roman"/>
                <a:ea typeface="Arial"/>
              </a:rPr>
              <a:t>Pitesi</a:t>
            </a:r>
            <a:r>
              <a:rPr b="0" lang="en-US" sz="1200" spc="-1" strike="noStrike">
                <a:solidFill>
                  <a:srgbClr val="1a1a1a"/>
                </a:solidFill>
                <a:highlight>
                  <a:srgbClr val="ffff00"/>
                </a:highlight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highlight>
                  <a:srgbClr val="ffff00"/>
                </a:highlight>
                <a:latin typeface="Times New Roman"/>
                <a:ea typeface="Arial"/>
              </a:rPr>
              <a:t>f(n) = g(n) + h(n) = (140 + 80 + 97) + 100 = 417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highlight>
                  <a:srgbClr val="ffff00"/>
                </a:highlight>
                <a:latin typeface="Times New Roman"/>
                <a:ea typeface="Arial"/>
              </a:rPr>
              <a:t>Craiova</a:t>
            </a:r>
            <a:r>
              <a:rPr b="0" lang="en-US" sz="1200" spc="-1" strike="noStrike">
                <a:solidFill>
                  <a:srgbClr val="677f85"/>
                </a:solidFill>
                <a:highlight>
                  <a:srgbClr val="ffff00"/>
                </a:highlight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highlight>
                  <a:srgbClr val="ffff00"/>
                </a:highlight>
                <a:latin typeface="Times New Roman"/>
                <a:ea typeface="Arial"/>
              </a:rPr>
              <a:t>f(n) = g(n) + h(n) = (140 + 80 + 146) + 160 = 526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highlight>
                  <a:srgbClr val="00ff00"/>
                </a:highlight>
                <a:latin typeface="Times New Roman"/>
                <a:ea typeface="Arial"/>
              </a:rPr>
              <a:t>Bucharest</a:t>
            </a:r>
            <a:r>
              <a:rPr b="0" lang="en-US" sz="1200" spc="-1" strike="noStrike">
                <a:solidFill>
                  <a:srgbClr val="1a1a1a"/>
                </a:solidFill>
                <a:highlight>
                  <a:srgbClr val="00ff00"/>
                </a:highlight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highlight>
                  <a:srgbClr val="00ff00"/>
                </a:highlight>
                <a:latin typeface="Times New Roman"/>
                <a:ea typeface="Arial"/>
              </a:rPr>
              <a:t>f(n) = g(n) + h(n) = (140 + 99 + 211) + 0 = 450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highlight>
                  <a:srgbClr val="00ff00"/>
                </a:highlight>
                <a:latin typeface="Times New Roman"/>
                <a:ea typeface="Arial"/>
              </a:rPr>
              <a:t>Sibiu</a:t>
            </a:r>
            <a:r>
              <a:rPr b="0" lang="en-US" sz="1200" spc="-1" strike="noStrike">
                <a:solidFill>
                  <a:srgbClr val="677f85"/>
                </a:solidFill>
                <a:highlight>
                  <a:srgbClr val="00ff00"/>
                </a:highlight>
                <a:latin typeface="Times New Roman"/>
                <a:ea typeface="Arial"/>
              </a:rPr>
              <a:t>:</a:t>
            </a:r>
            <a:r>
              <a:rPr b="1" lang="en-US" sz="1200" spc="-1" strike="noStrike">
                <a:solidFill>
                  <a:srgbClr val="677f85"/>
                </a:solidFill>
                <a:highlight>
                  <a:srgbClr val="00ff00"/>
                </a:highlight>
                <a:latin typeface="Times New Roman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118" name="CustomShape 91"/>
          <p:cNvSpPr/>
          <p:nvPr/>
        </p:nvSpPr>
        <p:spPr>
          <a:xfrm flipH="1">
            <a:off x="6029280" y="1378080"/>
            <a:ext cx="712080" cy="32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7575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9" name="CustomShape 92"/>
          <p:cNvSpPr/>
          <p:nvPr/>
        </p:nvSpPr>
        <p:spPr>
          <a:xfrm>
            <a:off x="6697080" y="1248120"/>
            <a:ext cx="1542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nnai MN"/>
                <a:ea typeface="Arial"/>
              </a:rPr>
              <a:t>Through Faragas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20" name="TextShape 93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1" name="CustomShape 94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2" name="CustomShape 95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4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5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6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7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8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9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0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1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2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3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4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5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6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7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8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9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0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1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2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3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4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45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46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47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48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49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0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1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2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3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4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5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6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7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8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9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0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1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2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3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4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5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6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7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8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9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0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1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2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3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4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5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6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7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8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9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80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81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82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83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84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85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86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7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8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9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0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1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2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3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4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5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6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7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8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9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0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1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2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3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4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5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6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07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08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9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10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1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12" name="CustomShape 90"/>
          <p:cNvSpPr/>
          <p:nvPr/>
        </p:nvSpPr>
        <p:spPr>
          <a:xfrm>
            <a:off x="2139840" y="486360"/>
            <a:ext cx="4623480" cy="17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Oradea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+ 151) + 380 = 671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Arad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+ 140) + 366 = 646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2060"/>
                </a:solidFill>
                <a:latin typeface="Times New Roman"/>
                <a:ea typeface="Arial"/>
              </a:rPr>
              <a:t>Pitesi</a:t>
            </a:r>
            <a:r>
              <a:rPr b="0" lang="en-US" sz="1200" spc="-1" strike="noStrike">
                <a:solidFill>
                  <a:srgbClr val="002060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002060"/>
                </a:solidFill>
                <a:latin typeface="Times New Roman"/>
                <a:ea typeface="Arial"/>
              </a:rPr>
              <a:t>f(n) = g(n) + h(n) = (140 + 80 + 97) + 100 = 417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Craiova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+ 80 + 146) + 160 = 526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Bucharest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+ 99 + 211) + 0 = 450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Sibiu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</a:t>
            </a: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213" name="CustomShape 91"/>
          <p:cNvSpPr/>
          <p:nvPr/>
        </p:nvSpPr>
        <p:spPr>
          <a:xfrm flipH="1">
            <a:off x="6029280" y="1378080"/>
            <a:ext cx="712080" cy="32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7575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4" name="CustomShape 92"/>
          <p:cNvSpPr/>
          <p:nvPr/>
        </p:nvSpPr>
        <p:spPr>
          <a:xfrm>
            <a:off x="6697080" y="1248120"/>
            <a:ext cx="1542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nnai MN"/>
                <a:ea typeface="Arial"/>
              </a:rPr>
              <a:t>Through Faragas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15" name="TextShape 93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6" name="CustomShape 94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7" name="CustomShape 95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CustomShape 1"/>
          <p:cNvSpPr/>
          <p:nvPr/>
        </p:nvSpPr>
        <p:spPr>
          <a:xfrm>
            <a:off x="3679200" y="14659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19" name="CustomShape 2"/>
          <p:cNvSpPr/>
          <p:nvPr/>
        </p:nvSpPr>
        <p:spPr>
          <a:xfrm>
            <a:off x="1175760" y="209268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20" name="CustomShape 3"/>
          <p:cNvSpPr/>
          <p:nvPr/>
        </p:nvSpPr>
        <p:spPr>
          <a:xfrm>
            <a:off x="4463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21" name="CustomShape 4"/>
          <p:cNvSpPr/>
          <p:nvPr/>
        </p:nvSpPr>
        <p:spPr>
          <a:xfrm>
            <a:off x="6560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22" name="Line 5"/>
          <p:cNvSpPr/>
          <p:nvPr/>
        </p:nvSpPr>
        <p:spPr>
          <a:xfrm flipH="1">
            <a:off x="1690560" y="1726920"/>
            <a:ext cx="250380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3" name="Line 6"/>
          <p:cNvSpPr/>
          <p:nvPr/>
        </p:nvSpPr>
        <p:spPr>
          <a:xfrm>
            <a:off x="4194360" y="1726920"/>
            <a:ext cx="78372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4" name="Line 7"/>
          <p:cNvSpPr/>
          <p:nvPr/>
        </p:nvSpPr>
        <p:spPr>
          <a:xfrm>
            <a:off x="4194360" y="1726920"/>
            <a:ext cx="288108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5" name="CustomShape 8"/>
          <p:cNvSpPr/>
          <p:nvPr/>
        </p:nvSpPr>
        <p:spPr>
          <a:xfrm>
            <a:off x="6560280" y="2342160"/>
            <a:ext cx="119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 + 374 = 449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26" name="CustomShape 9"/>
          <p:cNvSpPr/>
          <p:nvPr/>
        </p:nvSpPr>
        <p:spPr>
          <a:xfrm>
            <a:off x="4463280" y="235404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 + 329 = 447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27" name="CustomShape 10"/>
          <p:cNvSpPr/>
          <p:nvPr/>
        </p:nvSpPr>
        <p:spPr>
          <a:xfrm>
            <a:off x="145080" y="28018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28" name="CustomShape 11"/>
          <p:cNvSpPr/>
          <p:nvPr/>
        </p:nvSpPr>
        <p:spPr>
          <a:xfrm>
            <a:off x="1357200" y="27997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29" name="CustomShape 12"/>
          <p:cNvSpPr/>
          <p:nvPr/>
        </p:nvSpPr>
        <p:spPr>
          <a:xfrm>
            <a:off x="2568960" y="279684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30" name="CustomShape 13"/>
          <p:cNvSpPr/>
          <p:nvPr/>
        </p:nvSpPr>
        <p:spPr>
          <a:xfrm>
            <a:off x="3781080" y="279684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Vilcia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31" name="Line 14"/>
          <p:cNvSpPr/>
          <p:nvPr/>
        </p:nvSpPr>
        <p:spPr>
          <a:xfrm flipH="1">
            <a:off x="660240" y="2353680"/>
            <a:ext cx="1030320" cy="4478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2" name="Line 15"/>
          <p:cNvSpPr/>
          <p:nvPr/>
        </p:nvSpPr>
        <p:spPr>
          <a:xfrm>
            <a:off x="1690560" y="2353680"/>
            <a:ext cx="181440" cy="4460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3" name="Line 16"/>
          <p:cNvSpPr/>
          <p:nvPr/>
        </p:nvSpPr>
        <p:spPr>
          <a:xfrm>
            <a:off x="1690560" y="2353680"/>
            <a:ext cx="139356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4" name="Line 17"/>
          <p:cNvSpPr/>
          <p:nvPr/>
        </p:nvSpPr>
        <p:spPr>
          <a:xfrm>
            <a:off x="1690560" y="2353680"/>
            <a:ext cx="260532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5" name="CustomShape 18"/>
          <p:cNvSpPr/>
          <p:nvPr/>
        </p:nvSpPr>
        <p:spPr>
          <a:xfrm>
            <a:off x="145080" y="3057840"/>
            <a:ext cx="1259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280 + 366 = 646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36" name="CustomShape 19"/>
          <p:cNvSpPr/>
          <p:nvPr/>
        </p:nvSpPr>
        <p:spPr>
          <a:xfrm>
            <a:off x="2568960" y="3049560"/>
            <a:ext cx="128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291 + 380 = 671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37" name="CustomShape 20"/>
          <p:cNvSpPr/>
          <p:nvPr/>
        </p:nvSpPr>
        <p:spPr>
          <a:xfrm>
            <a:off x="3265560" y="34459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38" name="CustomShape 21"/>
          <p:cNvSpPr/>
          <p:nvPr/>
        </p:nvSpPr>
        <p:spPr>
          <a:xfrm>
            <a:off x="4572000" y="3458520"/>
            <a:ext cx="1030320" cy="261000"/>
          </a:xfrm>
          <a:prstGeom prst="ellipse">
            <a:avLst/>
          </a:prstGeom>
          <a:noFill/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39" name="CustomShape 22"/>
          <p:cNvSpPr/>
          <p:nvPr/>
        </p:nvSpPr>
        <p:spPr>
          <a:xfrm>
            <a:off x="5972760" y="34459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40" name="Line 23"/>
          <p:cNvSpPr/>
          <p:nvPr/>
        </p:nvSpPr>
        <p:spPr>
          <a:xfrm flipH="1">
            <a:off x="3780720" y="3057840"/>
            <a:ext cx="515160" cy="3877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1" name="Line 24"/>
          <p:cNvSpPr/>
          <p:nvPr/>
        </p:nvSpPr>
        <p:spPr>
          <a:xfrm>
            <a:off x="4295880" y="3057840"/>
            <a:ext cx="2191680" cy="3877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2" name="Line 25"/>
          <p:cNvSpPr/>
          <p:nvPr/>
        </p:nvSpPr>
        <p:spPr>
          <a:xfrm>
            <a:off x="4295880" y="3057840"/>
            <a:ext cx="791280" cy="4003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3" name="CustomShape 26"/>
          <p:cNvSpPr/>
          <p:nvPr/>
        </p:nvSpPr>
        <p:spPr>
          <a:xfrm>
            <a:off x="3279240" y="370692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366 + 160 = 526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44" name="CustomShape 27"/>
          <p:cNvSpPr/>
          <p:nvPr/>
        </p:nvSpPr>
        <p:spPr>
          <a:xfrm>
            <a:off x="4586400" y="372204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b0f0"/>
                </a:solidFill>
                <a:latin typeface="Times New Roman"/>
                <a:ea typeface="Arial"/>
              </a:rPr>
              <a:t>317 + 100 = 417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45" name="CustomShape 28"/>
          <p:cNvSpPr/>
          <p:nvPr/>
        </p:nvSpPr>
        <p:spPr>
          <a:xfrm>
            <a:off x="5980320" y="371628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300 + 253 = 553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46" name="CustomShape 29"/>
          <p:cNvSpPr/>
          <p:nvPr/>
        </p:nvSpPr>
        <p:spPr>
          <a:xfrm>
            <a:off x="493560" y="34585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47" name="CustomShape 30"/>
          <p:cNvSpPr/>
          <p:nvPr/>
        </p:nvSpPr>
        <p:spPr>
          <a:xfrm>
            <a:off x="2053800" y="34585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Bucharest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48" name="Line 31"/>
          <p:cNvSpPr/>
          <p:nvPr/>
        </p:nvSpPr>
        <p:spPr>
          <a:xfrm flipH="1">
            <a:off x="1008720" y="3061080"/>
            <a:ext cx="863280" cy="3970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9" name="Line 32"/>
          <p:cNvSpPr/>
          <p:nvPr/>
        </p:nvSpPr>
        <p:spPr>
          <a:xfrm>
            <a:off x="1872000" y="3061080"/>
            <a:ext cx="696960" cy="3970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0" name="CustomShape 33"/>
          <p:cNvSpPr/>
          <p:nvPr/>
        </p:nvSpPr>
        <p:spPr>
          <a:xfrm>
            <a:off x="2153880" y="371448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450 + 0 = 450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51" name="CustomShape 34"/>
          <p:cNvSpPr/>
          <p:nvPr/>
        </p:nvSpPr>
        <p:spPr>
          <a:xfrm>
            <a:off x="468720" y="370692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338 + 253 = 591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52" name="TextShape 35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CustomShape 1"/>
          <p:cNvSpPr/>
          <p:nvPr/>
        </p:nvSpPr>
        <p:spPr>
          <a:xfrm>
            <a:off x="3679200" y="14659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54" name="CustomShape 2"/>
          <p:cNvSpPr/>
          <p:nvPr/>
        </p:nvSpPr>
        <p:spPr>
          <a:xfrm>
            <a:off x="1175760" y="209268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55" name="CustomShape 3"/>
          <p:cNvSpPr/>
          <p:nvPr/>
        </p:nvSpPr>
        <p:spPr>
          <a:xfrm>
            <a:off x="4463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56" name="CustomShape 4"/>
          <p:cNvSpPr/>
          <p:nvPr/>
        </p:nvSpPr>
        <p:spPr>
          <a:xfrm>
            <a:off x="6560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57" name="Line 5"/>
          <p:cNvSpPr/>
          <p:nvPr/>
        </p:nvSpPr>
        <p:spPr>
          <a:xfrm flipH="1">
            <a:off x="1690560" y="1726920"/>
            <a:ext cx="250380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8" name="Line 6"/>
          <p:cNvSpPr/>
          <p:nvPr/>
        </p:nvSpPr>
        <p:spPr>
          <a:xfrm>
            <a:off x="4194360" y="1726920"/>
            <a:ext cx="78372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9" name="Line 7"/>
          <p:cNvSpPr/>
          <p:nvPr/>
        </p:nvSpPr>
        <p:spPr>
          <a:xfrm>
            <a:off x="4194360" y="1726920"/>
            <a:ext cx="288108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0" name="CustomShape 8"/>
          <p:cNvSpPr/>
          <p:nvPr/>
        </p:nvSpPr>
        <p:spPr>
          <a:xfrm>
            <a:off x="6560280" y="2342160"/>
            <a:ext cx="119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 + 374 = 449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1" name="CustomShape 9"/>
          <p:cNvSpPr/>
          <p:nvPr/>
        </p:nvSpPr>
        <p:spPr>
          <a:xfrm>
            <a:off x="4463280" y="235404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 + 329 = 447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2" name="CustomShape 10"/>
          <p:cNvSpPr/>
          <p:nvPr/>
        </p:nvSpPr>
        <p:spPr>
          <a:xfrm>
            <a:off x="145080" y="28018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3" name="CustomShape 11"/>
          <p:cNvSpPr/>
          <p:nvPr/>
        </p:nvSpPr>
        <p:spPr>
          <a:xfrm>
            <a:off x="1357200" y="27997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4" name="CustomShape 12"/>
          <p:cNvSpPr/>
          <p:nvPr/>
        </p:nvSpPr>
        <p:spPr>
          <a:xfrm>
            <a:off x="2568960" y="279684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5" name="CustomShape 13"/>
          <p:cNvSpPr/>
          <p:nvPr/>
        </p:nvSpPr>
        <p:spPr>
          <a:xfrm>
            <a:off x="3781080" y="279684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Vilcia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66" name="Line 14"/>
          <p:cNvSpPr/>
          <p:nvPr/>
        </p:nvSpPr>
        <p:spPr>
          <a:xfrm flipH="1">
            <a:off x="660240" y="2353680"/>
            <a:ext cx="1030320" cy="4478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7" name="Line 15"/>
          <p:cNvSpPr/>
          <p:nvPr/>
        </p:nvSpPr>
        <p:spPr>
          <a:xfrm>
            <a:off x="1690560" y="2353680"/>
            <a:ext cx="181440" cy="4460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8" name="Line 16"/>
          <p:cNvSpPr/>
          <p:nvPr/>
        </p:nvSpPr>
        <p:spPr>
          <a:xfrm>
            <a:off x="1690560" y="2353680"/>
            <a:ext cx="139356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9" name="Line 17"/>
          <p:cNvSpPr/>
          <p:nvPr/>
        </p:nvSpPr>
        <p:spPr>
          <a:xfrm>
            <a:off x="1690560" y="2353680"/>
            <a:ext cx="260532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0" name="CustomShape 18"/>
          <p:cNvSpPr/>
          <p:nvPr/>
        </p:nvSpPr>
        <p:spPr>
          <a:xfrm>
            <a:off x="145080" y="3057840"/>
            <a:ext cx="1259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280 + 366 = 646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71" name="CustomShape 19"/>
          <p:cNvSpPr/>
          <p:nvPr/>
        </p:nvSpPr>
        <p:spPr>
          <a:xfrm>
            <a:off x="2568960" y="3049560"/>
            <a:ext cx="128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291 + 380 = 671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72" name="CustomShape 20"/>
          <p:cNvSpPr/>
          <p:nvPr/>
        </p:nvSpPr>
        <p:spPr>
          <a:xfrm>
            <a:off x="3265560" y="34459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73" name="CustomShape 21"/>
          <p:cNvSpPr/>
          <p:nvPr/>
        </p:nvSpPr>
        <p:spPr>
          <a:xfrm>
            <a:off x="4572000" y="34585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74" name="CustomShape 22"/>
          <p:cNvSpPr/>
          <p:nvPr/>
        </p:nvSpPr>
        <p:spPr>
          <a:xfrm>
            <a:off x="5972760" y="34459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75" name="Line 23"/>
          <p:cNvSpPr/>
          <p:nvPr/>
        </p:nvSpPr>
        <p:spPr>
          <a:xfrm flipH="1">
            <a:off x="3780720" y="3057840"/>
            <a:ext cx="515160" cy="3877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6" name="Line 24"/>
          <p:cNvSpPr/>
          <p:nvPr/>
        </p:nvSpPr>
        <p:spPr>
          <a:xfrm>
            <a:off x="4295880" y="3057840"/>
            <a:ext cx="2191680" cy="3877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7" name="Line 25"/>
          <p:cNvSpPr/>
          <p:nvPr/>
        </p:nvSpPr>
        <p:spPr>
          <a:xfrm>
            <a:off x="4295880" y="3057840"/>
            <a:ext cx="791280" cy="4003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8" name="CustomShape 26"/>
          <p:cNvSpPr/>
          <p:nvPr/>
        </p:nvSpPr>
        <p:spPr>
          <a:xfrm>
            <a:off x="3279240" y="370692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366 + 160 = 526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79" name="CustomShape 27"/>
          <p:cNvSpPr/>
          <p:nvPr/>
        </p:nvSpPr>
        <p:spPr>
          <a:xfrm>
            <a:off x="5980320" y="371628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300 + 253 = 553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80" name="CustomShape 28"/>
          <p:cNvSpPr/>
          <p:nvPr/>
        </p:nvSpPr>
        <p:spPr>
          <a:xfrm>
            <a:off x="493560" y="34585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81" name="CustomShape 29"/>
          <p:cNvSpPr/>
          <p:nvPr/>
        </p:nvSpPr>
        <p:spPr>
          <a:xfrm>
            <a:off x="2053800" y="34585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Bucharest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82" name="Line 30"/>
          <p:cNvSpPr/>
          <p:nvPr/>
        </p:nvSpPr>
        <p:spPr>
          <a:xfrm flipH="1">
            <a:off x="1008720" y="3061080"/>
            <a:ext cx="863280" cy="3970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3" name="Line 31"/>
          <p:cNvSpPr/>
          <p:nvPr/>
        </p:nvSpPr>
        <p:spPr>
          <a:xfrm>
            <a:off x="1872000" y="3061080"/>
            <a:ext cx="696960" cy="3970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4" name="CustomShape 32"/>
          <p:cNvSpPr/>
          <p:nvPr/>
        </p:nvSpPr>
        <p:spPr>
          <a:xfrm>
            <a:off x="2153880" y="371448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450 + 0 = 450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85" name="CustomShape 33"/>
          <p:cNvSpPr/>
          <p:nvPr/>
        </p:nvSpPr>
        <p:spPr>
          <a:xfrm>
            <a:off x="468720" y="370692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338 + 253 = 591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86" name="CustomShape 34"/>
          <p:cNvSpPr/>
          <p:nvPr/>
        </p:nvSpPr>
        <p:spPr>
          <a:xfrm>
            <a:off x="3345120" y="423180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Bucharest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87" name="CustomShape 35"/>
          <p:cNvSpPr/>
          <p:nvPr/>
        </p:nvSpPr>
        <p:spPr>
          <a:xfrm>
            <a:off x="4811400" y="424440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88" name="CustomShape 36"/>
          <p:cNvSpPr/>
          <p:nvPr/>
        </p:nvSpPr>
        <p:spPr>
          <a:xfrm>
            <a:off x="6292080" y="424440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Vilcia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89" name="Line 37"/>
          <p:cNvSpPr/>
          <p:nvPr/>
        </p:nvSpPr>
        <p:spPr>
          <a:xfrm flipH="1">
            <a:off x="3860280" y="3719520"/>
            <a:ext cx="1226880" cy="5122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0" name="Line 38"/>
          <p:cNvSpPr/>
          <p:nvPr/>
        </p:nvSpPr>
        <p:spPr>
          <a:xfrm>
            <a:off x="5087160" y="3719520"/>
            <a:ext cx="239400" cy="5248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1" name="Line 39"/>
          <p:cNvSpPr/>
          <p:nvPr/>
        </p:nvSpPr>
        <p:spPr>
          <a:xfrm>
            <a:off x="5087160" y="3719520"/>
            <a:ext cx="1719720" cy="5248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2" name="TextShape 40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4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5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6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7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8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9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0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1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2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3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4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5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6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7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8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9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0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1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2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3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4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15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16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17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18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19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20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21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22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23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24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25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26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27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28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29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30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31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32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33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34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35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36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37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38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39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40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41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42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43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44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45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46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47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48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49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0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1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2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3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4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5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6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7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8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9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0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1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2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3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4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5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6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7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8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9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0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1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2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3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4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5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6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7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78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9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380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1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382" name="CustomShape 90"/>
          <p:cNvSpPr/>
          <p:nvPr/>
        </p:nvSpPr>
        <p:spPr>
          <a:xfrm>
            <a:off x="2139840" y="486360"/>
            <a:ext cx="4623480" cy="19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Oradea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+ 151) + 380 = 671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Arad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+ 140) + 366 = 646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Craiova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+ 80 + 146) + 160 = 526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Bucharest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+ 99 + 211) + 0 = 450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Bucharest</a:t>
            </a:r>
            <a:r>
              <a:rPr b="0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f(n) = g(n) + h(n) = (140 + 80 + 97+101) + 0 = 418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r>
              <a:rPr b="0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Vilcea</a:t>
            </a:r>
            <a:r>
              <a:rPr b="0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:</a:t>
            </a: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383" name="CustomShape 91"/>
          <p:cNvSpPr/>
          <p:nvPr/>
        </p:nvSpPr>
        <p:spPr>
          <a:xfrm flipH="1">
            <a:off x="6051240" y="1172520"/>
            <a:ext cx="712080" cy="32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7575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4" name="CustomShape 92"/>
          <p:cNvSpPr/>
          <p:nvPr/>
        </p:nvSpPr>
        <p:spPr>
          <a:xfrm>
            <a:off x="6718680" y="1042560"/>
            <a:ext cx="1542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nnai MN"/>
                <a:ea typeface="Arial"/>
              </a:rPr>
              <a:t>Through Faragas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85" name="CustomShape 93"/>
          <p:cNvSpPr/>
          <p:nvPr/>
        </p:nvSpPr>
        <p:spPr>
          <a:xfrm flipH="1">
            <a:off x="6306480" y="1377000"/>
            <a:ext cx="712080" cy="32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7575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6" name="CustomShape 94"/>
          <p:cNvSpPr/>
          <p:nvPr/>
        </p:nvSpPr>
        <p:spPr>
          <a:xfrm>
            <a:off x="6974280" y="1247040"/>
            <a:ext cx="1542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nnai MN"/>
                <a:ea typeface="Arial"/>
              </a:rPr>
              <a:t>Through Pitesi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87" name="TextShape 95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8" name="CustomShape 96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9" name="CustomShape 97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0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1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2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3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4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5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6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7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8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9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0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1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2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3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4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5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6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7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8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9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0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1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12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13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14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15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16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17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18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19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20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21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22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23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24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25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26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27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28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29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0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1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2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3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4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5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6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7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8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9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0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1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2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3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4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5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6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7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8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9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50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51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52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53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4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5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6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7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8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9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0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1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2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3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4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5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6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7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8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9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0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1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2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3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4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475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6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477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8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479" name="CustomShape 90"/>
          <p:cNvSpPr/>
          <p:nvPr/>
        </p:nvSpPr>
        <p:spPr>
          <a:xfrm>
            <a:off x="2139840" y="486360"/>
            <a:ext cx="4623480" cy="19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Zerind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75 + 374 = 449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Timisoara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118 + 329 = 447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Oradea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+ 151) + 380 = 671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Arad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+ 140) + 366 = 646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Craiova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+ 80 + 146) + 160 = 526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Bucharest</a:t>
            </a:r>
            <a:r>
              <a:rPr b="0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677f85"/>
                </a:solidFill>
                <a:latin typeface="Times New Roman"/>
                <a:ea typeface="Arial"/>
              </a:rPr>
              <a:t>f(n) = g(n) + h(n) = (140 + 99 + 211) + 0 = 450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a1a1a"/>
                </a:solidFill>
                <a:highlight>
                  <a:srgbClr val="00ff00"/>
                </a:highlight>
                <a:latin typeface="Times New Roman"/>
                <a:ea typeface="Arial"/>
              </a:rPr>
              <a:t>Bucharest</a:t>
            </a:r>
            <a:r>
              <a:rPr b="0" lang="en-US" sz="1200" spc="-1" strike="noStrike">
                <a:solidFill>
                  <a:srgbClr val="1a1a1a"/>
                </a:solidFill>
                <a:highlight>
                  <a:srgbClr val="00ff00"/>
                </a:highlight>
                <a:latin typeface="Times New Roman"/>
                <a:ea typeface="Arial"/>
              </a:rPr>
              <a:t>: </a:t>
            </a:r>
            <a:r>
              <a:rPr b="0" i="1" lang="en-US" sz="1200" spc="-1" strike="noStrike">
                <a:solidFill>
                  <a:srgbClr val="1a1a1a"/>
                </a:solidFill>
                <a:highlight>
                  <a:srgbClr val="00ff00"/>
                </a:highlight>
                <a:latin typeface="Times New Roman"/>
                <a:ea typeface="Arial"/>
              </a:rPr>
              <a:t>f(n) = g(n) + h(n) = (140 + 80 + 97+101) + 0 = 418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highlight>
                  <a:srgbClr val="00ff00"/>
                </a:highlight>
                <a:latin typeface="Times New Roman"/>
                <a:ea typeface="Arial"/>
              </a:rPr>
              <a:t>Craiova</a:t>
            </a:r>
            <a:r>
              <a:rPr b="0" lang="en-US" sz="1200" spc="-1" strike="noStrike">
                <a:solidFill>
                  <a:srgbClr val="677f85"/>
                </a:solidFill>
                <a:highlight>
                  <a:srgbClr val="00ff00"/>
                </a:highlight>
                <a:latin typeface="Times New Roman"/>
                <a:ea typeface="Arial"/>
              </a:rPr>
              <a:t>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77f85"/>
                </a:solidFill>
                <a:highlight>
                  <a:srgbClr val="00ff00"/>
                </a:highlight>
                <a:latin typeface="Times New Roman"/>
                <a:ea typeface="Arial"/>
              </a:rPr>
              <a:t>Rimnicu Vilcea</a:t>
            </a:r>
            <a:r>
              <a:rPr b="0" lang="en-US" sz="1200" spc="-1" strike="noStrike">
                <a:solidFill>
                  <a:srgbClr val="677f85"/>
                </a:solidFill>
                <a:highlight>
                  <a:srgbClr val="00ff00"/>
                </a:highlight>
                <a:latin typeface="Times New Roman"/>
                <a:ea typeface="Arial"/>
              </a:rPr>
              <a:t>:</a:t>
            </a:r>
            <a:r>
              <a:rPr b="1" lang="en-US" sz="1200" spc="-1" strike="noStrike">
                <a:solidFill>
                  <a:srgbClr val="677f85"/>
                </a:solidFill>
                <a:highlight>
                  <a:srgbClr val="00ff00"/>
                </a:highlight>
                <a:latin typeface="Times New Roman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480" name="CustomShape 91"/>
          <p:cNvSpPr/>
          <p:nvPr/>
        </p:nvSpPr>
        <p:spPr>
          <a:xfrm flipH="1">
            <a:off x="6051240" y="1172520"/>
            <a:ext cx="712080" cy="32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7575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1" name="CustomShape 92"/>
          <p:cNvSpPr/>
          <p:nvPr/>
        </p:nvSpPr>
        <p:spPr>
          <a:xfrm>
            <a:off x="6718680" y="1042560"/>
            <a:ext cx="1542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nnai MN"/>
                <a:ea typeface="Arial"/>
              </a:rPr>
              <a:t>Through Faragas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82" name="CustomShape 93"/>
          <p:cNvSpPr/>
          <p:nvPr/>
        </p:nvSpPr>
        <p:spPr>
          <a:xfrm flipH="1">
            <a:off x="6306480" y="1377000"/>
            <a:ext cx="712080" cy="32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7575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3" name="CustomShape 94"/>
          <p:cNvSpPr/>
          <p:nvPr/>
        </p:nvSpPr>
        <p:spPr>
          <a:xfrm>
            <a:off x="6974280" y="1247040"/>
            <a:ext cx="1542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nnai MN"/>
                <a:ea typeface="Arial"/>
              </a:rPr>
              <a:t>Through Pitesi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84" name="TextShape 95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5" name="CustomShape 96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6" name="CustomShape 97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CustomShape 1"/>
          <p:cNvSpPr/>
          <p:nvPr/>
        </p:nvSpPr>
        <p:spPr>
          <a:xfrm>
            <a:off x="3679200" y="14659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88" name="CustomShape 2"/>
          <p:cNvSpPr/>
          <p:nvPr/>
        </p:nvSpPr>
        <p:spPr>
          <a:xfrm>
            <a:off x="1175760" y="209268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89" name="CustomShape 3"/>
          <p:cNvSpPr/>
          <p:nvPr/>
        </p:nvSpPr>
        <p:spPr>
          <a:xfrm>
            <a:off x="4463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90" name="CustomShape 4"/>
          <p:cNvSpPr/>
          <p:nvPr/>
        </p:nvSpPr>
        <p:spPr>
          <a:xfrm>
            <a:off x="6560280" y="20926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91" name="Line 5"/>
          <p:cNvSpPr/>
          <p:nvPr/>
        </p:nvSpPr>
        <p:spPr>
          <a:xfrm flipH="1">
            <a:off x="1690560" y="1726920"/>
            <a:ext cx="250380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2" name="Line 6"/>
          <p:cNvSpPr/>
          <p:nvPr/>
        </p:nvSpPr>
        <p:spPr>
          <a:xfrm>
            <a:off x="4194360" y="1726920"/>
            <a:ext cx="78372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3" name="Line 7"/>
          <p:cNvSpPr/>
          <p:nvPr/>
        </p:nvSpPr>
        <p:spPr>
          <a:xfrm>
            <a:off x="4194360" y="1726920"/>
            <a:ext cx="2881080" cy="365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4" name="CustomShape 8"/>
          <p:cNvSpPr/>
          <p:nvPr/>
        </p:nvSpPr>
        <p:spPr>
          <a:xfrm>
            <a:off x="6560280" y="2342160"/>
            <a:ext cx="119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 + 374 = 449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95" name="CustomShape 9"/>
          <p:cNvSpPr/>
          <p:nvPr/>
        </p:nvSpPr>
        <p:spPr>
          <a:xfrm>
            <a:off x="4463280" y="235404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 + 329 = 447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96" name="CustomShape 10"/>
          <p:cNvSpPr/>
          <p:nvPr/>
        </p:nvSpPr>
        <p:spPr>
          <a:xfrm>
            <a:off x="145080" y="280188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97" name="CustomShape 11"/>
          <p:cNvSpPr/>
          <p:nvPr/>
        </p:nvSpPr>
        <p:spPr>
          <a:xfrm>
            <a:off x="1357200" y="27997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98" name="CustomShape 12"/>
          <p:cNvSpPr/>
          <p:nvPr/>
        </p:nvSpPr>
        <p:spPr>
          <a:xfrm>
            <a:off x="2568960" y="279684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99" name="CustomShape 13"/>
          <p:cNvSpPr/>
          <p:nvPr/>
        </p:nvSpPr>
        <p:spPr>
          <a:xfrm>
            <a:off x="3781080" y="279684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Vilcia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0" name="Line 14"/>
          <p:cNvSpPr/>
          <p:nvPr/>
        </p:nvSpPr>
        <p:spPr>
          <a:xfrm flipH="1">
            <a:off x="660240" y="2353680"/>
            <a:ext cx="1030320" cy="4478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1" name="Line 15"/>
          <p:cNvSpPr/>
          <p:nvPr/>
        </p:nvSpPr>
        <p:spPr>
          <a:xfrm>
            <a:off x="1690560" y="2353680"/>
            <a:ext cx="181440" cy="44604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2" name="Line 16"/>
          <p:cNvSpPr/>
          <p:nvPr/>
        </p:nvSpPr>
        <p:spPr>
          <a:xfrm>
            <a:off x="1690560" y="2353680"/>
            <a:ext cx="139356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3" name="Line 17"/>
          <p:cNvSpPr/>
          <p:nvPr/>
        </p:nvSpPr>
        <p:spPr>
          <a:xfrm>
            <a:off x="1690560" y="2353680"/>
            <a:ext cx="2605320" cy="44280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4" name="CustomShape 18"/>
          <p:cNvSpPr/>
          <p:nvPr/>
        </p:nvSpPr>
        <p:spPr>
          <a:xfrm>
            <a:off x="145080" y="3057840"/>
            <a:ext cx="1259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280 + 366 = 646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05" name="CustomShape 19"/>
          <p:cNvSpPr/>
          <p:nvPr/>
        </p:nvSpPr>
        <p:spPr>
          <a:xfrm>
            <a:off x="2568960" y="3049560"/>
            <a:ext cx="1280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291 + 380 = 671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06" name="CustomShape 20"/>
          <p:cNvSpPr/>
          <p:nvPr/>
        </p:nvSpPr>
        <p:spPr>
          <a:xfrm>
            <a:off x="3265560" y="34459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07" name="CustomShape 21"/>
          <p:cNvSpPr/>
          <p:nvPr/>
        </p:nvSpPr>
        <p:spPr>
          <a:xfrm>
            <a:off x="4572000" y="3458520"/>
            <a:ext cx="1030320" cy="26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480">
            <a:solidFill>
              <a:schemeClr val="accent1">
                <a:shade val="95000"/>
                <a:satMod val="10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08" name="CustomShape 22"/>
          <p:cNvSpPr/>
          <p:nvPr/>
        </p:nvSpPr>
        <p:spPr>
          <a:xfrm>
            <a:off x="5972760" y="34459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09" name="Line 23"/>
          <p:cNvSpPr/>
          <p:nvPr/>
        </p:nvSpPr>
        <p:spPr>
          <a:xfrm flipH="1">
            <a:off x="3780720" y="3057840"/>
            <a:ext cx="515160" cy="3877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0" name="Line 24"/>
          <p:cNvSpPr/>
          <p:nvPr/>
        </p:nvSpPr>
        <p:spPr>
          <a:xfrm>
            <a:off x="4295880" y="3057840"/>
            <a:ext cx="2191680" cy="3877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1" name="Line 25"/>
          <p:cNvSpPr/>
          <p:nvPr/>
        </p:nvSpPr>
        <p:spPr>
          <a:xfrm>
            <a:off x="4295880" y="3057840"/>
            <a:ext cx="791280" cy="4003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2" name="CustomShape 26"/>
          <p:cNvSpPr/>
          <p:nvPr/>
        </p:nvSpPr>
        <p:spPr>
          <a:xfrm>
            <a:off x="3279240" y="370692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366 + 160 = 526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13" name="CustomShape 27"/>
          <p:cNvSpPr/>
          <p:nvPr/>
        </p:nvSpPr>
        <p:spPr>
          <a:xfrm>
            <a:off x="5980320" y="371628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300 + 253 = 553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14" name="CustomShape 28"/>
          <p:cNvSpPr/>
          <p:nvPr/>
        </p:nvSpPr>
        <p:spPr>
          <a:xfrm>
            <a:off x="493560" y="34585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15" name="CustomShape 29"/>
          <p:cNvSpPr/>
          <p:nvPr/>
        </p:nvSpPr>
        <p:spPr>
          <a:xfrm>
            <a:off x="2053800" y="345852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Bucharest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16" name="Line 30"/>
          <p:cNvSpPr/>
          <p:nvPr/>
        </p:nvSpPr>
        <p:spPr>
          <a:xfrm flipH="1">
            <a:off x="1008720" y="3061080"/>
            <a:ext cx="863280" cy="3970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7" name="Line 31"/>
          <p:cNvSpPr/>
          <p:nvPr/>
        </p:nvSpPr>
        <p:spPr>
          <a:xfrm>
            <a:off x="1872000" y="3061080"/>
            <a:ext cx="696960" cy="3970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8" name="CustomShape 32"/>
          <p:cNvSpPr/>
          <p:nvPr/>
        </p:nvSpPr>
        <p:spPr>
          <a:xfrm>
            <a:off x="2153880" y="371448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450 + 0 = 450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19" name="CustomShape 33"/>
          <p:cNvSpPr/>
          <p:nvPr/>
        </p:nvSpPr>
        <p:spPr>
          <a:xfrm>
            <a:off x="468720" y="370692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338 + 253 = 591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20" name="CustomShape 34"/>
          <p:cNvSpPr/>
          <p:nvPr/>
        </p:nvSpPr>
        <p:spPr>
          <a:xfrm>
            <a:off x="3345120" y="423180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Bucharest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21" name="CustomShape 35"/>
          <p:cNvSpPr/>
          <p:nvPr/>
        </p:nvSpPr>
        <p:spPr>
          <a:xfrm>
            <a:off x="4811400" y="424440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22" name="CustomShape 36"/>
          <p:cNvSpPr/>
          <p:nvPr/>
        </p:nvSpPr>
        <p:spPr>
          <a:xfrm>
            <a:off x="6292080" y="4244400"/>
            <a:ext cx="1030320" cy="26100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Rimnicu 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1a1a1a"/>
                </a:solidFill>
                <a:latin typeface="Times New Roman"/>
                <a:ea typeface="Arial"/>
              </a:rPr>
              <a:t>Vilcia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23" name="Line 37"/>
          <p:cNvSpPr/>
          <p:nvPr/>
        </p:nvSpPr>
        <p:spPr>
          <a:xfrm flipH="1">
            <a:off x="3860280" y="3719520"/>
            <a:ext cx="1226880" cy="5122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4" name="Line 38"/>
          <p:cNvSpPr/>
          <p:nvPr/>
        </p:nvSpPr>
        <p:spPr>
          <a:xfrm>
            <a:off x="5087160" y="3719520"/>
            <a:ext cx="239400" cy="5248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5" name="Line 39"/>
          <p:cNvSpPr/>
          <p:nvPr/>
        </p:nvSpPr>
        <p:spPr>
          <a:xfrm>
            <a:off x="5087160" y="3719520"/>
            <a:ext cx="1719720" cy="5248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6" name="CustomShape 40"/>
          <p:cNvSpPr/>
          <p:nvPr/>
        </p:nvSpPr>
        <p:spPr>
          <a:xfrm>
            <a:off x="6349680" y="449316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414 + 193 = 607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27" name="CustomShape 41"/>
          <p:cNvSpPr/>
          <p:nvPr/>
        </p:nvSpPr>
        <p:spPr>
          <a:xfrm>
            <a:off x="4811400" y="451044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455 + 160 = 615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28" name="CustomShape 42"/>
          <p:cNvSpPr/>
          <p:nvPr/>
        </p:nvSpPr>
        <p:spPr>
          <a:xfrm>
            <a:off x="3402720" y="4502880"/>
            <a:ext cx="1306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418 + 0 = 418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29" name="CustomShape 43"/>
          <p:cNvSpPr/>
          <p:nvPr/>
        </p:nvSpPr>
        <p:spPr>
          <a:xfrm>
            <a:off x="2956680" y="4275720"/>
            <a:ext cx="369720" cy="172800"/>
          </a:xfrm>
          <a:prstGeom prst="homePlate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0" name="TextShape 44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5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" name="CustomShape 28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0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1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2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3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4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5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0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1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2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3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4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5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7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0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1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2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3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4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5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7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2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4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5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6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7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9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1" name="CustomShape 91"/>
          <p:cNvSpPr/>
          <p:nvPr/>
        </p:nvSpPr>
        <p:spPr>
          <a:xfrm>
            <a:off x="6624720" y="1526400"/>
            <a:ext cx="264456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72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2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3" name="CustomShape 3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4" name="CustomShape 4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5" name="CustomShape 5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6" name="CustomShape 6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7" name="CustomShape 7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8" name="CustomShape 8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9" name="CustomShape 9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0" name="CustomShape 10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1" name="CustomShape 11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2" name="CustomShape 12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3" name="CustomShape 13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4" name="CustomShape 14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5" name="CustomShape 15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6" name="CustomShape 16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7" name="CustomShape 17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8" name="CustomShape 18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9" name="Line 19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0" name="Line 20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1" name="Line 21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2" name="CustomShape 22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53" name="CustomShape 23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54" name="CustomShape 24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55" name="CustomShape 25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56" name="CustomShape 26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57" name="CustomShape 27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58" name="CustomShape 28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59" name="CustomShape 29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60" name="CustomShape 30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61" name="CustomShape 31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62" name="CustomShape 32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63" name="CustomShape 33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64" name="CustomShape 34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65" name="CustomShape 35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66" name="CustomShape 36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67" name="CustomShape 37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68" name="CustomShape 38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69" name="CustomShape 39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70" name="CustomShape 40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71" name="CustomShape 41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72" name="CustomShape 42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73" name="CustomShape 43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74" name="CustomShape 44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75" name="CustomShape 45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76" name="CustomShape 46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77" name="CustomShape 47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78" name="CustomShape 48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79" name="CustomShape 49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80" name="CustomShape 50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81" name="CustomShape 51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82" name="CustomShape 52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83" name="CustomShape 53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84" name="CustomShape 54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85" name="CustomShape 55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86" name="CustomShape 56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87" name="CustomShape 57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88" name="CustomShape 58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89" name="CustomShape 59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90" name="CustomShape 60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91" name="CustomShape 61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92" name="CustomShape 62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93" name="CustomShape 63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94" name="Line 64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5" name="Line 65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6" name="Line 66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7" name="Line 67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8" name="Line 68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9" name="Line 69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0" name="Line 70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1" name="Line 71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2" name="Line 72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3" name="Line 73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4" name="Line 74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5" name="Line 75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6" name="Line 76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7" name="Line 77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8" name="Line 78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9" name="Line 79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0" name="Line 80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1" name="Line 81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2" name="Line 82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3" name="Line 83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4" name="CustomShape 84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615" name="CustomShape 85"/>
          <p:cNvSpPr/>
          <p:nvPr/>
        </p:nvSpPr>
        <p:spPr>
          <a:xfrm>
            <a:off x="6624720" y="1526400"/>
            <a:ext cx="26445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Straight Line distance to Bucharest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366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242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161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176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77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226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241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234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100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    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253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329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199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374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616" name="CustomShape 86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7" name="CustomShape 87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18" name="CustomShape 88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9" name="CustomShape 89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20" name="CustomShape 90"/>
          <p:cNvSpPr/>
          <p:nvPr/>
        </p:nvSpPr>
        <p:spPr>
          <a:xfrm>
            <a:off x="3413520" y="952920"/>
            <a:ext cx="2637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b050"/>
                </a:solidFill>
                <a:latin typeface="Times New Roman"/>
                <a:ea typeface="Arial"/>
              </a:rPr>
              <a:t>4 intermediate nodes expanded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😄</a:t>
            </a:r>
            <a:r>
              <a:rPr b="0" lang="en-US" sz="1400" spc="-1" strike="noStrike">
                <a:solidFill>
                  <a:srgbClr val="00b050"/>
                </a:solidFill>
                <a:latin typeface="Times New Roman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21" name="TextShape 91"/>
          <p:cNvSpPr txBox="1"/>
          <p:nvPr/>
        </p:nvSpPr>
        <p:spPr>
          <a:xfrm>
            <a:off x="253080" y="484920"/>
            <a:ext cx="163764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2" name="CustomShape 92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3" name="CustomShape 93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A* Search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5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When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Only Nodes on the shortest path are expanded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Optimal solution is found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When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Additional nodes are expanded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Optimal solution is found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When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Optimal solution is overlooked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Admissible Heuristic and Dominance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7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A heuristic  </a:t>
            </a:r>
            <a:r>
              <a:rPr b="0" lang="en-US" sz="1500" spc="-1" strike="noStrike">
                <a:solidFill>
                  <a:srgbClr val="595959"/>
                </a:solidFill>
                <a:latin typeface="Times New Roman"/>
                <a:ea typeface="Lato"/>
              </a:rPr>
              <a:t>is </a:t>
            </a:r>
            <a:r>
              <a:rPr b="0" lang="en-US" sz="1500" spc="-1" strike="noStrike">
                <a:solidFill>
                  <a:srgbClr val="0070c0"/>
                </a:solidFill>
                <a:latin typeface="Times New Roman"/>
                <a:ea typeface="Lato"/>
              </a:rPr>
              <a:t>admissible</a:t>
            </a:r>
            <a:r>
              <a:rPr b="0" lang="en-US" sz="1500" spc="-1" strike="noStrike">
                <a:solidFill>
                  <a:srgbClr val="595959"/>
                </a:solidFill>
                <a:latin typeface="Times New Roman"/>
                <a:ea typeface="Lato"/>
              </a:rPr>
              <a:t> </a:t>
            </a: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if for every node , </a:t>
            </a:r>
            <a:r>
              <a:rPr b="0" i="1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, </a:t>
            </a: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where  is the</a:t>
            </a:r>
            <a:r>
              <a:rPr b="0" lang="en-US" sz="1500" spc="-1" strike="noStrike">
                <a:solidFill>
                  <a:srgbClr val="595959"/>
                </a:solidFill>
                <a:latin typeface="Times New Roman"/>
                <a:ea typeface="Lato"/>
              </a:rPr>
              <a:t> </a:t>
            </a:r>
            <a:r>
              <a:rPr b="0" lang="en-US" sz="1500" spc="-1" strike="noStrike">
                <a:solidFill>
                  <a:srgbClr val="0070c0"/>
                </a:solidFill>
                <a:latin typeface="Times New Roman"/>
                <a:ea typeface="Lato"/>
              </a:rPr>
              <a:t>true cost</a:t>
            </a:r>
            <a:r>
              <a:rPr b="0" lang="en-US" sz="1500" spc="-1" strike="noStrike">
                <a:solidFill>
                  <a:srgbClr val="595959"/>
                </a:solidFill>
                <a:latin typeface="Times New Roman"/>
                <a:ea typeface="Lato"/>
              </a:rPr>
              <a:t> </a:t>
            </a: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to reach the goal state from 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An admissible heuristic </a:t>
            </a:r>
            <a:r>
              <a:rPr b="0" lang="en-US" sz="1500" spc="-1" strike="noStrike">
                <a:solidFill>
                  <a:srgbClr val="ff0000"/>
                </a:solidFill>
                <a:latin typeface="Times New Roman"/>
                <a:ea typeface="Lato"/>
              </a:rPr>
              <a:t>never overestimates</a:t>
            </a:r>
            <a:r>
              <a:rPr b="0" lang="en-US" sz="1500" spc="-1" strike="noStrike">
                <a:solidFill>
                  <a:srgbClr val="595959"/>
                </a:solidFill>
                <a:latin typeface="Times New Roman"/>
                <a:ea typeface="Lato"/>
              </a:rPr>
              <a:t> </a:t>
            </a: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the cost to reach the goal, i.e., it is </a:t>
            </a:r>
            <a:r>
              <a:rPr b="0" lang="en-US" sz="1500" spc="-1" strike="noStrike">
                <a:solidFill>
                  <a:srgbClr val="0070c0"/>
                </a:solidFill>
                <a:latin typeface="Times New Roman"/>
                <a:ea typeface="Lato"/>
              </a:rPr>
              <a:t>optimistic.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If </a:t>
            </a:r>
            <a:r>
              <a:rPr b="0" i="1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 </a:t>
            </a: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is admissible, A</a:t>
            </a:r>
            <a:r>
              <a:rPr b="0" lang="en-US" sz="1500" spc="-1" strike="noStrike" baseline="30000">
                <a:solidFill>
                  <a:srgbClr val="1a1a1a"/>
                </a:solidFill>
                <a:latin typeface="Times New Roman"/>
                <a:ea typeface="Lato"/>
              </a:rPr>
              <a:t>*</a:t>
            </a: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 using</a:t>
            </a:r>
            <a:r>
              <a:rPr b="0" lang="en-US" sz="1500" spc="-1" strike="noStrike">
                <a:solidFill>
                  <a:srgbClr val="595959"/>
                </a:solidFill>
                <a:latin typeface="Times New Roman"/>
                <a:ea typeface="Lato"/>
              </a:rPr>
              <a:t> </a:t>
            </a:r>
            <a:r>
              <a:rPr b="1" lang="en-US" sz="1500" spc="-1" strike="noStrike">
                <a:solidFill>
                  <a:srgbClr val="0070c0"/>
                </a:solidFill>
                <a:latin typeface="Times New Roman"/>
                <a:ea typeface="Lato"/>
              </a:rPr>
              <a:t>TREE-SEARCH</a:t>
            </a:r>
            <a:r>
              <a:rPr b="0" lang="en-US" sz="1500" spc="-1" strike="noStrike">
                <a:solidFill>
                  <a:srgbClr val="595959"/>
                </a:solidFill>
                <a:latin typeface="Times New Roman"/>
                <a:ea typeface="Lato"/>
              </a:rPr>
              <a:t> </a:t>
            </a: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is</a:t>
            </a:r>
            <a:r>
              <a:rPr b="0" lang="en-US" sz="1500" spc="-1" strike="noStrike">
                <a:solidFill>
                  <a:srgbClr val="595959"/>
                </a:solidFill>
                <a:latin typeface="Times New Roman"/>
                <a:ea typeface="Lato"/>
              </a:rPr>
              <a:t> </a:t>
            </a: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optimal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 </a:t>
            </a: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are both admissible and , then  dominates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If  dominates , then is better for A* search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500" spc="-1" strike="noStrike">
                <a:solidFill>
                  <a:srgbClr val="1a1a1a"/>
                </a:solidFill>
                <a:latin typeface="Times New Roman"/>
                <a:ea typeface="Lato"/>
              </a:rPr>
              <a:t>Expands less or equal number of nodes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Consistent Heuristic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9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46160" algn="ctr">
              <a:lnSpc>
                <a:spcPct val="115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1a1a1a"/>
                </a:solidFill>
                <a:latin typeface="Lato"/>
                <a:ea typeface="Lato"/>
              </a:rPr>
              <a:t> </a:t>
            </a:r>
            <a:r>
              <a:rPr b="0" lang="en-US" sz="1500" spc="-1" strike="noStrike">
                <a:solidFill>
                  <a:srgbClr val="1a1a1a"/>
                </a:solidFill>
                <a:latin typeface="Lato"/>
                <a:ea typeface="Lato"/>
              </a:rPr>
              <a:t>if consistent if for every node  and for every successor  of 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146160" algn="ctr">
              <a:lnSpc>
                <a:spcPct val="115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146160" algn="ctr">
              <a:lnSpc>
                <a:spcPct val="115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630" name="Formula 3"/>
              <p:cNvSpPr txBox="1"/>
              <p:nvPr/>
            </p:nvSpPr>
            <p:spPr>
              <a:xfrm>
                <a:off x="2604960" y="3541320"/>
                <a:ext cx="365400" cy="365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𝑛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631" name="Formula 4"/>
              <p:cNvSpPr txBox="1"/>
              <p:nvPr/>
            </p:nvSpPr>
            <p:spPr>
              <a:xfrm>
                <a:off x="6103080" y="3274920"/>
                <a:ext cx="365400" cy="365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𝑑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632" name="Formula 5"/>
              <p:cNvSpPr txBox="1"/>
              <p:nvPr/>
            </p:nvSpPr>
            <p:spPr>
              <a:xfrm>
                <a:off x="4206240" y="4477680"/>
                <a:ext cx="365400" cy="365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𝑛</m:t>
                    </m:r>
                    <m:r>
                      <m:t xml:space="preserve">′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633" name="Line 6"/>
          <p:cNvSpPr/>
          <p:nvPr/>
        </p:nvSpPr>
        <p:spPr>
          <a:xfrm flipV="1">
            <a:off x="2970720" y="3457440"/>
            <a:ext cx="3132000" cy="26676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4" name="Line 7"/>
          <p:cNvSpPr/>
          <p:nvPr/>
        </p:nvSpPr>
        <p:spPr>
          <a:xfrm>
            <a:off x="2917080" y="3853440"/>
            <a:ext cx="1342440" cy="67752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5" name="Line 8"/>
          <p:cNvSpPr/>
          <p:nvPr/>
        </p:nvSpPr>
        <p:spPr>
          <a:xfrm flipH="1">
            <a:off x="4518360" y="3586680"/>
            <a:ext cx="1638000" cy="944280"/>
          </a:xfrm>
          <a:prstGeom prst="line">
            <a:avLst/>
          </a:prstGeom>
          <a:ln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3636" name="Formula 9"/>
              <p:cNvSpPr txBox="1"/>
              <p:nvPr/>
            </p:nvSpPr>
            <p:spPr>
              <a:xfrm>
                <a:off x="3030120" y="4199040"/>
                <a:ext cx="804240" cy="307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𝑐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𝑛</m:t>
                        </m:r>
                        <m:r>
                          <m:t xml:space="preserve">,</m:t>
                        </m:r>
                        <m:sSup>
                          <m:e>
                            <m:r>
                              <m:t xml:space="preserve">𝑛</m:t>
                            </m:r>
                          </m:e>
                          <m:sup>
                            <m:r>
                              <m:t xml:space="preserve">′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637" name="Formula 10"/>
              <p:cNvSpPr txBox="1"/>
              <p:nvPr/>
            </p:nvSpPr>
            <p:spPr>
              <a:xfrm>
                <a:off x="4094280" y="3267720"/>
                <a:ext cx="589680" cy="307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h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𝑛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638" name="Formula 11"/>
              <p:cNvSpPr txBox="1"/>
              <p:nvPr/>
            </p:nvSpPr>
            <p:spPr>
              <a:xfrm>
                <a:off x="5229720" y="4026240"/>
                <a:ext cx="643680" cy="307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h</m:t>
                    </m:r>
                    <m:d>
                      <m:dPr>
                        <m:begChr m:val="("/>
                        <m:endChr m:val=")"/>
                      </m:dPr>
                      <m:e>
                        <m:sSup>
                          <m:e>
                            <m:r>
                              <m:t xml:space="preserve">𝑛</m:t>
                            </m:r>
                          </m:e>
                          <m:sup>
                            <m:r>
                              <m:t xml:space="preserve">′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Consistent Heuristic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1a1a1a"/>
                </a:solidFill>
                <a:latin typeface="Times New Roman"/>
                <a:ea typeface="Lato"/>
              </a:rPr>
              <a:t>If  is consistent then  is admissible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1a1a1a"/>
                </a:solidFill>
                <a:latin typeface="Times New Roman"/>
                <a:ea typeface="Lato"/>
              </a:rPr>
              <a:t>Frequently when  is admissible, it is also consistent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1a1a1a"/>
                </a:solidFill>
                <a:latin typeface="Times New Roman"/>
                <a:ea typeface="Lato"/>
              </a:rPr>
              <a:t>A* generates an optimal solution if  is a 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  <a:ea typeface="Lato"/>
              </a:rPr>
              <a:t>consistent heuristic</a:t>
            </a:r>
            <a:r>
              <a:rPr b="0" lang="en-US" sz="1600" spc="-1" strike="noStrike">
                <a:solidFill>
                  <a:srgbClr val="595959"/>
                </a:solidFill>
                <a:latin typeface="Times New Roman"/>
                <a:ea typeface="Lato"/>
              </a:rPr>
              <a:t> </a:t>
            </a:r>
            <a:r>
              <a:rPr b="0" lang="en-US" sz="1600" spc="-1" strike="noStrike">
                <a:solidFill>
                  <a:srgbClr val="1a1a1a"/>
                </a:solidFill>
                <a:latin typeface="Times New Roman"/>
                <a:ea typeface="Lato"/>
              </a:rPr>
              <a:t>and the search space is a </a:t>
            </a:r>
            <a:r>
              <a:rPr b="0" lang="en-US" sz="1600" spc="-1" strike="noStrike">
                <a:solidFill>
                  <a:srgbClr val="0070c0"/>
                </a:solidFill>
                <a:latin typeface="Times New Roman"/>
                <a:ea typeface="Lato"/>
              </a:rPr>
              <a:t>graph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Performance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2" name="TextShape 2"/>
          <p:cNvSpPr txBox="1"/>
          <p:nvPr/>
        </p:nvSpPr>
        <p:spPr>
          <a:xfrm>
            <a:off x="729360" y="1839240"/>
            <a:ext cx="7688520" cy="3102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Complete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Yes, unless there are infinitely many nodes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Time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Exponential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The better the heuristic, the better the time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Best case:</a:t>
            </a: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  is perfect,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Worst case:</a:t>
            </a: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 ,  same as BFS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Space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Keeps all nodes in memory and save in case of repetition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This is  or worse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A* usually runs out of space before it runs out of time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1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Optimal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1a1a1a"/>
                </a:solidFill>
                <a:latin typeface="Times New Roman"/>
                <a:ea typeface="Lato"/>
              </a:rPr>
              <a:t>Yes, cannot expand  unless  is finished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TextShape 1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146160" algn="ctr">
              <a:lnSpc>
                <a:spcPct val="115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595959"/>
                </a:solidFill>
                <a:latin typeface="Times New Roman"/>
                <a:ea typeface="Lato"/>
              </a:rPr>
              <a:t>Thank You !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7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8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9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0" name="CustomShape 28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1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2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3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4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9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0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1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2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3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4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8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9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0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1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2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3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4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5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7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8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9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0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1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2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3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4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6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9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1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3" name="CustomShape 91"/>
          <p:cNvSpPr/>
          <p:nvPr/>
        </p:nvSpPr>
        <p:spPr>
          <a:xfrm>
            <a:off x="6624720" y="1526400"/>
            <a:ext cx="264456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64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89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0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1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2" name="CustomShape 28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3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4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5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6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7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8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9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0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1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2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3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4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5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6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7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8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9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0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1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2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3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4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5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6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7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8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9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0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1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2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3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4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5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6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7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8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9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0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1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53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55" name="CustomShape 91"/>
          <p:cNvSpPr/>
          <p:nvPr/>
        </p:nvSpPr>
        <p:spPr>
          <a:xfrm>
            <a:off x="6624720" y="1526400"/>
            <a:ext cx="264456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6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1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2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3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4" name="CustomShape 28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5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6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7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8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9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0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1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2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3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4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5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6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7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8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9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0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1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2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3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4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5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6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7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8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9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0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1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2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3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4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5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6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7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8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9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0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1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2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3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45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47" name="CustomShape 91"/>
          <p:cNvSpPr/>
          <p:nvPr/>
        </p:nvSpPr>
        <p:spPr>
          <a:xfrm>
            <a:off x="6624720" y="1526400"/>
            <a:ext cx="264456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Timisoara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Oradea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8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1329480" y="16837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2"/>
          <p:cNvSpPr/>
          <p:nvPr/>
        </p:nvSpPr>
        <p:spPr>
          <a:xfrm>
            <a:off x="1086480" y="211392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3"/>
          <p:cNvSpPr/>
          <p:nvPr/>
        </p:nvSpPr>
        <p:spPr>
          <a:xfrm>
            <a:off x="902880" y="2541600"/>
            <a:ext cx="113040" cy="1195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4"/>
          <p:cNvSpPr/>
          <p:nvPr/>
        </p:nvSpPr>
        <p:spPr>
          <a:xfrm>
            <a:off x="2123280" y="29066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CustomShape 5"/>
          <p:cNvSpPr/>
          <p:nvPr/>
        </p:nvSpPr>
        <p:spPr>
          <a:xfrm>
            <a:off x="902880" y="3427200"/>
            <a:ext cx="113040" cy="119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6"/>
          <p:cNvSpPr/>
          <p:nvPr/>
        </p:nvSpPr>
        <p:spPr>
          <a:xfrm>
            <a:off x="1694160" y="3767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CustomShape 7"/>
          <p:cNvSpPr/>
          <p:nvPr/>
        </p:nvSpPr>
        <p:spPr>
          <a:xfrm>
            <a:off x="2431080" y="34272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CustomShape 8"/>
          <p:cNvSpPr/>
          <p:nvPr/>
        </p:nvSpPr>
        <p:spPr>
          <a:xfrm>
            <a:off x="3205800" y="3002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9"/>
          <p:cNvSpPr/>
          <p:nvPr/>
        </p:nvSpPr>
        <p:spPr>
          <a:xfrm>
            <a:off x="1726560" y="41950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10"/>
          <p:cNvSpPr/>
          <p:nvPr/>
        </p:nvSpPr>
        <p:spPr>
          <a:xfrm>
            <a:off x="1694160" y="46227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CustomShape 11"/>
          <p:cNvSpPr/>
          <p:nvPr/>
        </p:nvSpPr>
        <p:spPr>
          <a:xfrm>
            <a:off x="4259880" y="20271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12"/>
          <p:cNvSpPr/>
          <p:nvPr/>
        </p:nvSpPr>
        <p:spPr>
          <a:xfrm>
            <a:off x="3359520" y="389304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13"/>
          <p:cNvSpPr/>
          <p:nvPr/>
        </p:nvSpPr>
        <p:spPr>
          <a:xfrm>
            <a:off x="2628000" y="47664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14"/>
          <p:cNvSpPr/>
          <p:nvPr/>
        </p:nvSpPr>
        <p:spPr>
          <a:xfrm>
            <a:off x="4210200" y="4314960"/>
            <a:ext cx="113040" cy="11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15"/>
          <p:cNvSpPr/>
          <p:nvPr/>
        </p:nvSpPr>
        <p:spPr>
          <a:xfrm>
            <a:off x="4992840" y="24001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16"/>
          <p:cNvSpPr/>
          <p:nvPr/>
        </p:nvSpPr>
        <p:spPr>
          <a:xfrm>
            <a:off x="48146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17"/>
          <p:cNvSpPr/>
          <p:nvPr/>
        </p:nvSpPr>
        <p:spPr>
          <a:xfrm>
            <a:off x="5362920" y="304380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18"/>
          <p:cNvSpPr/>
          <p:nvPr/>
        </p:nvSpPr>
        <p:spPr>
          <a:xfrm>
            <a:off x="5937840" y="468288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19"/>
          <p:cNvSpPr/>
          <p:nvPr/>
        </p:nvSpPr>
        <p:spPr>
          <a:xfrm>
            <a:off x="3931920" y="493092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CustomShape 20"/>
          <p:cNvSpPr/>
          <p:nvPr/>
        </p:nvSpPr>
        <p:spPr>
          <a:xfrm>
            <a:off x="5635440" y="4075560"/>
            <a:ext cx="113040" cy="1195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Line 21"/>
          <p:cNvSpPr/>
          <p:nvPr/>
        </p:nvSpPr>
        <p:spPr>
          <a:xfrm flipH="1">
            <a:off x="1143000" y="1785600"/>
            <a:ext cx="203040" cy="328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Line 22"/>
          <p:cNvSpPr/>
          <p:nvPr/>
        </p:nvSpPr>
        <p:spPr>
          <a:xfrm flipH="1">
            <a:off x="959400" y="2216160"/>
            <a:ext cx="143640" cy="32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Line 23"/>
          <p:cNvSpPr/>
          <p:nvPr/>
        </p:nvSpPr>
        <p:spPr>
          <a:xfrm>
            <a:off x="959400" y="2661480"/>
            <a:ext cx="0" cy="765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ustomShape 24"/>
          <p:cNvSpPr/>
          <p:nvPr/>
        </p:nvSpPr>
        <p:spPr>
          <a:xfrm>
            <a:off x="999360" y="2400120"/>
            <a:ext cx="569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3" name="CustomShape 25"/>
          <p:cNvSpPr/>
          <p:nvPr/>
        </p:nvSpPr>
        <p:spPr>
          <a:xfrm>
            <a:off x="4249440" y="43696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Bucharest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4" name="CustomShape 26"/>
          <p:cNvSpPr/>
          <p:nvPr/>
        </p:nvSpPr>
        <p:spPr>
          <a:xfrm>
            <a:off x="1398600" y="1590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Oradea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5" name="CustomShape 27"/>
          <p:cNvSpPr/>
          <p:nvPr/>
        </p:nvSpPr>
        <p:spPr>
          <a:xfrm>
            <a:off x="1159920" y="2073600"/>
            <a:ext cx="650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Zerind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6" name="CustomShape 28"/>
          <p:cNvSpPr/>
          <p:nvPr/>
        </p:nvSpPr>
        <p:spPr>
          <a:xfrm>
            <a:off x="996840" y="329724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Timisoara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7" name="CustomShape 29"/>
          <p:cNvSpPr/>
          <p:nvPr/>
        </p:nvSpPr>
        <p:spPr>
          <a:xfrm>
            <a:off x="2183040" y="2716560"/>
            <a:ext cx="55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Sibiu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8" name="CustomShape 30"/>
          <p:cNvSpPr/>
          <p:nvPr/>
        </p:nvSpPr>
        <p:spPr>
          <a:xfrm>
            <a:off x="3059280" y="2760480"/>
            <a:ext cx="618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Faragas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9" name="CustomShape 31"/>
          <p:cNvSpPr/>
          <p:nvPr/>
        </p:nvSpPr>
        <p:spPr>
          <a:xfrm>
            <a:off x="1787400" y="369684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Lugoj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0" name="CustomShape 32"/>
          <p:cNvSpPr/>
          <p:nvPr/>
        </p:nvSpPr>
        <p:spPr>
          <a:xfrm>
            <a:off x="4100040" y="1806480"/>
            <a:ext cx="210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Neamt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1" name="CustomShape 33"/>
          <p:cNvSpPr/>
          <p:nvPr/>
        </p:nvSpPr>
        <p:spPr>
          <a:xfrm>
            <a:off x="2464920" y="3242160"/>
            <a:ext cx="1237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Rimnicu Vilcea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2" name="CustomShape 34"/>
          <p:cNvSpPr/>
          <p:nvPr/>
        </p:nvSpPr>
        <p:spPr>
          <a:xfrm>
            <a:off x="1804680" y="4117320"/>
            <a:ext cx="71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Mehadia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3" name="CustomShape 35"/>
          <p:cNvSpPr/>
          <p:nvPr/>
        </p:nvSpPr>
        <p:spPr>
          <a:xfrm>
            <a:off x="1106280" y="4537800"/>
            <a:ext cx="731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Dobreta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4" name="CustomShape 36"/>
          <p:cNvSpPr/>
          <p:nvPr/>
        </p:nvSpPr>
        <p:spPr>
          <a:xfrm>
            <a:off x="2710800" y="4737240"/>
            <a:ext cx="761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Craiova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5" name="CustomShape 37"/>
          <p:cNvSpPr/>
          <p:nvPr/>
        </p:nvSpPr>
        <p:spPr>
          <a:xfrm>
            <a:off x="3218040" y="3625920"/>
            <a:ext cx="567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Pitesi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6" name="CustomShape 38"/>
          <p:cNvSpPr/>
          <p:nvPr/>
        </p:nvSpPr>
        <p:spPr>
          <a:xfrm>
            <a:off x="5076000" y="2338560"/>
            <a:ext cx="443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Iasi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7" name="CustomShape 39"/>
          <p:cNvSpPr/>
          <p:nvPr/>
        </p:nvSpPr>
        <p:spPr>
          <a:xfrm>
            <a:off x="5454720" y="2988720"/>
            <a:ext cx="75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Vaslui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8" name="CustomShape 40"/>
          <p:cNvSpPr/>
          <p:nvPr/>
        </p:nvSpPr>
        <p:spPr>
          <a:xfrm>
            <a:off x="5799240" y="4768920"/>
            <a:ext cx="632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Eforie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9" name="CustomShape 41"/>
          <p:cNvSpPr/>
          <p:nvPr/>
        </p:nvSpPr>
        <p:spPr>
          <a:xfrm>
            <a:off x="4724640" y="41576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Urziceni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0" name="CustomShape 42"/>
          <p:cNvSpPr/>
          <p:nvPr/>
        </p:nvSpPr>
        <p:spPr>
          <a:xfrm>
            <a:off x="5702040" y="3993840"/>
            <a:ext cx="729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Hirsova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1" name="CustomShape 43"/>
          <p:cNvSpPr/>
          <p:nvPr/>
        </p:nvSpPr>
        <p:spPr>
          <a:xfrm>
            <a:off x="1724760" y="2176920"/>
            <a:ext cx="477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2" name="CustomShape 44"/>
          <p:cNvSpPr/>
          <p:nvPr/>
        </p:nvSpPr>
        <p:spPr>
          <a:xfrm>
            <a:off x="975600" y="178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3" name="CustomShape 45"/>
          <p:cNvSpPr/>
          <p:nvPr/>
        </p:nvSpPr>
        <p:spPr>
          <a:xfrm>
            <a:off x="799560" y="22320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4" name="CustomShape 46"/>
          <p:cNvSpPr/>
          <p:nvPr/>
        </p:nvSpPr>
        <p:spPr>
          <a:xfrm>
            <a:off x="599040" y="2886480"/>
            <a:ext cx="4640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5" name="CustomShape 47"/>
          <p:cNvSpPr/>
          <p:nvPr/>
        </p:nvSpPr>
        <p:spPr>
          <a:xfrm>
            <a:off x="1440720" y="2612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6" name="CustomShape 48"/>
          <p:cNvSpPr/>
          <p:nvPr/>
        </p:nvSpPr>
        <p:spPr>
          <a:xfrm>
            <a:off x="2635200" y="28238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7" name="CustomShape 49"/>
          <p:cNvSpPr/>
          <p:nvPr/>
        </p:nvSpPr>
        <p:spPr>
          <a:xfrm>
            <a:off x="2102400" y="31284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8" name="CustomShape 50"/>
          <p:cNvSpPr/>
          <p:nvPr/>
        </p:nvSpPr>
        <p:spPr>
          <a:xfrm>
            <a:off x="2768400" y="37029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9" name="CustomShape 51"/>
          <p:cNvSpPr/>
          <p:nvPr/>
        </p:nvSpPr>
        <p:spPr>
          <a:xfrm>
            <a:off x="1134000" y="3638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0" name="CustomShape 52"/>
          <p:cNvSpPr/>
          <p:nvPr/>
        </p:nvSpPr>
        <p:spPr>
          <a:xfrm>
            <a:off x="1526400" y="3920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1" name="CustomShape 53"/>
          <p:cNvSpPr/>
          <p:nvPr/>
        </p:nvSpPr>
        <p:spPr>
          <a:xfrm>
            <a:off x="1531080" y="43408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2" name="CustomShape 54"/>
          <p:cNvSpPr/>
          <p:nvPr/>
        </p:nvSpPr>
        <p:spPr>
          <a:xfrm>
            <a:off x="2048040" y="45615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3" name="CustomShape 55"/>
          <p:cNvSpPr/>
          <p:nvPr/>
        </p:nvSpPr>
        <p:spPr>
          <a:xfrm>
            <a:off x="2558520" y="409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4" name="CustomShape 56"/>
          <p:cNvSpPr/>
          <p:nvPr/>
        </p:nvSpPr>
        <p:spPr>
          <a:xfrm>
            <a:off x="2960280" y="435060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5" name="CustomShape 57"/>
          <p:cNvSpPr/>
          <p:nvPr/>
        </p:nvSpPr>
        <p:spPr>
          <a:xfrm>
            <a:off x="4564440" y="204516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6" name="CustomShape 58"/>
          <p:cNvSpPr/>
          <p:nvPr/>
        </p:nvSpPr>
        <p:spPr>
          <a:xfrm>
            <a:off x="5204160" y="26240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7" name="CustomShape 59"/>
          <p:cNvSpPr/>
          <p:nvPr/>
        </p:nvSpPr>
        <p:spPr>
          <a:xfrm>
            <a:off x="5151960" y="3504960"/>
            <a:ext cx="48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8" name="CustomShape 60"/>
          <p:cNvSpPr/>
          <p:nvPr/>
        </p:nvSpPr>
        <p:spPr>
          <a:xfrm>
            <a:off x="3790080" y="3594240"/>
            <a:ext cx="513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211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9" name="CustomShape 61"/>
          <p:cNvSpPr/>
          <p:nvPr/>
        </p:nvSpPr>
        <p:spPr>
          <a:xfrm>
            <a:off x="5154120" y="3917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0" name="CustomShape 62"/>
          <p:cNvSpPr/>
          <p:nvPr/>
        </p:nvSpPr>
        <p:spPr>
          <a:xfrm>
            <a:off x="5812560" y="432108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1" name="CustomShape 63"/>
          <p:cNvSpPr/>
          <p:nvPr/>
        </p:nvSpPr>
        <p:spPr>
          <a:xfrm>
            <a:off x="4067640" y="46015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90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2" name="CustomShape 64"/>
          <p:cNvSpPr/>
          <p:nvPr/>
        </p:nvSpPr>
        <p:spPr>
          <a:xfrm>
            <a:off x="4401360" y="406224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3" name="CustomShape 65"/>
          <p:cNvSpPr/>
          <p:nvPr/>
        </p:nvSpPr>
        <p:spPr>
          <a:xfrm>
            <a:off x="3595320" y="4156920"/>
            <a:ext cx="396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101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4" name="Line 66"/>
          <p:cNvSpPr/>
          <p:nvPr/>
        </p:nvSpPr>
        <p:spPr>
          <a:xfrm>
            <a:off x="1434960" y="1787040"/>
            <a:ext cx="704880" cy="11372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Line 67"/>
          <p:cNvSpPr/>
          <p:nvPr/>
        </p:nvSpPr>
        <p:spPr>
          <a:xfrm>
            <a:off x="999720" y="3529080"/>
            <a:ext cx="710640" cy="255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Line 68"/>
          <p:cNvSpPr/>
          <p:nvPr/>
        </p:nvSpPr>
        <p:spPr>
          <a:xfrm>
            <a:off x="1750680" y="388728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Line 69"/>
          <p:cNvSpPr/>
          <p:nvPr/>
        </p:nvSpPr>
        <p:spPr>
          <a:xfrm flipH="1">
            <a:off x="1750680" y="4314960"/>
            <a:ext cx="32400" cy="307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Line 70"/>
          <p:cNvSpPr/>
          <p:nvPr/>
        </p:nvSpPr>
        <p:spPr>
          <a:xfrm>
            <a:off x="1790640" y="4725000"/>
            <a:ext cx="837360" cy="101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Line 71"/>
          <p:cNvSpPr/>
          <p:nvPr/>
        </p:nvSpPr>
        <p:spPr>
          <a:xfrm flipH="1" flipV="1">
            <a:off x="2487600" y="3546720"/>
            <a:ext cx="196920" cy="12193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Line 72"/>
          <p:cNvSpPr/>
          <p:nvPr/>
        </p:nvSpPr>
        <p:spPr>
          <a:xfrm>
            <a:off x="999720" y="2643840"/>
            <a:ext cx="1123200" cy="3225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Line 73"/>
          <p:cNvSpPr/>
          <p:nvPr/>
        </p:nvSpPr>
        <p:spPr>
          <a:xfrm>
            <a:off x="2219760" y="3008880"/>
            <a:ext cx="232920" cy="4179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Line 74"/>
          <p:cNvSpPr/>
          <p:nvPr/>
        </p:nvSpPr>
        <p:spPr>
          <a:xfrm>
            <a:off x="2236320" y="2966400"/>
            <a:ext cx="969120" cy="954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Line 75"/>
          <p:cNvSpPr/>
          <p:nvPr/>
        </p:nvSpPr>
        <p:spPr>
          <a:xfrm>
            <a:off x="3302280" y="3104280"/>
            <a:ext cx="964440" cy="12106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Line 76"/>
          <p:cNvSpPr/>
          <p:nvPr/>
        </p:nvSpPr>
        <p:spPr>
          <a:xfrm>
            <a:off x="2546280" y="3512880"/>
            <a:ext cx="813240" cy="4399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Line 77"/>
          <p:cNvSpPr/>
          <p:nvPr/>
        </p:nvSpPr>
        <p:spPr>
          <a:xfrm flipH="1">
            <a:off x="2724840" y="3994920"/>
            <a:ext cx="651240" cy="7887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Line 78"/>
          <p:cNvSpPr/>
          <p:nvPr/>
        </p:nvSpPr>
        <p:spPr>
          <a:xfrm flipH="1" flipV="1">
            <a:off x="3456360" y="3994920"/>
            <a:ext cx="753480" cy="37980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Line 79"/>
          <p:cNvSpPr/>
          <p:nvPr/>
        </p:nvSpPr>
        <p:spPr>
          <a:xfrm flipH="1">
            <a:off x="3988440" y="4417200"/>
            <a:ext cx="237960" cy="513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Line 80"/>
          <p:cNvSpPr/>
          <p:nvPr/>
        </p:nvSpPr>
        <p:spPr>
          <a:xfrm flipV="1">
            <a:off x="4323240" y="4164840"/>
            <a:ext cx="491400" cy="20988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Line 81"/>
          <p:cNvSpPr/>
          <p:nvPr/>
        </p:nvSpPr>
        <p:spPr>
          <a:xfrm>
            <a:off x="4928040" y="4135320"/>
            <a:ext cx="707040" cy="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Line 82"/>
          <p:cNvSpPr/>
          <p:nvPr/>
        </p:nvSpPr>
        <p:spPr>
          <a:xfrm>
            <a:off x="5702040" y="4104720"/>
            <a:ext cx="252000" cy="59544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Line 83"/>
          <p:cNvSpPr/>
          <p:nvPr/>
        </p:nvSpPr>
        <p:spPr>
          <a:xfrm flipH="1">
            <a:off x="4911480" y="3163680"/>
            <a:ext cx="507960" cy="9291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Line 84"/>
          <p:cNvSpPr/>
          <p:nvPr/>
        </p:nvSpPr>
        <p:spPr>
          <a:xfrm flipH="1" flipV="1">
            <a:off x="5075640" y="2449080"/>
            <a:ext cx="343800" cy="59472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Line 85"/>
          <p:cNvSpPr/>
          <p:nvPr/>
        </p:nvSpPr>
        <p:spPr>
          <a:xfrm>
            <a:off x="4356720" y="2129040"/>
            <a:ext cx="652680" cy="288360"/>
          </a:xfrm>
          <a:prstGeom prst="line">
            <a:avLst/>
          </a:prstGeom>
          <a:ln w="19080">
            <a:solidFill>
              <a:srgbClr val="5757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CustomShape 86"/>
          <p:cNvSpPr/>
          <p:nvPr/>
        </p:nvSpPr>
        <p:spPr>
          <a:xfrm>
            <a:off x="4006080" y="4843440"/>
            <a:ext cx="574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Arial"/>
              </a:rPr>
              <a:t>Giurhiu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35" name="CustomShape 87"/>
          <p:cNvSpPr/>
          <p:nvPr/>
        </p:nvSpPr>
        <p:spPr>
          <a:xfrm rot="13861800">
            <a:off x="601920" y="230940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CustomShape 88"/>
          <p:cNvSpPr/>
          <p:nvPr/>
        </p:nvSpPr>
        <p:spPr>
          <a:xfrm>
            <a:off x="283680" y="181188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37" name="CustomShape 89"/>
          <p:cNvSpPr/>
          <p:nvPr/>
        </p:nvSpPr>
        <p:spPr>
          <a:xfrm rot="17104800">
            <a:off x="4170960" y="4026240"/>
            <a:ext cx="352080" cy="172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CustomShape 90"/>
          <p:cNvSpPr/>
          <p:nvPr/>
        </p:nvSpPr>
        <p:spPr>
          <a:xfrm>
            <a:off x="4169160" y="3494160"/>
            <a:ext cx="671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End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b050"/>
                </a:solidFill>
                <a:latin typeface="Arial"/>
                <a:ea typeface="Arial"/>
              </a:rPr>
              <a:t>Node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39" name="CustomShape 91"/>
          <p:cNvSpPr/>
          <p:nvPr/>
        </p:nvSpPr>
        <p:spPr>
          <a:xfrm>
            <a:off x="6624720" y="1526400"/>
            <a:ext cx="2644560" cy="15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Node Expanded by Dijkstra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Arad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Zerind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75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Timisoara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1a1a1a"/>
                </a:solidFill>
                <a:latin typeface="Times New Roman"/>
                <a:ea typeface="Arial"/>
              </a:rPr>
              <a:t>118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Sibiu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Oradea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Lugoj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9b9b9b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40" name="TextShape 92"/>
          <p:cNvSpPr txBox="1"/>
          <p:nvPr/>
        </p:nvSpPr>
        <p:spPr>
          <a:xfrm>
            <a:off x="717480" y="462960"/>
            <a:ext cx="133020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Dijkstra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Application>LibreOffice/6.4.7.2$Linux_X86_64 LibreOffice_project/40$Build-2</Application>
  <Words>7219</Words>
  <Paragraphs>2641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2022-02-23T17:56:38Z</dcterms:modified>
  <cp:revision>4</cp:revision>
  <dc:subject/>
  <dc:title>A* Search Algorithm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56</vt:i4>
  </property>
</Properties>
</file>