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7" r:id="rId2"/>
    <p:sldId id="387" r:id="rId3"/>
    <p:sldId id="393" r:id="rId4"/>
    <p:sldId id="394" r:id="rId5"/>
    <p:sldId id="395" r:id="rId6"/>
    <p:sldId id="39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717" autoAdjust="0"/>
  </p:normalViewPr>
  <p:slideViewPr>
    <p:cSldViewPr snapToGrid="0">
      <p:cViewPr varScale="1">
        <p:scale>
          <a:sx n="78" d="100"/>
          <a:sy n="78" d="100"/>
        </p:scale>
        <p:origin x="-114" y="-54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2A2-80DA-45AB-AF39-8AE4E4DCC1CC}" type="datetimeFigureOut">
              <a:rPr lang="en-US" smtClean="0"/>
              <a:pPr/>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EDDDC-F22A-4DC4-AC10-FC96E983B850}" type="slidenum">
              <a:rPr lang="en-US" smtClean="0"/>
              <a:pPr/>
              <a:t>‹#›</a:t>
            </a:fld>
            <a:endParaRPr lang="en-US"/>
          </a:p>
        </p:txBody>
      </p:sp>
    </p:spTree>
    <p:extLst>
      <p:ext uri="{BB962C8B-B14F-4D97-AF65-F5344CB8AC3E}">
        <p14:creationId xmlns:p14="http://schemas.microsoft.com/office/powerpoint/2010/main" xmlns="" val="129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24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A4A48-2B18-44C1-BD9F-60D7E0A5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BE3AE37-1FDB-4C82-9632-F3F5B8786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DC71269-484A-4182-83B9-51D347907E8E}"/>
              </a:ext>
            </a:extLst>
          </p:cNvPr>
          <p:cNvSpPr>
            <a:spLocks noGrp="1"/>
          </p:cNvSpPr>
          <p:nvPr>
            <p:ph type="dt" sz="half" idx="10"/>
          </p:nvPr>
        </p:nvSpPr>
        <p:spPr/>
        <p:txBody>
          <a:bodyPr/>
          <a:lstStyle/>
          <a:p>
            <a:fld id="{EBF789C9-3449-419B-9B1F-A6C93573CBF9}" type="datetime2">
              <a:rPr lang="en-IN" smtClean="0"/>
              <a:pPr/>
              <a:t>Wednesday, 24 February 2021</a:t>
            </a:fld>
            <a:endParaRPr lang="en-IN"/>
          </a:p>
        </p:txBody>
      </p:sp>
      <p:sp>
        <p:nvSpPr>
          <p:cNvPr id="5" name="Footer Placeholder 4">
            <a:extLst>
              <a:ext uri="{FF2B5EF4-FFF2-40B4-BE49-F238E27FC236}">
                <a16:creationId xmlns:a16="http://schemas.microsoft.com/office/drawing/2014/main" xmlns="" id="{FA7DC89C-9AEA-41DD-909C-BFB817BBBE03}"/>
              </a:ext>
            </a:extLst>
          </p:cNvPr>
          <p:cNvSpPr>
            <a:spLocks noGrp="1"/>
          </p:cNvSpPr>
          <p:nvPr>
            <p:ph type="ftr" sz="quarter" idx="11"/>
          </p:nvPr>
        </p:nvSpPr>
        <p:spPr/>
        <p:txBody>
          <a:bodyPr/>
          <a:lstStyle/>
          <a:p>
            <a:r>
              <a:rPr lang="en-IN" smtClean="0"/>
              <a:t>By, Chandu D Vaidya</a:t>
            </a:r>
            <a:endParaRPr lang="en-IN"/>
          </a:p>
        </p:txBody>
      </p:sp>
      <p:sp>
        <p:nvSpPr>
          <p:cNvPr id="6" name="Slide Number Placeholder 5">
            <a:extLst>
              <a:ext uri="{FF2B5EF4-FFF2-40B4-BE49-F238E27FC236}">
                <a16:creationId xmlns:a16="http://schemas.microsoft.com/office/drawing/2014/main" xmlns="" id="{E387A448-B4BF-4D81-8BA0-99E720F8E3DB}"/>
              </a:ext>
            </a:extLst>
          </p:cNvPr>
          <p:cNvSpPr>
            <a:spLocks noGrp="1"/>
          </p:cNvSpPr>
          <p:nvPr>
            <p:ph type="sldNum" sz="quarter" idx="12"/>
          </p:nvPr>
        </p:nvSpPr>
        <p:spPr/>
        <p:txBody>
          <a:bodyPr/>
          <a:lstStyle/>
          <a:p>
            <a:fld id="{AB13613E-9339-4BDC-83A9-954E2C6D009B}" type="slidenum">
              <a:rPr lang="en-IN" smtClean="0"/>
              <a:pPr/>
              <a:t>‹#›</a:t>
            </a:fld>
            <a:endParaRPr lang="en-IN"/>
          </a:p>
        </p:txBody>
      </p:sp>
    </p:spTree>
    <p:extLst>
      <p:ext uri="{BB962C8B-B14F-4D97-AF65-F5344CB8AC3E}">
        <p14:creationId xmlns:p14="http://schemas.microsoft.com/office/powerpoint/2010/main" xmlns="" val="507759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B89776-18BA-445B-A29E-6E42C83A8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F89465-FBA1-448E-9D9B-8FD8A60D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13E21D-8D84-471B-A782-BA6197C68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E175E-03B2-4151-B101-EDC8CAB459C9}" type="datetime2">
              <a:rPr lang="en-IN" smtClean="0"/>
              <a:pPr/>
              <a:t>Wednesday, 24 February 2021</a:t>
            </a:fld>
            <a:endParaRPr lang="en-IN"/>
          </a:p>
        </p:txBody>
      </p:sp>
      <p:sp>
        <p:nvSpPr>
          <p:cNvPr id="5" name="Footer Placeholder 4">
            <a:extLst>
              <a:ext uri="{FF2B5EF4-FFF2-40B4-BE49-F238E27FC236}">
                <a16:creationId xmlns:a16="http://schemas.microsoft.com/office/drawing/2014/main" xmlns="" id="{350C6283-E8DE-4473-BA08-F9EF90B1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By, Chandu D Vaidya</a:t>
            </a:r>
            <a:endParaRPr lang="en-IN"/>
          </a:p>
        </p:txBody>
      </p:sp>
      <p:sp>
        <p:nvSpPr>
          <p:cNvPr id="6" name="Slide Number Placeholder 5">
            <a:extLst>
              <a:ext uri="{FF2B5EF4-FFF2-40B4-BE49-F238E27FC236}">
                <a16:creationId xmlns:a16="http://schemas.microsoft.com/office/drawing/2014/main" xmlns="" id="{71EE6573-6E9B-418B-AE67-D083404D0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613E-9339-4BDC-83A9-954E2C6D009B}" type="slidenum">
              <a:rPr lang="en-IN" smtClean="0"/>
              <a:pPr/>
              <a:t>‹#›</a:t>
            </a:fld>
            <a:endParaRPr lang="en-IN"/>
          </a:p>
        </p:txBody>
      </p:sp>
    </p:spTree>
    <p:extLst>
      <p:ext uri="{BB962C8B-B14F-4D97-AF65-F5344CB8AC3E}">
        <p14:creationId xmlns:p14="http://schemas.microsoft.com/office/powerpoint/2010/main" xmlns="" val="227681768"/>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612775" y="1710955"/>
            <a:ext cx="11098579" cy="2985433"/>
          </a:xfrm>
          <a:prstGeom prst="rect">
            <a:avLst/>
          </a:prstGeom>
        </p:spPr>
        <p:txBody>
          <a:bodyPr wrap="square">
            <a:spAutoFit/>
          </a:bodyPr>
          <a:lstStyle/>
          <a:p>
            <a:pPr algn="ctr"/>
            <a:r>
              <a:rPr lang="en-US" sz="8000" b="1" dirty="0" smtClean="0">
                <a:solidFill>
                  <a:srgbClr val="7030A0"/>
                </a:solidFill>
                <a:latin typeface="Times New Roman" pitchFamily="18" charset="0"/>
                <a:cs typeface="Times New Roman" pitchFamily="18" charset="0"/>
              </a:rPr>
              <a:t>Events </a:t>
            </a:r>
            <a:r>
              <a:rPr lang="en-US" sz="8000" b="1" dirty="0" smtClean="0">
                <a:solidFill>
                  <a:srgbClr val="7030A0"/>
                </a:solidFill>
                <a:latin typeface="Times New Roman" pitchFamily="18" charset="0"/>
                <a:cs typeface="Times New Roman" pitchFamily="18" charset="0"/>
              </a:rPr>
              <a:t>in </a:t>
            </a:r>
          </a:p>
          <a:p>
            <a:pPr algn="ctr"/>
            <a:r>
              <a:rPr lang="en-US" sz="8000" b="1" dirty="0" smtClean="0">
                <a:solidFill>
                  <a:srgbClr val="7030A0"/>
                </a:solidFill>
                <a:latin typeface="Times New Roman" pitchFamily="18" charset="0"/>
                <a:cs typeface="Times New Roman" pitchFamily="18" charset="0"/>
              </a:rPr>
              <a:t>Operating System </a:t>
            </a:r>
          </a:p>
          <a:p>
            <a:pPr algn="ctr"/>
            <a:endParaRPr lang="en-IN" sz="28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 Event</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175845" y="1097280"/>
            <a:ext cx="11699163" cy="5157216"/>
          </a:xfrm>
          <a:prstGeom prst="rect">
            <a:avLst/>
          </a:prstGeom>
        </p:spPr>
        <p:txBody>
          <a:bodyPr vert="horz" lIns="91440" tIns="45720" rIns="91440" bIns="45720" rtlCol="0">
            <a:noAutofit/>
          </a:bodyPr>
          <a:lstStyle/>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In computing environment, event is an action or occurrences detected by the Program that may be handled by the program. </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Typically, events are handled synchronously with the program execution flow i.e. the program has one or more dedicated places where event has been handled. </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Events can be</a:t>
            </a:r>
            <a:r>
              <a:rPr lang="en-US" dirty="0" smtClean="0">
                <a:solidFill>
                  <a:srgbClr val="FF0000"/>
                </a:solidFill>
                <a:latin typeface="Times New Roman" pitchFamily="18" charset="0"/>
                <a:cs typeface="Times New Roman" pitchFamily="18" charset="0"/>
              </a:rPr>
              <a:t> user-generated</a:t>
            </a:r>
            <a:r>
              <a:rPr lang="en-US" dirty="0" smtClean="0">
                <a:latin typeface="Times New Roman" pitchFamily="18" charset="0"/>
                <a:cs typeface="Times New Roman" pitchFamily="18" charset="0"/>
              </a:rPr>
              <a:t>, such as keystrokes and mouse clicks, </a:t>
            </a:r>
            <a:r>
              <a:rPr lang="en-US" dirty="0" smtClean="0">
                <a:solidFill>
                  <a:srgbClr val="FF0000"/>
                </a:solidFill>
                <a:latin typeface="Times New Roman" pitchFamily="18" charset="0"/>
                <a:cs typeface="Times New Roman" pitchFamily="18" charset="0"/>
              </a:rPr>
              <a:t>or system-generated</a:t>
            </a:r>
            <a:r>
              <a:rPr lang="en-US" dirty="0" smtClean="0">
                <a:latin typeface="Times New Roman" pitchFamily="18" charset="0"/>
                <a:cs typeface="Times New Roman" pitchFamily="18" charset="0"/>
              </a:rPr>
              <a:t>, such as program loading, running out of memory and errors, New record inserted in database</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The source of event comes from K/B or there I/O devices or any programming action which generate/focus the attention of CPU (Processing element).</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 Event can also use instruction set.</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Event types</a:t>
            </a:r>
          </a:p>
          <a:p>
            <a:pPr marL="568325" lvl="5" indent="-55563">
              <a:lnSpc>
                <a:spcPct val="150000"/>
              </a:lnSpc>
              <a:buFont typeface="Wingdings" pitchFamily="2" charset="2"/>
              <a:buChar char="q"/>
            </a:pPr>
            <a:r>
              <a:rPr lang="en-US" dirty="0" smtClean="0">
                <a:latin typeface="Times New Roman" pitchFamily="18" charset="0"/>
                <a:cs typeface="Times New Roman" pitchFamily="18" charset="0"/>
              </a:rPr>
              <a:t>Interrupts</a:t>
            </a:r>
          </a:p>
          <a:p>
            <a:pPr marL="568325" lvl="5" indent="-55563">
              <a:lnSpc>
                <a:spcPct val="150000"/>
              </a:lnSpc>
              <a:buFont typeface="Wingdings" pitchFamily="2" charset="2"/>
              <a:buChar char="q"/>
            </a:pPr>
            <a:r>
              <a:rPr lang="en-US" dirty="0" smtClean="0">
                <a:latin typeface="Times New Roman" pitchFamily="18" charset="0"/>
                <a:cs typeface="Times New Roman" pitchFamily="18" charset="0"/>
              </a:rPr>
              <a:t>Trap</a:t>
            </a:r>
          </a:p>
          <a:p>
            <a:pPr marL="568325" lvl="5" indent="-55563">
              <a:lnSpc>
                <a:spcPct val="150000"/>
              </a:lnSpc>
              <a:buFont typeface="Wingdings" pitchFamily="2" charset="2"/>
              <a:buChar char="q"/>
            </a:pPr>
            <a:r>
              <a:rPr lang="en-US" dirty="0" smtClean="0">
                <a:latin typeface="Times New Roman" pitchFamily="18" charset="0"/>
                <a:cs typeface="Times New Roman" pitchFamily="18" charset="0"/>
              </a:rPr>
              <a:t>Signals</a:t>
            </a:r>
          </a:p>
          <a:p>
            <a:pPr marL="111125" lvl="4" indent="-55563">
              <a:lnSpc>
                <a:spcPct val="150000"/>
              </a:lnSpc>
              <a:buFont typeface="Wingdings" pitchFamily="2" charset="2"/>
              <a:buChar char="q"/>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 calcmode="lin" valueType="num">
                                      <p:cBhvr additive="base">
                                        <p:cTn id="3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 calcmode="lin" valueType="num">
                                      <p:cBhvr additive="base">
                                        <p:cTn id="43"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 calcmode="lin" valueType="num">
                                      <p:cBhvr additive="base">
                                        <p:cTn id="4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xEl>
                                              <p:pRg st="8" end="8"/>
                                            </p:txEl>
                                          </p:spTgt>
                                        </p:tgtEl>
                                        <p:attrNameLst>
                                          <p:attrName>style.visibility</p:attrName>
                                        </p:attrNameLst>
                                      </p:cBhvr>
                                      <p:to>
                                        <p:strVal val="visible"/>
                                      </p:to>
                                    </p:set>
                                    <p:anim calcmode="lin" valueType="num">
                                      <p:cBhvr additive="base">
                                        <p:cTn id="55"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 Interrupt </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175845" y="1036319"/>
            <a:ext cx="7346619" cy="4730497"/>
          </a:xfrm>
          <a:prstGeom prst="rect">
            <a:avLst/>
          </a:prstGeom>
        </p:spPr>
        <p:txBody>
          <a:bodyPr vert="horz" lIns="91440" tIns="45720" rIns="91440" bIns="45720" rtlCol="0">
            <a:noAutofit/>
          </a:bodyPr>
          <a:lstStyle/>
          <a:p>
            <a:pPr marL="111125" lvl="4" indent="-55563">
              <a:lnSpc>
                <a:spcPct val="150000"/>
              </a:lnSpc>
              <a:buFont typeface="Wingdings" pitchFamily="2" charset="2"/>
              <a:buChar char="q"/>
            </a:pPr>
            <a:r>
              <a:rPr lang="en-US" sz="2000" dirty="0" smtClean="0">
                <a:latin typeface="Times New Roman" pitchFamily="18" charset="0"/>
                <a:cs typeface="Times New Roman" pitchFamily="18" charset="0"/>
              </a:rPr>
              <a:t>Interrupt is an event generated by I/O device to take attention of CPU for execution purpose. </a:t>
            </a:r>
          </a:p>
          <a:p>
            <a:pPr marL="111125" lvl="4" indent="-55563">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When I/O device get hold of CPU that time the previous process contents saved into ISR (Interrupt Service Routine) where the actual location is presents.</a:t>
            </a:r>
          </a:p>
          <a:p>
            <a:pPr marL="111125" lvl="4" indent="-55563">
              <a:lnSpc>
                <a:spcPct val="150000"/>
              </a:lnSpc>
              <a:buFont typeface="Wingdings" pitchFamily="2" charset="2"/>
              <a:buChar char="q"/>
            </a:pPr>
            <a:r>
              <a:rPr lang="en-US" sz="2000" dirty="0" smtClean="0">
                <a:latin typeface="Times New Roman" pitchFamily="18" charset="0"/>
                <a:cs typeface="Times New Roman" pitchFamily="18" charset="0"/>
              </a:rPr>
              <a:t>Interrupt is a signal emitted by hardware or software when a process or an event needs immediate attention.</a:t>
            </a:r>
          </a:p>
          <a:p>
            <a:pPr marL="111125" lvl="4" indent="-55563">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When we press or release a key on key board , that event is signaled up the keyboard cable to raise a hardware interrupt.</a:t>
            </a:r>
            <a:endParaRPr lang="en-US" sz="1600" dirty="0" smtClean="0">
              <a:solidFill>
                <a:srgbClr val="FF0000"/>
              </a:solidFill>
              <a:latin typeface="Times New Roman" pitchFamily="18" charset="0"/>
              <a:cs typeface="Times New Roman" pitchFamily="18" charset="0"/>
            </a:endParaRPr>
          </a:p>
        </p:txBody>
      </p:sp>
      <p:pic>
        <p:nvPicPr>
          <p:cNvPr id="9" name="Picture 8" descr="Interrupt-Occurred.jpg"/>
          <p:cNvPicPr>
            <a:picLocks noChangeAspect="1"/>
          </p:cNvPicPr>
          <p:nvPr/>
        </p:nvPicPr>
        <p:blipFill>
          <a:blip r:embed="rId3"/>
          <a:stretch>
            <a:fillRect/>
          </a:stretch>
        </p:blipFill>
        <p:spPr>
          <a:xfrm>
            <a:off x="7545889" y="1402080"/>
            <a:ext cx="4475423" cy="4352544"/>
          </a:xfrm>
          <a:prstGeom prst="rect">
            <a:avLst/>
          </a:prstGeom>
          <a:ln>
            <a:solidFill>
              <a:schemeClr val="accent1"/>
            </a:solidFill>
          </a:ln>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  Trap </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175845" y="1207008"/>
            <a:ext cx="7505115" cy="4965509"/>
          </a:xfrm>
          <a:prstGeom prst="rect">
            <a:avLst/>
          </a:prstGeom>
        </p:spPr>
        <p:txBody>
          <a:bodyPr vert="horz" lIns="91440" tIns="45720" rIns="91440" bIns="45720" rtlCol="0">
            <a:noAutofit/>
          </a:bodyPr>
          <a:lstStyle/>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 Trap is also one type of event which usually generates by the CPU itself.</a:t>
            </a:r>
          </a:p>
          <a:p>
            <a:pPr marL="111125" lvl="4" indent="-55563">
              <a:lnSpc>
                <a:spcPct val="150000"/>
              </a:lnSpc>
              <a:buFont typeface="Wingdings" pitchFamily="2" charset="2"/>
              <a:buChar char="q"/>
            </a:pPr>
            <a:r>
              <a:rPr lang="en-US" dirty="0" smtClean="0">
                <a:solidFill>
                  <a:srgbClr val="0070C0"/>
                </a:solidFill>
                <a:latin typeface="Times New Roman" pitchFamily="18" charset="0"/>
                <a:cs typeface="Times New Roman" pitchFamily="18" charset="0"/>
              </a:rPr>
              <a:t> CPU analyzes the processing instruction whether the instruction is execution is really fruitful or not, if not CPU generates trap and control goes to operating system, </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Examples:- Divided by zero operation, there is no sense to execute this instruction that time CPU takes an action (i.e. trap) to avoid unnecessary action and control goes to OS then OS display proper message to user that error has been occurred.</a:t>
            </a:r>
          </a:p>
          <a:p>
            <a:pPr marL="111125" lvl="4" indent="-55563">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 Because CPU knew that divide by zero instruction is cause to waste of CPU cycle. </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The process contents need not to save on ISR because there is no as such requirement of these process states in future. </a:t>
            </a:r>
            <a:endParaRPr lang="en-US" sz="14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7703058" y="2171129"/>
            <a:ext cx="4076700" cy="2705671"/>
          </a:xfrm>
          <a:prstGeom prst="rect">
            <a:avLst/>
          </a:prstGeom>
          <a:noFill/>
          <a:ln w="9525">
            <a:solidFill>
              <a:srgbClr val="7030A0"/>
            </a:solidFill>
            <a:miter lim="800000"/>
            <a:headEnd/>
            <a:tailEnd/>
          </a:ln>
          <a:effectLst/>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diamond(in)">
                                      <p:cBhvr>
                                        <p:cTn id="3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 Signal</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175845" y="1085088"/>
            <a:ext cx="11699163" cy="5087429"/>
          </a:xfrm>
          <a:prstGeom prst="rect">
            <a:avLst/>
          </a:prstGeom>
        </p:spPr>
        <p:txBody>
          <a:bodyPr vert="horz" lIns="91440" tIns="45720" rIns="91440" bIns="45720" rtlCol="0">
            <a:noAutofit/>
          </a:bodyPr>
          <a:lstStyle/>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Signal is also one type of event/interrupt send to process, which is type of soft interrupt to process. </a:t>
            </a:r>
          </a:p>
          <a:p>
            <a:pPr marL="111125" lvl="4" indent="-55563">
              <a:lnSpc>
                <a:spcPct val="150000"/>
              </a:lnSpc>
              <a:buFont typeface="Wingdings" pitchFamily="2" charset="2"/>
              <a:buChar char="q"/>
            </a:pPr>
            <a:r>
              <a:rPr lang="en-US" dirty="0" smtClean="0">
                <a:solidFill>
                  <a:srgbClr val="0070C0"/>
                </a:solidFill>
                <a:latin typeface="Times New Roman" pitchFamily="18" charset="0"/>
                <a:cs typeface="Times New Roman" pitchFamily="18" charset="0"/>
              </a:rPr>
              <a:t>When user want to stop the activity of any process (foreground) that time by using S/W interrupt they can control the process execution, e.g. while execution of any process the user can perform signal operation using keyboard like (</a:t>
            </a:r>
            <a:r>
              <a:rPr lang="en-US" dirty="0" err="1" smtClean="0">
                <a:solidFill>
                  <a:srgbClr val="0070C0"/>
                </a:solidFill>
                <a:latin typeface="Times New Roman" pitchFamily="18" charset="0"/>
                <a:cs typeface="Times New Roman" pitchFamily="18" charset="0"/>
              </a:rPr>
              <a:t>Ctrl+C</a:t>
            </a:r>
            <a:r>
              <a:rPr lang="en-US" dirty="0" smtClean="0">
                <a:solidFill>
                  <a:srgbClr val="0070C0"/>
                </a:solidFill>
                <a:latin typeface="Times New Roman" pitchFamily="18" charset="0"/>
                <a:cs typeface="Times New Roman" pitchFamily="18" charset="0"/>
              </a:rPr>
              <a:t>, </a:t>
            </a:r>
            <a:r>
              <a:rPr lang="en-US" dirty="0" err="1" smtClean="0">
                <a:solidFill>
                  <a:srgbClr val="0070C0"/>
                </a:solidFill>
                <a:latin typeface="Times New Roman" pitchFamily="18" charset="0"/>
                <a:cs typeface="Times New Roman" pitchFamily="18" charset="0"/>
              </a:rPr>
              <a:t>Ctrl+Z,in</a:t>
            </a:r>
            <a:r>
              <a:rPr lang="en-US" dirty="0" smtClean="0">
                <a:solidFill>
                  <a:srgbClr val="0070C0"/>
                </a:solidFill>
                <a:latin typeface="Times New Roman" pitchFamily="18" charset="0"/>
                <a:cs typeface="Times New Roman" pitchFamily="18" charset="0"/>
              </a:rPr>
              <a:t> UNIX and many more) and can control the process for a while. </a:t>
            </a:r>
          </a:p>
          <a:p>
            <a:pPr marL="111125" lvl="4" indent="-55563">
              <a:lnSpc>
                <a:spcPct val="150000"/>
              </a:lnSpc>
              <a:buFont typeface="Wingdings" pitchFamily="2" charset="2"/>
              <a:buChar char="q"/>
            </a:pPr>
            <a:r>
              <a:rPr lang="en-US" dirty="0" smtClean="0">
                <a:latin typeface="Times New Roman" pitchFamily="18" charset="0"/>
                <a:cs typeface="Times New Roman" pitchFamily="18" charset="0"/>
              </a:rPr>
              <a:t>When signal raised/generates that time current activity will be interrupted and signal Handler can call to handle the signal event.</a:t>
            </a:r>
          </a:p>
          <a:p>
            <a:pPr marL="111125" lvl="4" indent="-55563">
              <a:lnSpc>
                <a:spcPct val="150000"/>
              </a:lnSpc>
              <a:buFont typeface="Wingdings" pitchFamily="2" charset="2"/>
              <a:buChar char="q"/>
            </a:pPr>
            <a:r>
              <a:rPr lang="en-US" b="1" dirty="0" smtClean="0">
                <a:latin typeface="Times New Roman" pitchFamily="18" charset="0"/>
                <a:cs typeface="Times New Roman" pitchFamily="18" charset="0"/>
              </a:rPr>
              <a:t>In case of signal the process may takes three actions. </a:t>
            </a:r>
          </a:p>
          <a:p>
            <a:pPr marL="969962" lvl="5" indent="-457200">
              <a:lnSpc>
                <a:spcPct val="150000"/>
              </a:lnSpc>
              <a:buFont typeface="+mj-lt"/>
              <a:buAutoNum type="arabicPeriod"/>
            </a:pPr>
            <a:r>
              <a:rPr lang="en-US" dirty="0" smtClean="0">
                <a:latin typeface="Times New Roman" pitchFamily="18" charset="0"/>
                <a:cs typeface="Times New Roman" pitchFamily="18" charset="0"/>
              </a:rPr>
              <a:t>It takes default action defined by the O.S. </a:t>
            </a:r>
          </a:p>
          <a:p>
            <a:pPr marL="969962" lvl="5" indent="-457200">
              <a:lnSpc>
                <a:spcPct val="150000"/>
              </a:lnSpc>
              <a:buFont typeface="+mj-lt"/>
              <a:buAutoNum type="arabicPeriod"/>
            </a:pPr>
            <a:r>
              <a:rPr lang="en-US" dirty="0" smtClean="0">
                <a:solidFill>
                  <a:srgbClr val="0070C0"/>
                </a:solidFill>
                <a:latin typeface="Times New Roman" pitchFamily="18" charset="0"/>
                <a:cs typeface="Times New Roman" pitchFamily="18" charset="0"/>
              </a:rPr>
              <a:t>It can ignore signal. </a:t>
            </a:r>
          </a:p>
          <a:p>
            <a:pPr marL="969962" lvl="5" indent="-457200">
              <a:lnSpc>
                <a:spcPct val="150000"/>
              </a:lnSpc>
              <a:buFont typeface="+mj-lt"/>
              <a:buAutoNum type="arabicPeriod"/>
            </a:pPr>
            <a:r>
              <a:rPr lang="en-US" dirty="0" smtClean="0">
                <a:latin typeface="Times New Roman" pitchFamily="18" charset="0"/>
                <a:cs typeface="Times New Roman" pitchFamily="18" charset="0"/>
              </a:rPr>
              <a:t>Or, last it does specific action (programmer).</a:t>
            </a:r>
          </a:p>
          <a:p>
            <a:pPr marL="968375" lvl="5" indent="-968375">
              <a:lnSpc>
                <a:spcPct val="150000"/>
              </a:lnSpc>
            </a:pPr>
            <a:r>
              <a:rPr lang="en-US" dirty="0" smtClean="0">
                <a:solidFill>
                  <a:srgbClr val="FF0000"/>
                </a:solidFill>
                <a:latin typeface="Times New Roman" pitchFamily="18" charset="0"/>
                <a:cs typeface="Times New Roman" pitchFamily="18" charset="0"/>
              </a:rPr>
              <a:t> Note: On background processes signal (soft interrupt) cannot perform any action means it does not affect or stop the execution of process. </a:t>
            </a:r>
            <a:endParaRPr lang="en-US" sz="14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 calcmode="lin" valueType="num">
                                      <p:cBhvr additive="base">
                                        <p:cTn id="3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 calcmode="lin" valueType="num">
                                      <p:cBhvr additive="base">
                                        <p:cTn id="43"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 calcmode="lin" valueType="num">
                                      <p:cBhvr additive="base">
                                        <p:cTn id="4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1800</TotalTime>
  <Words>529</Words>
  <Application>Microsoft Office PowerPoint</Application>
  <PresentationFormat>Custom</PresentationFormat>
  <Paragraphs>61</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VCD</dc:creator>
  <cp:lastModifiedBy>ADMIN</cp:lastModifiedBy>
  <cp:revision>660</cp:revision>
  <dcterms:created xsi:type="dcterms:W3CDTF">2020-07-17T22:15:01Z</dcterms:created>
  <dcterms:modified xsi:type="dcterms:W3CDTF">2021-02-24T16:34:00Z</dcterms:modified>
</cp:coreProperties>
</file>