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07" r:id="rId2"/>
    <p:sldId id="387" r:id="rId3"/>
    <p:sldId id="388" r:id="rId4"/>
    <p:sldId id="394" r:id="rId5"/>
    <p:sldId id="396" r:id="rId6"/>
    <p:sldId id="389" r:id="rId7"/>
    <p:sldId id="390" r:id="rId8"/>
    <p:sldId id="395" r:id="rId9"/>
    <p:sldId id="397" r:id="rId10"/>
    <p:sldId id="391" r:id="rId11"/>
    <p:sldId id="393" r:id="rId12"/>
    <p:sldId id="392" r:id="rId13"/>
    <p:sldId id="398" r:id="rId14"/>
    <p:sldId id="428" r:id="rId15"/>
    <p:sldId id="429" r:id="rId16"/>
    <p:sldId id="430" r:id="rId17"/>
    <p:sldId id="431" r:id="rId18"/>
    <p:sldId id="432" r:id="rId19"/>
    <p:sldId id="405" r:id="rId20"/>
    <p:sldId id="399" r:id="rId21"/>
    <p:sldId id="400" r:id="rId22"/>
    <p:sldId id="401" r:id="rId23"/>
    <p:sldId id="402" r:id="rId24"/>
    <p:sldId id="406" r:id="rId25"/>
    <p:sldId id="403" r:id="rId26"/>
    <p:sldId id="404" r:id="rId27"/>
    <p:sldId id="407" r:id="rId28"/>
    <p:sldId id="408" r:id="rId29"/>
    <p:sldId id="409" r:id="rId30"/>
    <p:sldId id="410" r:id="rId31"/>
    <p:sldId id="421" r:id="rId32"/>
    <p:sldId id="411" r:id="rId33"/>
    <p:sldId id="422" r:id="rId34"/>
    <p:sldId id="412" r:id="rId35"/>
    <p:sldId id="416" r:id="rId36"/>
    <p:sldId id="418" r:id="rId37"/>
    <p:sldId id="419" r:id="rId38"/>
    <p:sldId id="427" r:id="rId39"/>
    <p:sldId id="420" r:id="rId40"/>
    <p:sldId id="433" r:id="rId41"/>
    <p:sldId id="434" r:id="rId42"/>
    <p:sldId id="435" r:id="rId43"/>
    <p:sldId id="436" r:id="rId44"/>
    <p:sldId id="437" r:id="rId45"/>
    <p:sldId id="438" r:id="rId46"/>
    <p:sldId id="439" r:id="rId47"/>
    <p:sldId id="440" r:id="rId48"/>
    <p:sldId id="441" r:id="rId49"/>
    <p:sldId id="442" r:id="rId50"/>
    <p:sldId id="443" r:id="rId51"/>
    <p:sldId id="444" r:id="rId52"/>
    <p:sldId id="445" r:id="rId53"/>
    <p:sldId id="446" r:id="rId54"/>
    <p:sldId id="447" r:id="rId55"/>
    <p:sldId id="448" r:id="rId56"/>
    <p:sldId id="449" r:id="rId57"/>
    <p:sldId id="450" r:id="rId58"/>
    <p:sldId id="451" r:id="rId59"/>
    <p:sldId id="45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8" d="100"/>
          <a:sy n="78" d="100"/>
        </p:scale>
        <p:origin x="-114" y="-6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6B2A2-80DA-45AB-AF39-8AE4E4DCC1CC}" type="datetimeFigureOut">
              <a:rPr lang="en-US" smtClean="0"/>
              <a:pPr/>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EDDDC-F22A-4DC4-AC10-FC96E983B850}" type="slidenum">
              <a:rPr lang="en-US" smtClean="0"/>
              <a:pPr/>
              <a:t>‹#›</a:t>
            </a:fld>
            <a:endParaRPr lang="en-US"/>
          </a:p>
        </p:txBody>
      </p:sp>
    </p:spTree>
    <p:extLst>
      <p:ext uri="{BB962C8B-B14F-4D97-AF65-F5344CB8AC3E}">
        <p14:creationId xmlns="" xmlns:p14="http://schemas.microsoft.com/office/powerpoint/2010/main" val="12990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19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29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39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49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50</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51</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52</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909877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53</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54</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55</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59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6</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7</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90987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8</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p14="http://schemas.microsoft.com/office/powerpoint/2010/main" xmlns="" val="1782561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6413C2-BAE3-475B-A588-3157316347B8}" type="slidenum">
              <a:rPr lang="en-US" smtClean="0"/>
              <a:pPr/>
              <a:t>9</a:t>
            </a:fld>
            <a:endParaRPr lang="en-US"/>
          </a:p>
        </p:txBody>
      </p:sp>
      <p:sp>
        <p:nvSpPr>
          <p:cNvPr id="5" name="Date Placeholder 4"/>
          <p:cNvSpPr>
            <a:spLocks noGrp="1"/>
          </p:cNvSpPr>
          <p:nvPr>
            <p:ph type="dt" idx="11"/>
          </p:nvPr>
        </p:nvSpPr>
        <p:spPr/>
        <p:txBody>
          <a:bodyPr/>
          <a:lstStyle/>
          <a:p>
            <a:fld id="{FEDE4F23-237F-4100-961F-5493B2E8892E}" type="datetime3">
              <a:rPr lang="en-US" smtClean="0"/>
              <a:pPr/>
              <a:t>19 February 2021</a:t>
            </a:fld>
            <a:endParaRPr lang="en-US"/>
          </a:p>
        </p:txBody>
      </p:sp>
    </p:spTree>
    <p:extLst>
      <p:ext uri="{BB962C8B-B14F-4D97-AF65-F5344CB8AC3E}">
        <p14:creationId xmlns="" xmlns:p14="http://schemas.microsoft.com/office/powerpoint/2010/main" val="17825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4A4A48-2B18-44C1-BD9F-60D7E0A5E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BE3AE37-1FDB-4C82-9632-F3F5B8786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DC71269-484A-4182-83B9-51D347907E8E}"/>
              </a:ext>
            </a:extLst>
          </p:cNvPr>
          <p:cNvSpPr>
            <a:spLocks noGrp="1"/>
          </p:cNvSpPr>
          <p:nvPr>
            <p:ph type="dt" sz="half" idx="10"/>
          </p:nvPr>
        </p:nvSpPr>
        <p:spPr/>
        <p:txBody>
          <a:bodyPr/>
          <a:lstStyle/>
          <a:p>
            <a:fld id="{EBF789C9-3449-419B-9B1F-A6C93573CBF9}" type="datetime2">
              <a:rPr lang="en-IN" smtClean="0"/>
              <a:pPr/>
              <a:t>Friday, 19 February 2021</a:t>
            </a:fld>
            <a:endParaRPr lang="en-IN"/>
          </a:p>
        </p:txBody>
      </p:sp>
      <p:sp>
        <p:nvSpPr>
          <p:cNvPr id="5" name="Footer Placeholder 4">
            <a:extLst>
              <a:ext uri="{FF2B5EF4-FFF2-40B4-BE49-F238E27FC236}">
                <a16:creationId xmlns="" xmlns:a16="http://schemas.microsoft.com/office/drawing/2014/main" id="{FA7DC89C-9AEA-41DD-909C-BFB817BBBE03}"/>
              </a:ext>
            </a:extLst>
          </p:cNvPr>
          <p:cNvSpPr>
            <a:spLocks noGrp="1"/>
          </p:cNvSpPr>
          <p:nvPr>
            <p:ph type="ftr" sz="quarter" idx="11"/>
          </p:nvPr>
        </p:nvSpPr>
        <p:spPr/>
        <p:txBody>
          <a:bodyPr/>
          <a:lstStyle/>
          <a:p>
            <a:r>
              <a:rPr lang="en-IN" smtClean="0"/>
              <a:t>By, Chandu D Vaidya</a:t>
            </a:r>
            <a:endParaRPr lang="en-IN"/>
          </a:p>
        </p:txBody>
      </p:sp>
      <p:sp>
        <p:nvSpPr>
          <p:cNvPr id="6" name="Slide Number Placeholder 5">
            <a:extLst>
              <a:ext uri="{FF2B5EF4-FFF2-40B4-BE49-F238E27FC236}">
                <a16:creationId xmlns="" xmlns:a16="http://schemas.microsoft.com/office/drawing/2014/main" id="{E387A448-B4BF-4D81-8BA0-99E720F8E3DB}"/>
              </a:ext>
            </a:extLst>
          </p:cNvPr>
          <p:cNvSpPr>
            <a:spLocks noGrp="1"/>
          </p:cNvSpPr>
          <p:nvPr>
            <p:ph type="sldNum" sz="quarter" idx="12"/>
          </p:nvPr>
        </p:nvSpPr>
        <p:spPr/>
        <p:txBody>
          <a:bodyPr/>
          <a:lstStyle/>
          <a:p>
            <a:fld id="{AB13613E-9339-4BDC-83A9-954E2C6D009B}" type="slidenum">
              <a:rPr lang="en-IN" smtClean="0"/>
              <a:pPr/>
              <a:t>‹#›</a:t>
            </a:fld>
            <a:endParaRPr lang="en-IN"/>
          </a:p>
        </p:txBody>
      </p:sp>
    </p:spTree>
    <p:extLst>
      <p:ext uri="{BB962C8B-B14F-4D97-AF65-F5344CB8AC3E}">
        <p14:creationId xmlns="" xmlns:p14="http://schemas.microsoft.com/office/powerpoint/2010/main" val="5077590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B89776-18BA-445B-A29E-6E42C83A8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FF89465-FBA1-448E-9D9B-8FD8A60DA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13E21D-8D84-471B-A782-BA6197C68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E175E-03B2-4151-B101-EDC8CAB459C9}" type="datetime2">
              <a:rPr lang="en-IN" smtClean="0"/>
              <a:pPr/>
              <a:t>Friday, 19 February 2021</a:t>
            </a:fld>
            <a:endParaRPr lang="en-IN"/>
          </a:p>
        </p:txBody>
      </p:sp>
      <p:sp>
        <p:nvSpPr>
          <p:cNvPr id="5" name="Footer Placeholder 4">
            <a:extLst>
              <a:ext uri="{FF2B5EF4-FFF2-40B4-BE49-F238E27FC236}">
                <a16:creationId xmlns="" xmlns:a16="http://schemas.microsoft.com/office/drawing/2014/main" id="{350C6283-E8DE-4473-BA08-F9EF90B1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By, Chandu D Vaidya</a:t>
            </a:r>
            <a:endParaRPr lang="en-IN"/>
          </a:p>
        </p:txBody>
      </p:sp>
      <p:sp>
        <p:nvSpPr>
          <p:cNvPr id="6" name="Slide Number Placeholder 5">
            <a:extLst>
              <a:ext uri="{FF2B5EF4-FFF2-40B4-BE49-F238E27FC236}">
                <a16:creationId xmlns="" xmlns:a16="http://schemas.microsoft.com/office/drawing/2014/main" id="{71EE6573-6E9B-418B-AE67-D083404D0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3613E-9339-4BDC-83A9-954E2C6D009B}" type="slidenum">
              <a:rPr lang="en-IN" smtClean="0"/>
              <a:pPr/>
              <a:t>‹#›</a:t>
            </a:fld>
            <a:endParaRPr lang="en-IN"/>
          </a:p>
        </p:txBody>
      </p:sp>
    </p:spTree>
    <p:extLst>
      <p:ext uri="{BB962C8B-B14F-4D97-AF65-F5344CB8AC3E}">
        <p14:creationId xmlns="" xmlns:p14="http://schemas.microsoft.com/office/powerpoint/2010/main" val="227681768"/>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65760" y="1905661"/>
            <a:ext cx="10789920" cy="2800767"/>
          </a:xfrm>
          <a:prstGeom prst="rect">
            <a:avLst/>
          </a:prstGeom>
          <a:noFill/>
        </p:spPr>
        <p:txBody>
          <a:bodyPr wrap="square" lIns="91440" tIns="45720" rIns="91440" bIns="45720">
            <a:spAutoFit/>
          </a:bodyPr>
          <a:lstStyle/>
          <a:p>
            <a:pPr algn="ctr"/>
            <a:r>
              <a:rPr lang="en-US" sz="8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Times New Roman" pitchFamily="18" charset="0"/>
                <a:cs typeface="Times New Roman" pitchFamily="18" charset="0"/>
              </a:rPr>
              <a:t>Operating System</a:t>
            </a:r>
          </a:p>
          <a:p>
            <a:pPr algn="ctr"/>
            <a:r>
              <a:rPr lang="en-US" sz="8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Times New Roman" pitchFamily="18" charset="0"/>
                <a:cs typeface="Times New Roman" pitchFamily="18" charset="0"/>
              </a:rPr>
              <a:t>Evolution / Types</a:t>
            </a:r>
            <a:endParaRPr lang="en-US" sz="8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 xmlns:p14="http://schemas.microsoft.com/office/powerpoint/2010/main" val="36212285"/>
      </p:ext>
    </p:extLst>
  </p:cSld>
  <p:clrMapOvr>
    <a:masterClrMapping/>
  </p:clrMapOvr>
  <p:transition spd="slow">
    <p:wipe/>
    <p:sndAc>
      <p:stSnd>
        <p:snd r:embed="rId3" name="camera.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Batch Processing 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231648" y="1097572"/>
            <a:ext cx="7181088" cy="5016758"/>
          </a:xfrm>
          <a:prstGeom prst="rect">
            <a:avLst/>
          </a:prstGeom>
        </p:spPr>
        <p:txBody>
          <a:bodyPr wrap="square">
            <a:spAutoFit/>
          </a:bodyPr>
          <a:lstStyle/>
          <a:p>
            <a:pPr>
              <a:buFont typeface="Wingdings" pitchFamily="2" charset="2"/>
              <a:buChar char="q"/>
            </a:pPr>
            <a:r>
              <a:rPr lang="en-US" sz="2000" dirty="0" smtClean="0">
                <a:latin typeface="Times New Roman" pitchFamily="18" charset="0"/>
                <a:cs typeface="Times New Roman" pitchFamily="18" charset="0"/>
              </a:rPr>
              <a:t>As we have observed some drawback of sequential processing, and in order to overcome this problem, batch processing was introduced, where all processes are collected and then it submitted to the operator. </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solidFill>
                  <a:srgbClr val="00B0F0"/>
                </a:solidFill>
                <a:latin typeface="Times New Roman" pitchFamily="18" charset="0"/>
                <a:cs typeface="Times New Roman" pitchFamily="18" charset="0"/>
              </a:rPr>
              <a:t>Batch processing is a form of data processing in which a number of inputs are grouped. </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Then operator will sort all programs into batches in different categories. (i.e. compiler oriented like FORTRAN, PASCAL etc., as shown in figure) </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solidFill>
                  <a:srgbClr val="00B050"/>
                </a:solidFill>
                <a:latin typeface="Times New Roman" pitchFamily="18" charset="0"/>
                <a:cs typeface="Times New Roman" pitchFamily="18" charset="0"/>
              </a:rPr>
              <a:t>Actually the data is written on punch card and submitted to computer Operator then operator handles the task. Then the operator submits it to processing element and finally processor will perform entire processing</a:t>
            </a:r>
          </a:p>
        </p:txBody>
      </p:sp>
      <p:pic>
        <p:nvPicPr>
          <p:cNvPr id="2052" name="Picture 4"/>
          <p:cNvPicPr>
            <a:picLocks noChangeAspect="1" noChangeArrowheads="1"/>
          </p:cNvPicPr>
          <p:nvPr/>
        </p:nvPicPr>
        <p:blipFill>
          <a:blip r:embed="rId3"/>
          <a:srcRect/>
          <a:stretch>
            <a:fillRect/>
          </a:stretch>
        </p:blipFill>
        <p:spPr bwMode="auto">
          <a:xfrm>
            <a:off x="7598664" y="1980629"/>
            <a:ext cx="4191000" cy="2238375"/>
          </a:xfrm>
          <a:prstGeom prst="rect">
            <a:avLst/>
          </a:prstGeom>
          <a:noFill/>
          <a:ln w="9525">
            <a:noFill/>
            <a:miter lim="800000"/>
            <a:headEnd/>
            <a:tailEnd/>
          </a:ln>
          <a:effectLst/>
        </p:spPr>
      </p:pic>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linds(horizontal)">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 calcmode="lin" valueType="num">
                                      <p:cBhvr additive="base">
                                        <p:cTn id="18"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 calcmode="lin" valueType="num">
                                      <p:cBhvr additive="base">
                                        <p:cTn id="24"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 calcmode="lin" valueType="num">
                                      <p:cBhvr additive="base">
                                        <p:cTn id="30"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Example</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2" name="Rectangle 11"/>
          <p:cNvSpPr/>
          <p:nvPr/>
        </p:nvSpPr>
        <p:spPr>
          <a:xfrm>
            <a:off x="1011936" y="1079284"/>
            <a:ext cx="5596128" cy="4401205"/>
          </a:xfrm>
          <a:prstGeom prst="rect">
            <a:avLst/>
          </a:prstGeom>
        </p:spPr>
        <p:txBody>
          <a:bodyPr wrap="square">
            <a:spAutoFit/>
          </a:bodyPr>
          <a:lstStyle/>
          <a:p>
            <a:pPr>
              <a:buFont typeface="Wingdings" pitchFamily="2" charset="2"/>
              <a:buChar char="§"/>
            </a:pPr>
            <a:r>
              <a:rPr lang="en-US" sz="2000" dirty="0" smtClean="0">
                <a:latin typeface="Times New Roman" pitchFamily="18" charset="0"/>
                <a:cs typeface="Times New Roman" pitchFamily="18" charset="0"/>
              </a:rPr>
              <a:t>I/P</a:t>
            </a:r>
          </a:p>
          <a:p>
            <a:pPr>
              <a:buFont typeface="Wingdings" pitchFamily="2" charset="2"/>
              <a:buChar char="§"/>
            </a:pPr>
            <a:r>
              <a:rPr lang="en-US" sz="2000" dirty="0" smtClean="0">
                <a:latin typeface="Times New Roman" pitchFamily="18" charset="0"/>
                <a:cs typeface="Times New Roman" pitchFamily="18" charset="0"/>
              </a:rPr>
              <a:t>Suppose users submitted following scenario:-</a:t>
            </a:r>
          </a:p>
          <a:p>
            <a:pPr lvl="1">
              <a:buFont typeface="Wingdings" pitchFamily="2" charset="2"/>
              <a:buChar char="v"/>
            </a:pPr>
            <a:r>
              <a:rPr lang="en-US" sz="2000" dirty="0" smtClean="0">
                <a:latin typeface="Times New Roman" pitchFamily="18" charset="0"/>
                <a:cs typeface="Times New Roman" pitchFamily="18" charset="0"/>
              </a:rPr>
              <a:t>User 1---pgrm1 ---C Language</a:t>
            </a:r>
          </a:p>
          <a:p>
            <a:pPr lvl="1">
              <a:buFont typeface="Wingdings" pitchFamily="2" charset="2"/>
              <a:buChar char="v"/>
            </a:pPr>
            <a:r>
              <a:rPr lang="en-US" sz="2000" dirty="0" smtClean="0">
                <a:latin typeface="Times New Roman" pitchFamily="18" charset="0"/>
                <a:cs typeface="Times New Roman" pitchFamily="18" charset="0"/>
              </a:rPr>
              <a:t>User 2---pgrm2----C language</a:t>
            </a:r>
          </a:p>
          <a:p>
            <a:pPr lvl="1">
              <a:buFont typeface="Wingdings" pitchFamily="2" charset="2"/>
              <a:buChar char="v"/>
            </a:pPr>
            <a:r>
              <a:rPr lang="en-US" sz="2000" dirty="0" smtClean="0">
                <a:latin typeface="Times New Roman" pitchFamily="18" charset="0"/>
                <a:cs typeface="Times New Roman" pitchFamily="18" charset="0"/>
              </a:rPr>
              <a:t>User 3---pgrm3----C++ language</a:t>
            </a:r>
          </a:p>
          <a:p>
            <a:pPr lvl="1">
              <a:buFont typeface="Wingdings" pitchFamily="2" charset="2"/>
              <a:buChar char="v"/>
            </a:pPr>
            <a:r>
              <a:rPr lang="en-US" sz="2000" dirty="0" smtClean="0">
                <a:latin typeface="Times New Roman" pitchFamily="18" charset="0"/>
                <a:cs typeface="Times New Roman" pitchFamily="18" charset="0"/>
              </a:rPr>
              <a:t>User 4---pgm4 ---Fortran</a:t>
            </a:r>
          </a:p>
          <a:p>
            <a:pPr lvl="1">
              <a:buFont typeface="Wingdings" pitchFamily="2" charset="2"/>
              <a:buChar char="v"/>
            </a:pPr>
            <a:r>
              <a:rPr lang="en-US" sz="2000" dirty="0" smtClean="0">
                <a:latin typeface="Times New Roman" pitchFamily="18" charset="0"/>
                <a:cs typeface="Times New Roman" pitchFamily="18" charset="0"/>
              </a:rPr>
              <a:t>User 5--pgrm5---Pascal</a:t>
            </a:r>
          </a:p>
          <a:p>
            <a:pPr lvl="1">
              <a:buFont typeface="Wingdings" pitchFamily="2" charset="2"/>
              <a:buChar char="v"/>
            </a:pPr>
            <a:r>
              <a:rPr lang="en-US" sz="2000" dirty="0" smtClean="0">
                <a:latin typeface="Times New Roman" pitchFamily="18" charset="0"/>
                <a:cs typeface="Times New Roman" pitchFamily="18" charset="0"/>
              </a:rPr>
              <a:t>User 6---Pgm6 ---Fortran</a:t>
            </a:r>
          </a:p>
          <a:p>
            <a:r>
              <a:rPr lang="en-US" sz="2000" dirty="0" smtClean="0">
                <a:latin typeface="Times New Roman" pitchFamily="18" charset="0"/>
                <a:cs typeface="Times New Roman" pitchFamily="18" charset="0"/>
              </a:rPr>
              <a:t>After that  Batches are created by Operator</a:t>
            </a:r>
          </a:p>
          <a:p>
            <a:r>
              <a:rPr lang="en-US" sz="2000" dirty="0" smtClean="0">
                <a:latin typeface="Times New Roman" pitchFamily="18" charset="0"/>
                <a:cs typeface="Times New Roman" pitchFamily="18" charset="0"/>
              </a:rPr>
              <a:t>Will sort the similar task based on Language</a:t>
            </a:r>
          </a:p>
          <a:p>
            <a:pPr lvl="2">
              <a:buFont typeface="Wingdings" pitchFamily="2" charset="2"/>
              <a:buChar char="v"/>
            </a:pPr>
            <a:r>
              <a:rPr lang="en-US" sz="2000" dirty="0" smtClean="0">
                <a:latin typeface="Times New Roman" pitchFamily="18" charset="0"/>
                <a:cs typeface="Times New Roman" pitchFamily="18" charset="0"/>
              </a:rPr>
              <a:t>Batch1---C Language --2 pogroms</a:t>
            </a:r>
          </a:p>
          <a:p>
            <a:pPr lvl="2">
              <a:buFont typeface="Wingdings" pitchFamily="2" charset="2"/>
              <a:buChar char="v"/>
            </a:pPr>
            <a:r>
              <a:rPr lang="en-US" sz="2000" dirty="0" smtClean="0">
                <a:latin typeface="Times New Roman" pitchFamily="18" charset="0"/>
                <a:cs typeface="Times New Roman" pitchFamily="18" charset="0"/>
              </a:rPr>
              <a:t>Batch2---C++ Language ---1 pogroms</a:t>
            </a:r>
          </a:p>
          <a:p>
            <a:pPr lvl="2">
              <a:buFont typeface="Wingdings" pitchFamily="2" charset="2"/>
              <a:buChar char="v"/>
            </a:pPr>
            <a:r>
              <a:rPr lang="en-US" sz="2000" dirty="0" smtClean="0">
                <a:latin typeface="Times New Roman" pitchFamily="18" charset="0"/>
                <a:cs typeface="Times New Roman" pitchFamily="18" charset="0"/>
              </a:rPr>
              <a:t>Batch3---Fortran Language --2 pogroms</a:t>
            </a:r>
          </a:p>
          <a:p>
            <a:pPr lvl="2">
              <a:buFont typeface="Wingdings" pitchFamily="2" charset="2"/>
              <a:buChar char="v"/>
            </a:pPr>
            <a:r>
              <a:rPr lang="en-US" sz="2000" dirty="0" smtClean="0">
                <a:latin typeface="Times New Roman" pitchFamily="18" charset="0"/>
                <a:cs typeface="Times New Roman" pitchFamily="18" charset="0"/>
              </a:rPr>
              <a:t>Batch4 ---Pascal Language—1 pogroms</a:t>
            </a:r>
            <a:endParaRPr lang="en-US" sz="2000" dirty="0">
              <a:latin typeface="Times New Roman" pitchFamily="18" charset="0"/>
              <a:cs typeface="Times New Roman" pitchFamily="18" charset="0"/>
            </a:endParaRPr>
          </a:p>
        </p:txBody>
      </p:sp>
      <p:pic>
        <p:nvPicPr>
          <p:cNvPr id="17" name="Picture 2"/>
          <p:cNvPicPr>
            <a:picLocks noChangeAspect="1" noChangeArrowheads="1"/>
          </p:cNvPicPr>
          <p:nvPr/>
        </p:nvPicPr>
        <p:blipFill>
          <a:blip r:embed="rId3"/>
          <a:srcRect/>
          <a:stretch>
            <a:fillRect/>
          </a:stretch>
        </p:blipFill>
        <p:spPr bwMode="auto">
          <a:xfrm>
            <a:off x="7328345" y="1901952"/>
            <a:ext cx="4143375" cy="2651951"/>
          </a:xfrm>
          <a:prstGeom prst="rect">
            <a:avLst/>
          </a:prstGeom>
          <a:noFill/>
          <a:ln w="9525">
            <a:noFill/>
            <a:miter lim="800000"/>
            <a:headEnd/>
            <a:tailEnd/>
          </a:ln>
          <a:effectLst/>
        </p:spPr>
      </p:pic>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checkerboard(across)">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2">
                                            <p:txEl>
                                              <p:pRg st="8" end="8"/>
                                            </p:txEl>
                                          </p:spTgt>
                                        </p:tgtEl>
                                        <p:attrNameLst>
                                          <p:attrName>style.visibility</p:attrName>
                                        </p:attrNameLst>
                                      </p:cBhvr>
                                      <p:to>
                                        <p:strVal val="visible"/>
                                      </p:to>
                                    </p:set>
                                    <p:anim calcmode="lin" valueType="num">
                                      <p:cBhvr additive="base">
                                        <p:cTn id="60"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2">
                                            <p:txEl>
                                              <p:pRg st="9" end="9"/>
                                            </p:txEl>
                                          </p:spTgt>
                                        </p:tgtEl>
                                        <p:attrNameLst>
                                          <p:attrName>style.visibility</p:attrName>
                                        </p:attrNameLst>
                                      </p:cBhvr>
                                      <p:to>
                                        <p:strVal val="visible"/>
                                      </p:to>
                                    </p:set>
                                    <p:anim calcmode="lin" valueType="num">
                                      <p:cBhvr additive="base">
                                        <p:cTn id="66"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2">
                                            <p:txEl>
                                              <p:pRg st="10" end="10"/>
                                            </p:txEl>
                                          </p:spTgt>
                                        </p:tgtEl>
                                        <p:attrNameLst>
                                          <p:attrName>style.visibility</p:attrName>
                                        </p:attrNameLst>
                                      </p:cBhvr>
                                      <p:to>
                                        <p:strVal val="visible"/>
                                      </p:to>
                                    </p:set>
                                    <p:anim calcmode="lin" valueType="num">
                                      <p:cBhvr additive="base">
                                        <p:cTn id="72"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2">
                                            <p:txEl>
                                              <p:pRg st="11" end="11"/>
                                            </p:txEl>
                                          </p:spTgt>
                                        </p:tgtEl>
                                        <p:attrNameLst>
                                          <p:attrName>style.visibility</p:attrName>
                                        </p:attrNameLst>
                                      </p:cBhvr>
                                      <p:to>
                                        <p:strVal val="visible"/>
                                      </p:to>
                                    </p:set>
                                    <p:anim calcmode="lin" valueType="num">
                                      <p:cBhvr additive="base">
                                        <p:cTn id="78"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2">
                                            <p:txEl>
                                              <p:pRg st="12" end="12"/>
                                            </p:txEl>
                                          </p:spTgt>
                                        </p:tgtEl>
                                        <p:attrNameLst>
                                          <p:attrName>style.visibility</p:attrName>
                                        </p:attrNameLst>
                                      </p:cBhvr>
                                      <p:to>
                                        <p:strVal val="visible"/>
                                      </p:to>
                                    </p:set>
                                    <p:anim calcmode="lin" valueType="num">
                                      <p:cBhvr additive="base">
                                        <p:cTn id="84"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12">
                                            <p:txEl>
                                              <p:pRg st="13" end="13"/>
                                            </p:txEl>
                                          </p:spTgt>
                                        </p:tgtEl>
                                        <p:attrNameLst>
                                          <p:attrName>style.visibility</p:attrName>
                                        </p:attrNameLst>
                                      </p:cBhvr>
                                      <p:to>
                                        <p:strVal val="visible"/>
                                      </p:to>
                                    </p:set>
                                    <p:anim calcmode="lin" valueType="num">
                                      <p:cBhvr additive="base">
                                        <p:cTn id="90"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Advantages and Disadvantages</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182880" y="1012228"/>
            <a:ext cx="5059680" cy="5016758"/>
          </a:xfrm>
          <a:prstGeom prst="rect">
            <a:avLst/>
          </a:prstGeom>
        </p:spPr>
        <p:txBody>
          <a:bodyPr wrap="square">
            <a:spAutoFit/>
          </a:bodyPr>
          <a:lstStyle/>
          <a:p>
            <a:r>
              <a:rPr lang="en-US" sz="2000" b="1" dirty="0" smtClean="0">
                <a:latin typeface="Times New Roman" pitchFamily="18" charset="0"/>
                <a:cs typeface="Times New Roman" pitchFamily="18" charset="0"/>
              </a:rPr>
              <a:t>Advantages: </a:t>
            </a:r>
          </a:p>
          <a:p>
            <a:pPr lvl="1">
              <a:buFont typeface="Wingdings" pitchFamily="2" charset="2"/>
              <a:buChar char="q"/>
            </a:pPr>
            <a:r>
              <a:rPr lang="en-US" sz="2000" dirty="0" smtClean="0">
                <a:latin typeface="Times New Roman" pitchFamily="18" charset="0"/>
                <a:cs typeface="Times New Roman" pitchFamily="18" charset="0"/>
              </a:rPr>
              <a:t> Batches are beneficial for large jobs. </a:t>
            </a:r>
          </a:p>
          <a:p>
            <a:pPr lvl="1">
              <a:buFont typeface="Wingdings" pitchFamily="2" charset="2"/>
              <a:buChar char="q"/>
            </a:pPr>
            <a:r>
              <a:rPr lang="en-US" sz="2000" dirty="0" smtClean="0">
                <a:latin typeface="Times New Roman" pitchFamily="18" charset="0"/>
                <a:cs typeface="Times New Roman" pitchFamily="18" charset="0"/>
              </a:rPr>
              <a:t>User can not interact with process execution. </a:t>
            </a:r>
          </a:p>
          <a:p>
            <a:pPr lvl="1">
              <a:buFont typeface="Wingdings" pitchFamily="2" charset="2"/>
              <a:buChar char="q"/>
            </a:pPr>
            <a:r>
              <a:rPr lang="en-US" sz="2000" dirty="0" smtClean="0">
                <a:solidFill>
                  <a:srgbClr val="C00000"/>
                </a:solidFill>
                <a:latin typeface="Times New Roman" pitchFamily="18" charset="0"/>
                <a:cs typeface="Times New Roman" pitchFamily="18" charset="0"/>
              </a:rPr>
              <a:t>User can submit their program and take O/P after some time, so would beneficial to large size task.</a:t>
            </a:r>
          </a:p>
          <a:p>
            <a:pPr lvl="1">
              <a:buFont typeface="Wingdings" pitchFamily="2" charset="2"/>
              <a:buChar char="q"/>
            </a:pPr>
            <a:r>
              <a:rPr lang="en-US" sz="2000" dirty="0" smtClean="0">
                <a:latin typeface="Times New Roman" pitchFamily="18" charset="0"/>
                <a:cs typeface="Times New Roman" pitchFamily="18" charset="0"/>
              </a:rPr>
              <a:t>It increases CPU utilization by keeping processor busy.[idle time is less]</a:t>
            </a:r>
          </a:p>
          <a:p>
            <a:pPr lvl="1">
              <a:buFont typeface="Wingdings" pitchFamily="2" charset="2"/>
              <a:buChar char="q"/>
            </a:pPr>
            <a:r>
              <a:rPr lang="en-US" sz="2000" dirty="0" smtClean="0">
                <a:latin typeface="Times New Roman" pitchFamily="18" charset="0"/>
                <a:cs typeface="Times New Roman" pitchFamily="18" charset="0"/>
              </a:rPr>
              <a:t>It is also possible to give/provide priority to processor</a:t>
            </a:r>
          </a:p>
          <a:p>
            <a:pPr lvl="1">
              <a:buFont typeface="Wingdings" pitchFamily="2" charset="2"/>
              <a:buChar char="q"/>
            </a:pPr>
            <a:r>
              <a:rPr lang="en-US" sz="2000" dirty="0" smtClean="0">
                <a:solidFill>
                  <a:srgbClr val="00B050"/>
                </a:solidFill>
                <a:latin typeface="Times New Roman" pitchFamily="18" charset="0"/>
                <a:cs typeface="Times New Roman" pitchFamily="18" charset="0"/>
              </a:rPr>
              <a:t>Batch processing takes much of the work of the operator to the computer.</a:t>
            </a:r>
          </a:p>
          <a:p>
            <a:pPr lvl="1">
              <a:buFont typeface="Wingdings" pitchFamily="2" charset="2"/>
              <a:buChar char="q"/>
            </a:pPr>
            <a:r>
              <a:rPr lang="en-US" sz="2000" dirty="0" smtClean="0">
                <a:latin typeface="Times New Roman" pitchFamily="18" charset="0"/>
                <a:cs typeface="Times New Roman" pitchFamily="18" charset="0"/>
              </a:rPr>
              <a:t>Increased performance as a new job get started as soon as the previous job is finished, without any manual intervention.</a:t>
            </a:r>
          </a:p>
        </p:txBody>
      </p:sp>
      <p:sp>
        <p:nvSpPr>
          <p:cNvPr id="12" name="Rectangle 11"/>
          <p:cNvSpPr/>
          <p:nvPr/>
        </p:nvSpPr>
        <p:spPr>
          <a:xfrm>
            <a:off x="6010656" y="1067092"/>
            <a:ext cx="5583936" cy="4708981"/>
          </a:xfrm>
          <a:prstGeom prst="rect">
            <a:avLst/>
          </a:prstGeom>
        </p:spPr>
        <p:txBody>
          <a:bodyPr wrap="square">
            <a:spAutoFit/>
          </a:bodyPr>
          <a:lstStyle/>
          <a:p>
            <a:r>
              <a:rPr lang="en-US" sz="2000" b="1" dirty="0" smtClean="0">
                <a:latin typeface="Times New Roman" pitchFamily="18" charset="0"/>
                <a:cs typeface="Times New Roman" pitchFamily="18" charset="0"/>
              </a:rPr>
              <a:t>Disadvantages: </a:t>
            </a:r>
          </a:p>
          <a:p>
            <a:pPr lvl="1">
              <a:buFont typeface="Wingdings" pitchFamily="2" charset="2"/>
              <a:buChar char="q"/>
            </a:pPr>
            <a:r>
              <a:rPr lang="en-US" sz="2000" dirty="0" smtClean="0">
                <a:solidFill>
                  <a:srgbClr val="7030A0"/>
                </a:solidFill>
                <a:latin typeface="Times New Roman" pitchFamily="18" charset="0"/>
                <a:cs typeface="Times New Roman" pitchFamily="18" charset="0"/>
              </a:rPr>
              <a:t>If process is small in size it has to wait for other process. </a:t>
            </a:r>
          </a:p>
          <a:p>
            <a:pPr lvl="1">
              <a:buFont typeface="Wingdings" pitchFamily="2" charset="2"/>
              <a:buChar char="q"/>
            </a:pPr>
            <a:r>
              <a:rPr lang="en-US" sz="2000" dirty="0" smtClean="0">
                <a:latin typeface="Times New Roman" pitchFamily="18" charset="0"/>
                <a:cs typeface="Times New Roman" pitchFamily="18" charset="0"/>
              </a:rPr>
              <a:t>Time consuming to final execution. </a:t>
            </a:r>
          </a:p>
          <a:p>
            <a:pPr lvl="1">
              <a:buFont typeface="Wingdings" pitchFamily="2" charset="2"/>
              <a:buChar char="q"/>
            </a:pPr>
            <a:r>
              <a:rPr lang="en-US" sz="2000" dirty="0" smtClean="0">
                <a:latin typeface="Times New Roman" pitchFamily="18" charset="0"/>
                <a:cs typeface="Times New Roman" pitchFamily="18" charset="0"/>
              </a:rPr>
              <a:t>Lack of interaction between the user and the job.</a:t>
            </a:r>
          </a:p>
          <a:p>
            <a:pPr lvl="1">
              <a:buFont typeface="Wingdings" pitchFamily="2" charset="2"/>
              <a:buChar char="q"/>
            </a:pPr>
            <a:r>
              <a:rPr lang="en-US" sz="2000" dirty="0" smtClean="0">
                <a:latin typeface="Times New Roman" pitchFamily="18" charset="0"/>
                <a:cs typeface="Times New Roman" pitchFamily="18" charset="0"/>
              </a:rPr>
              <a:t>CPU is often idle, because the speed of the mechanical I/O devices is slower than the CPU.</a:t>
            </a:r>
          </a:p>
          <a:p>
            <a:pPr lvl="1">
              <a:buFont typeface="Wingdings" pitchFamily="2" charset="2"/>
              <a:buChar char="q"/>
            </a:pPr>
            <a:r>
              <a:rPr lang="en-US" sz="2000" dirty="0" smtClean="0">
                <a:solidFill>
                  <a:srgbClr val="7030A0"/>
                </a:solidFill>
                <a:latin typeface="Times New Roman" pitchFamily="18" charset="0"/>
                <a:cs typeface="Times New Roman" pitchFamily="18" charset="0"/>
              </a:rPr>
              <a:t>Difficult to provide the desired priority.[sometimes]</a:t>
            </a:r>
          </a:p>
          <a:p>
            <a:pPr lvl="1">
              <a:buFont typeface="Wingdings" pitchFamily="2" charset="2"/>
              <a:buChar char="q"/>
            </a:pPr>
            <a:r>
              <a:rPr lang="en-US" sz="2000" dirty="0" smtClean="0">
                <a:latin typeface="Times New Roman" pitchFamily="18" charset="0"/>
                <a:cs typeface="Times New Roman" pitchFamily="18" charset="0"/>
              </a:rPr>
              <a:t>It is sometimes costly</a:t>
            </a:r>
          </a:p>
          <a:p>
            <a:pPr lvl="1">
              <a:buFont typeface="Wingdings" pitchFamily="2" charset="2"/>
              <a:buChar char="q"/>
            </a:pPr>
            <a:r>
              <a:rPr lang="en-US" sz="2000" dirty="0" smtClean="0">
                <a:latin typeface="Times New Roman" pitchFamily="18" charset="0"/>
                <a:cs typeface="Times New Roman" pitchFamily="18" charset="0"/>
              </a:rPr>
              <a:t>Difficult to debug program.</a:t>
            </a:r>
          </a:p>
          <a:p>
            <a:pPr lvl="1">
              <a:buFont typeface="Wingdings" pitchFamily="2" charset="2"/>
              <a:buChar char="q"/>
            </a:pPr>
            <a:r>
              <a:rPr lang="en-US" sz="2000" dirty="0" smtClean="0">
                <a:latin typeface="Times New Roman" pitchFamily="18" charset="0"/>
                <a:cs typeface="Times New Roman" pitchFamily="18" charset="0"/>
              </a:rPr>
              <a:t>A job could enter an infinite loop.</a:t>
            </a:r>
          </a:p>
          <a:p>
            <a:pPr lvl="1">
              <a:buFont typeface="Wingdings" pitchFamily="2" charset="2"/>
              <a:buChar char="q"/>
            </a:pPr>
            <a:r>
              <a:rPr lang="en-US" sz="2000" dirty="0" smtClean="0">
                <a:solidFill>
                  <a:srgbClr val="00B0F0"/>
                </a:solidFill>
                <a:latin typeface="Times New Roman" pitchFamily="18" charset="0"/>
                <a:cs typeface="Times New Roman" pitchFamily="18" charset="0"/>
              </a:rPr>
              <a:t>Due to lack of protection scheme, one batch job can affect pending jobs.</a:t>
            </a:r>
          </a:p>
        </p:txBody>
      </p:sp>
      <p:sp>
        <p:nvSpPr>
          <p:cNvPr id="17" name="Rectangle 16"/>
          <p:cNvSpPr/>
          <p:nvPr/>
        </p:nvSpPr>
        <p:spPr>
          <a:xfrm>
            <a:off x="5221404" y="5841230"/>
            <a:ext cx="6277359" cy="369332"/>
          </a:xfrm>
          <a:prstGeom prst="rect">
            <a:avLst/>
          </a:prstGeom>
        </p:spPr>
        <p:txBody>
          <a:bodyPr wrap="none">
            <a:spAutoFit/>
          </a:bodyPr>
          <a:lstStyle/>
          <a:p>
            <a:pPr>
              <a:buFont typeface="Wingdings" pitchFamily="2" charset="2"/>
              <a:buChar char="§"/>
            </a:pPr>
            <a:r>
              <a:rPr lang="en-US" b="1" dirty="0" smtClean="0">
                <a:solidFill>
                  <a:srgbClr val="FF0000"/>
                </a:solidFill>
                <a:latin typeface="Times New Roman" pitchFamily="18" charset="0"/>
                <a:cs typeface="Times New Roman" pitchFamily="18" charset="0"/>
              </a:rPr>
              <a:t>E.g. - Bill processing, Pay roll system, Bank Statements, etc. </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 calcmode="lin" valueType="num">
                                      <p:cBhvr additive="base">
                                        <p:cTn id="5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 calcmode="lin" valueType="num">
                                      <p:cBhvr additive="base">
                                        <p:cTn id="6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xEl>
                                              <p:pRg st="2" end="2"/>
                                            </p:txEl>
                                          </p:spTgt>
                                        </p:tgtEl>
                                        <p:attrNameLst>
                                          <p:attrName>style.visibility</p:attrName>
                                        </p:attrNameLst>
                                      </p:cBhvr>
                                      <p:to>
                                        <p:strVal val="visible"/>
                                      </p:to>
                                    </p:set>
                                    <p:anim calcmode="lin" valueType="num">
                                      <p:cBhvr additive="base">
                                        <p:cTn id="6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xEl>
                                              <p:pRg st="3" end="3"/>
                                            </p:txEl>
                                          </p:spTgt>
                                        </p:tgtEl>
                                        <p:attrNameLst>
                                          <p:attrName>style.visibility</p:attrName>
                                        </p:attrNameLst>
                                      </p:cBhvr>
                                      <p:to>
                                        <p:strVal val="visible"/>
                                      </p:to>
                                    </p:set>
                                    <p:anim calcmode="lin" valueType="num">
                                      <p:cBhvr additive="base">
                                        <p:cTn id="7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
                                            <p:txEl>
                                              <p:pRg st="4" end="4"/>
                                            </p:txEl>
                                          </p:spTgt>
                                        </p:tgtEl>
                                        <p:attrNameLst>
                                          <p:attrName>style.visibility</p:attrName>
                                        </p:attrNameLst>
                                      </p:cBhvr>
                                      <p:to>
                                        <p:strVal val="visible"/>
                                      </p:to>
                                    </p:set>
                                    <p:anim calcmode="lin" valueType="num">
                                      <p:cBhvr additive="base">
                                        <p:cTn id="7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2">
                                            <p:txEl>
                                              <p:pRg st="5" end="5"/>
                                            </p:txEl>
                                          </p:spTgt>
                                        </p:tgtEl>
                                        <p:attrNameLst>
                                          <p:attrName>style.visibility</p:attrName>
                                        </p:attrNameLst>
                                      </p:cBhvr>
                                      <p:to>
                                        <p:strVal val="visible"/>
                                      </p:to>
                                    </p:set>
                                    <p:anim calcmode="lin" valueType="num">
                                      <p:cBhvr additive="base">
                                        <p:cTn id="8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
                                            <p:txEl>
                                              <p:pRg st="6" end="6"/>
                                            </p:txEl>
                                          </p:spTgt>
                                        </p:tgtEl>
                                        <p:attrNameLst>
                                          <p:attrName>style.visibility</p:attrName>
                                        </p:attrNameLst>
                                      </p:cBhvr>
                                      <p:to>
                                        <p:strVal val="visible"/>
                                      </p:to>
                                    </p:set>
                                    <p:anim calcmode="lin" valueType="num">
                                      <p:cBhvr additive="base">
                                        <p:cTn id="9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2">
                                            <p:txEl>
                                              <p:pRg st="7" end="7"/>
                                            </p:txEl>
                                          </p:spTgt>
                                        </p:tgtEl>
                                        <p:attrNameLst>
                                          <p:attrName>style.visibility</p:attrName>
                                        </p:attrNameLst>
                                      </p:cBhvr>
                                      <p:to>
                                        <p:strVal val="visible"/>
                                      </p:to>
                                    </p:set>
                                    <p:anim calcmode="lin" valueType="num">
                                      <p:cBhvr additive="base">
                                        <p:cTn id="9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
                                            <p:txEl>
                                              <p:pRg st="8" end="8"/>
                                            </p:txEl>
                                          </p:spTgt>
                                        </p:tgtEl>
                                        <p:attrNameLst>
                                          <p:attrName>style.visibility</p:attrName>
                                        </p:attrNameLst>
                                      </p:cBhvr>
                                      <p:to>
                                        <p:strVal val="visible"/>
                                      </p:to>
                                    </p:set>
                                    <p:anim calcmode="lin" valueType="num">
                                      <p:cBhvr additive="base">
                                        <p:cTn id="10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2">
                                            <p:txEl>
                                              <p:pRg st="9" end="9"/>
                                            </p:txEl>
                                          </p:spTgt>
                                        </p:tgtEl>
                                        <p:attrNameLst>
                                          <p:attrName>style.visibility</p:attrName>
                                        </p:attrNameLst>
                                      </p:cBhvr>
                                      <p:to>
                                        <p:strVal val="visible"/>
                                      </p:to>
                                    </p:set>
                                    <p:anim calcmode="lin" valueType="num">
                                      <p:cBhvr additive="base">
                                        <p:cTn id="10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70428" y="1479911"/>
            <a:ext cx="8548932" cy="3416320"/>
          </a:xfrm>
          <a:prstGeom prst="rect">
            <a:avLst/>
          </a:prstGeom>
          <a:noFill/>
        </p:spPr>
        <p:txBody>
          <a:bodyPr wrap="square" lIns="91440" tIns="45720" rIns="91440" bIns="45720">
            <a:spAutoFit/>
          </a:bodyPr>
          <a:lstStyle/>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Single user and Multiuser</a:t>
            </a:r>
          </a:p>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 Operating System</a:t>
            </a: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 xmlns:p14="http://schemas.microsoft.com/office/powerpoint/2010/main" val="36212285"/>
      </p:ext>
    </p:extLst>
  </p:cSld>
  <p:clrMapOvr>
    <a:masterClrMapping/>
  </p:clrMapOvr>
  <p:transition spd="slow">
    <p:wipe/>
    <p:sndAc>
      <p:stSnd>
        <p:snd r:embed="rId3" name="camera.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Single User OS </a:t>
            </a:r>
            <a:endParaRPr lang="en-US" sz="3200" b="1"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95072" y="1024128"/>
            <a:ext cx="11838432" cy="5170646"/>
          </a:xfrm>
          <a:prstGeom prst="rect">
            <a:avLst/>
          </a:prstGeom>
        </p:spPr>
        <p:txBody>
          <a:bodyPr wrap="square">
            <a:spAutoFit/>
          </a:bodyPr>
          <a:lstStyle/>
          <a:p>
            <a:pPr>
              <a:lnSpc>
                <a:spcPct val="150000"/>
              </a:lnSpc>
              <a:buFont typeface="Wingdings" pitchFamily="2" charset="2"/>
              <a:buChar char="q"/>
            </a:pPr>
            <a:r>
              <a:rPr lang="en-US" sz="2000" dirty="0" smtClean="0">
                <a:latin typeface="Times New Roman" pitchFamily="18" charset="0"/>
                <a:cs typeface="Times New Roman" pitchFamily="18" charset="0"/>
              </a:rPr>
              <a:t>Operating system evolution is also categories on the basis of how many users can use a system at a time (i.e. single user or multiuser at a time). </a:t>
            </a:r>
          </a:p>
          <a:p>
            <a:pPr>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Single user OS is convenient to the single user to perform dedicated task.</a:t>
            </a:r>
          </a:p>
          <a:p>
            <a:pPr>
              <a:lnSpc>
                <a:spcPct val="150000"/>
              </a:lnSpc>
              <a:buFont typeface="Wingdings" pitchFamily="2" charset="2"/>
              <a:buChar char="q"/>
            </a:pPr>
            <a:r>
              <a:rPr lang="en-US" sz="2000" dirty="0" smtClean="0">
                <a:latin typeface="Times New Roman" pitchFamily="18" charset="0"/>
                <a:cs typeface="Times New Roman" pitchFamily="18" charset="0"/>
              </a:rPr>
              <a:t>In single user OS, other user can not interact with other working users (at a time only one).</a:t>
            </a:r>
          </a:p>
          <a:p>
            <a:pPr>
              <a:lnSpc>
                <a:spcPct val="150000"/>
              </a:lnSpc>
              <a:buFont typeface="Wingdings" pitchFamily="2" charset="2"/>
              <a:buChar char="q"/>
            </a:pPr>
            <a:r>
              <a:rPr lang="en-US" sz="2000" dirty="0" smtClean="0">
                <a:latin typeface="Times New Roman" pitchFamily="18" charset="0"/>
                <a:cs typeface="Times New Roman" pitchFamily="18" charset="0"/>
              </a:rPr>
              <a:t>The core part of single user OS is one kernel image that will run at a time i.e. there is no other facility to run more than one kernel images while booting e.g. DOS, Windows 95 (most of UNIX version are single user mode).</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Nowadays, it is not too convenient because everyone need multiuser interaction and large processing.</a:t>
            </a:r>
          </a:p>
          <a:p>
            <a:pPr>
              <a:lnSpc>
                <a:spcPct val="150000"/>
              </a:lnSpc>
              <a:buFont typeface="Wingdings" pitchFamily="2" charset="2"/>
              <a:buChar char="q"/>
            </a:pPr>
            <a:r>
              <a:rPr lang="en-US" sz="2000" dirty="0" smtClean="0">
                <a:latin typeface="Times New Roman" pitchFamily="18" charset="0"/>
                <a:cs typeface="Times New Roman" pitchFamily="18" charset="0"/>
              </a:rPr>
              <a:t>Single user OS is commonly used for home computer system. </a:t>
            </a:r>
          </a:p>
          <a:p>
            <a:pPr>
              <a:lnSpc>
                <a:spcPct val="150000"/>
              </a:lnSpc>
              <a:buFont typeface="Wingdings" pitchFamily="2" charset="2"/>
              <a:buChar char="q"/>
            </a:pPr>
            <a:r>
              <a:rPr lang="en-US" sz="2000" dirty="0" smtClean="0">
                <a:latin typeface="Times New Roman" pitchFamily="18" charset="0"/>
                <a:cs typeface="Times New Roman" pitchFamily="18" charset="0"/>
              </a:rPr>
              <a:t>These types of OS are typically used in small devices like wireless phone and two way messaging devices.</a:t>
            </a:r>
          </a:p>
          <a:p>
            <a:pPr>
              <a:lnSpc>
                <a:spcPct val="150000"/>
              </a:lnSpc>
              <a:buFont typeface="Wingdings" pitchFamily="2" charset="2"/>
              <a:buChar char="q"/>
            </a:pPr>
            <a:r>
              <a:rPr lang="en-US" sz="2000" dirty="0" smtClean="0">
                <a:latin typeface="Times New Roman" pitchFamily="18" charset="0"/>
                <a:cs typeface="Times New Roman" pitchFamily="18" charset="0"/>
              </a:rPr>
              <a:t> </a:t>
            </a:r>
            <a:r>
              <a:rPr lang="en-US" sz="2000" dirty="0" smtClean="0">
                <a:solidFill>
                  <a:srgbClr val="00B050"/>
                </a:solidFill>
                <a:latin typeface="Times New Roman" pitchFamily="18" charset="0"/>
                <a:cs typeface="Times New Roman" pitchFamily="18" charset="0"/>
              </a:rPr>
              <a:t>It is not useful for a computer or other device, intended to run multiple programs at once</a:t>
            </a:r>
          </a:p>
          <a:p>
            <a:pPr>
              <a:lnSpc>
                <a:spcPct val="150000"/>
              </a:lnSpc>
              <a:buFont typeface="Wingdings" pitchFamily="2" charset="2"/>
              <a:buChar char="q"/>
            </a:pPr>
            <a:r>
              <a:rPr lang="en-US" sz="2000" dirty="0" smtClean="0">
                <a:solidFill>
                  <a:srgbClr val="00B050"/>
                </a:solidFill>
                <a:latin typeface="Times New Roman" pitchFamily="18" charset="0"/>
                <a:cs typeface="Times New Roman" pitchFamily="18" charset="0"/>
              </a:rPr>
              <a:t>Security Problem,</a:t>
            </a:r>
            <a:r>
              <a:rPr lang="en-US" sz="2000" dirty="0" smtClean="0">
                <a:latin typeface="Times New Roman" pitchFamily="18" charset="0"/>
                <a:cs typeface="Times New Roman" pitchFamily="18" charset="0"/>
              </a:rPr>
              <a:t> It is not intended for several tasks as same given time</a:t>
            </a:r>
            <a:endParaRPr lang="en-US" sz="2000" dirty="0" smtClean="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Multi User OS </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0" y="912519"/>
            <a:ext cx="11960352" cy="5324535"/>
          </a:xfrm>
          <a:prstGeom prst="rect">
            <a:avLst/>
          </a:prstGeom>
        </p:spPr>
        <p:txBody>
          <a:bodyPr wrap="square">
            <a:spAutoFit/>
          </a:bodyPr>
          <a:lstStyle/>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Multiuser OS is an application or S/W that allows multiple users to access any system.</a:t>
            </a:r>
          </a:p>
          <a:p>
            <a:pPr>
              <a:lnSpc>
                <a:spcPct val="150000"/>
              </a:lnSpc>
              <a:buFont typeface="Wingdings" pitchFamily="2" charset="2"/>
              <a:buChar char="q"/>
            </a:pPr>
            <a:r>
              <a:rPr lang="en-US" sz="2000" dirty="0" smtClean="0">
                <a:latin typeface="Times New Roman" pitchFamily="18" charset="0"/>
                <a:cs typeface="Times New Roman" pitchFamily="18" charset="0"/>
              </a:rPr>
              <a:t> The concept of Multiuser OS is as; if any OS having multiple kernel image is loaded </a:t>
            </a:r>
          </a:p>
          <a:p>
            <a:pPr>
              <a:lnSpc>
                <a:spcPct val="150000"/>
              </a:lnSpc>
            </a:pPr>
            <a:r>
              <a:rPr lang="en-US" sz="2000" dirty="0" smtClean="0">
                <a:latin typeface="Times New Roman" pitchFamily="18" charset="0"/>
                <a:cs typeface="Times New Roman" pitchFamily="18" charset="0"/>
              </a:rPr>
              <a:t>   while the user login to the client computer. (Like a thin client environment). </a:t>
            </a:r>
          </a:p>
          <a:p>
            <a:pPr>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When user boot their system then single kernel image is loaded for specific user. </a:t>
            </a:r>
          </a:p>
          <a:p>
            <a:pPr>
              <a:lnSpc>
                <a:spcPct val="150000"/>
              </a:lnSpc>
              <a:buFont typeface="Wingdings" pitchFamily="2" charset="2"/>
              <a:buChar char="q"/>
            </a:pPr>
            <a:r>
              <a:rPr lang="en-US" sz="2000" dirty="0" smtClean="0">
                <a:latin typeface="Times New Roman" pitchFamily="18" charset="0"/>
                <a:cs typeface="Times New Roman" pitchFamily="18" charset="0"/>
              </a:rPr>
              <a:t>In simple term, multiuser OS are those in which multiple kernel images get loaded with number of users. </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It is good provision for all users to complete their task by simply remote login or login to server system.</a:t>
            </a:r>
          </a:p>
          <a:p>
            <a:pPr>
              <a:lnSpc>
                <a:spcPct val="150000"/>
              </a:lnSpc>
              <a:buFont typeface="Wingdings" pitchFamily="2" charset="2"/>
              <a:buChar char="q"/>
            </a:pPr>
            <a:r>
              <a:rPr lang="en-US" sz="2000" dirty="0" smtClean="0">
                <a:latin typeface="Times New Roman" pitchFamily="18" charset="0"/>
                <a:cs typeface="Times New Roman" pitchFamily="18" charset="0"/>
              </a:rPr>
              <a:t>The nature of S/W or application is inbuilt multiuser (most of the time). </a:t>
            </a:r>
          </a:p>
          <a:p>
            <a:pPr>
              <a:lnSpc>
                <a:spcPct val="150000"/>
              </a:lnSpc>
              <a:buFont typeface="Wingdings" pitchFamily="2" charset="2"/>
              <a:buChar char="q"/>
            </a:pPr>
            <a:r>
              <a:rPr lang="en-US" sz="2000" dirty="0" smtClean="0">
                <a:latin typeface="Times New Roman" pitchFamily="18" charset="0"/>
                <a:cs typeface="Times New Roman" pitchFamily="18" charset="0"/>
              </a:rPr>
              <a:t>Consider, an application as an </a:t>
            </a:r>
            <a:r>
              <a:rPr lang="en-US" sz="2000" b="1" dirty="0" smtClean="0">
                <a:solidFill>
                  <a:srgbClr val="00B050"/>
                </a:solidFill>
                <a:latin typeface="Times New Roman" pitchFamily="18" charset="0"/>
                <a:cs typeface="Times New Roman" pitchFamily="18" charset="0"/>
              </a:rPr>
              <a:t>antivirus , </a:t>
            </a:r>
            <a:r>
              <a:rPr lang="en-US" sz="2000" b="1" dirty="0" smtClean="0">
                <a:solidFill>
                  <a:srgbClr val="FF0000"/>
                </a:solidFill>
                <a:latin typeface="Times New Roman" pitchFamily="18" charset="0"/>
                <a:cs typeface="Times New Roman" pitchFamily="18" charset="0"/>
              </a:rPr>
              <a:t>banking s/w, online reservations s/s </a:t>
            </a:r>
            <a:r>
              <a:rPr lang="en-US" sz="2000" dirty="0" smtClean="0">
                <a:latin typeface="Times New Roman" pitchFamily="18" charset="0"/>
                <a:cs typeface="Times New Roman" pitchFamily="18" charset="0"/>
              </a:rPr>
              <a:t>which is having multiuser functionality i.e. it having a capacity to handle more user at a time. </a:t>
            </a:r>
          </a:p>
          <a:p>
            <a:pPr>
              <a:lnSpc>
                <a:spcPct val="150000"/>
              </a:lnSpc>
              <a:buFont typeface="Wingdings" pitchFamily="2" charset="2"/>
              <a:buChar char="q"/>
            </a:pPr>
            <a:r>
              <a:rPr lang="en-US" sz="2000" dirty="0" smtClean="0">
                <a:latin typeface="Times New Roman" pitchFamily="18" charset="0"/>
                <a:cs typeface="Times New Roman" pitchFamily="18" charset="0"/>
              </a:rPr>
              <a:t>Every user will get separate environment for processing. </a:t>
            </a:r>
          </a:p>
          <a:p>
            <a:pPr>
              <a:buFont typeface="Wingdings" pitchFamily="2" charset="2"/>
              <a:buChar char="q"/>
            </a:pPr>
            <a:r>
              <a:rPr lang="en-US" sz="2000" dirty="0" smtClean="0">
                <a:latin typeface="Times New Roman" pitchFamily="18" charset="0"/>
                <a:cs typeface="Times New Roman" pitchFamily="18" charset="0"/>
              </a:rPr>
              <a:t>In </a:t>
            </a:r>
            <a:r>
              <a:rPr lang="en-US" sz="2000" b="1" dirty="0" smtClean="0">
                <a:solidFill>
                  <a:srgbClr val="00B050"/>
                </a:solidFill>
                <a:latin typeface="Times New Roman" pitchFamily="18" charset="0"/>
                <a:cs typeface="Times New Roman" pitchFamily="18" charset="0"/>
              </a:rPr>
              <a:t>thin client </a:t>
            </a:r>
            <a:r>
              <a:rPr lang="en-US" sz="2000" dirty="0" smtClean="0">
                <a:latin typeface="Times New Roman" pitchFamily="18" charset="0"/>
                <a:cs typeface="Times New Roman" pitchFamily="18" charset="0"/>
              </a:rPr>
              <a:t>environment, when dump (diskless) computer are logged in then single kernel (OS) copy is invoked from server e.g. UNIX, Linux, and Mainframes such as IBM AS400</a:t>
            </a:r>
            <a:endParaRPr lang="en-US" sz="20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9567333" y="982133"/>
            <a:ext cx="2306639" cy="1935164"/>
          </a:xfrm>
          <a:prstGeom prst="rect">
            <a:avLst/>
          </a:prstGeom>
          <a:noFill/>
          <a:ln w="9525">
            <a:noFill/>
            <a:miter lim="800000"/>
            <a:headEnd/>
            <a:tailEnd/>
          </a:ln>
          <a:effectLst/>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Multi User OS </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270000" y="1454386"/>
            <a:ext cx="3522133" cy="1750736"/>
          </a:xfrm>
          <a:prstGeom prst="rect">
            <a:avLst/>
          </a:prstGeom>
        </p:spPr>
        <p:txBody>
          <a:bodyPr wrap="square">
            <a:spAutoFit/>
          </a:bodyPr>
          <a:lstStyle/>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Features</a:t>
            </a:r>
          </a:p>
          <a:p>
            <a:pPr lvl="1" fontAlgn="base">
              <a:lnSpc>
                <a:spcPct val="150000"/>
              </a:lnSpc>
              <a:buFont typeface="Wingdings" pitchFamily="2" charset="2"/>
              <a:buChar char="q"/>
            </a:pPr>
            <a:r>
              <a:rPr lang="en-US" dirty="0" smtClean="0">
                <a:latin typeface="Times New Roman" pitchFamily="18" charset="0"/>
                <a:cs typeface="Times New Roman" pitchFamily="18" charset="0"/>
              </a:rPr>
              <a:t>Multi Tasking </a:t>
            </a:r>
          </a:p>
          <a:p>
            <a:pPr lvl="1" fontAlgn="base">
              <a:lnSpc>
                <a:spcPct val="150000"/>
              </a:lnSpc>
              <a:buFont typeface="Wingdings" pitchFamily="2" charset="2"/>
              <a:buChar char="q"/>
            </a:pPr>
            <a:r>
              <a:rPr lang="en-US" dirty="0" smtClean="0">
                <a:latin typeface="Times New Roman" pitchFamily="18" charset="0"/>
                <a:cs typeface="Times New Roman" pitchFamily="18" charset="0"/>
              </a:rPr>
              <a:t>Resource Sharing </a:t>
            </a:r>
          </a:p>
          <a:p>
            <a:pPr lvl="1" fontAlgn="base">
              <a:lnSpc>
                <a:spcPct val="150000"/>
              </a:lnSpc>
              <a:buFont typeface="Wingdings" pitchFamily="2" charset="2"/>
              <a:buChar char="q"/>
            </a:pPr>
            <a:r>
              <a:rPr lang="en-US" dirty="0" smtClean="0">
                <a:latin typeface="Times New Roman" pitchFamily="18" charset="0"/>
                <a:cs typeface="Times New Roman" pitchFamily="18" charset="0"/>
              </a:rPr>
              <a:t>Background Processing </a:t>
            </a:r>
            <a:endParaRPr lang="en-US" sz="20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
        <p:nvSpPr>
          <p:cNvPr id="10" name="Rectangle 9"/>
          <p:cNvSpPr/>
          <p:nvPr/>
        </p:nvSpPr>
        <p:spPr>
          <a:xfrm>
            <a:off x="711200" y="3469452"/>
            <a:ext cx="4030133" cy="2345322"/>
          </a:xfrm>
          <a:prstGeom prst="rect">
            <a:avLst/>
          </a:prstGeom>
        </p:spPr>
        <p:txBody>
          <a:bodyPr wrap="square">
            <a:spAutoFit/>
          </a:bodyPr>
          <a:lstStyle/>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Types</a:t>
            </a:r>
          </a:p>
          <a:p>
            <a:pPr marL="914400" lvl="1" indent="-457200" fontAlgn="base">
              <a:lnSpc>
                <a:spcPct val="150000"/>
              </a:lnSpc>
              <a:buFont typeface="Wingdings" pitchFamily="2" charset="2"/>
              <a:buChar char="q"/>
            </a:pPr>
            <a:r>
              <a:rPr lang="en-US" sz="2000" dirty="0" smtClean="0">
                <a:latin typeface="Times New Roman" pitchFamily="18" charset="0"/>
                <a:cs typeface="Times New Roman" pitchFamily="18" charset="0"/>
              </a:rPr>
              <a:t>Distributed Systems</a:t>
            </a:r>
          </a:p>
          <a:p>
            <a:pPr marL="914400" lvl="1" indent="-457200" fontAlgn="base">
              <a:lnSpc>
                <a:spcPct val="150000"/>
              </a:lnSpc>
              <a:buFont typeface="Wingdings" pitchFamily="2" charset="2"/>
              <a:buChar char="q"/>
            </a:pPr>
            <a:r>
              <a:rPr lang="en-US" sz="2000" dirty="0" smtClean="0">
                <a:latin typeface="Times New Roman" pitchFamily="18" charset="0"/>
                <a:cs typeface="Times New Roman" pitchFamily="18" charset="0"/>
              </a:rPr>
              <a:t>Time-Sliced systems</a:t>
            </a:r>
          </a:p>
          <a:p>
            <a:pPr marL="914400" lvl="1" indent="-457200" fontAlgn="base">
              <a:lnSpc>
                <a:spcPct val="150000"/>
              </a:lnSpc>
              <a:buFont typeface="Wingdings" pitchFamily="2" charset="2"/>
              <a:buChar char="q"/>
            </a:pPr>
            <a:r>
              <a:rPr lang="en-US" sz="2000" dirty="0" smtClean="0">
                <a:latin typeface="Times New Roman" pitchFamily="18" charset="0"/>
                <a:cs typeface="Times New Roman" pitchFamily="18" charset="0"/>
              </a:rPr>
              <a:t>Multiprocessor System</a:t>
            </a:r>
          </a:p>
          <a:p>
            <a:pPr fontAlgn="base">
              <a:lnSpc>
                <a:spcPct val="150000"/>
              </a:lnSpc>
            </a:pPr>
            <a:endParaRPr lang="en-US" sz="20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
        <p:nvSpPr>
          <p:cNvPr id="12" name="Rectangle 11"/>
          <p:cNvSpPr/>
          <p:nvPr/>
        </p:nvSpPr>
        <p:spPr>
          <a:xfrm>
            <a:off x="6096000" y="2179304"/>
            <a:ext cx="4436533" cy="3000821"/>
          </a:xfrm>
          <a:prstGeom prst="rect">
            <a:avLst/>
          </a:prstGeom>
        </p:spPr>
        <p:txBody>
          <a:bodyPr wrap="square">
            <a:spAutoFit/>
          </a:bodyPr>
          <a:lstStyle/>
          <a:p>
            <a:pPr fontAlgn="base">
              <a:lnSpc>
                <a:spcPct val="150000"/>
              </a:lnSpc>
              <a:buFont typeface="Wingdings" pitchFamily="2" charset="2"/>
              <a:buChar char="q"/>
            </a:pPr>
            <a:r>
              <a:rPr lang="en-US" b="1" dirty="0" smtClean="0">
                <a:latin typeface="Times New Roman" pitchFamily="18" charset="0"/>
                <a:cs typeface="Times New Roman" pitchFamily="18" charset="0"/>
              </a:rPr>
              <a:t>Example:-	</a:t>
            </a:r>
          </a:p>
          <a:p>
            <a:pPr lvl="1" fontAlgn="base">
              <a:lnSpc>
                <a:spcPct val="150000"/>
              </a:lnSpc>
              <a:buFont typeface="Wingdings" pitchFamily="2" charset="2"/>
              <a:buChar char="q"/>
            </a:pPr>
            <a:r>
              <a:rPr lang="en-US" b="1" dirty="0" smtClean="0">
                <a:latin typeface="Times New Roman" pitchFamily="18" charset="0"/>
                <a:cs typeface="Times New Roman" pitchFamily="18" charset="0"/>
              </a:rPr>
              <a:t>Unix</a:t>
            </a:r>
            <a:endParaRPr lang="en-US" dirty="0" smtClean="0">
              <a:latin typeface="Times New Roman" pitchFamily="18" charset="0"/>
              <a:cs typeface="Times New Roman" pitchFamily="18" charset="0"/>
            </a:endParaRPr>
          </a:p>
          <a:p>
            <a:pPr lvl="1" fontAlgn="base">
              <a:lnSpc>
                <a:spcPct val="150000"/>
              </a:lnSpc>
              <a:buFont typeface="Wingdings" pitchFamily="2" charset="2"/>
              <a:buChar char="q"/>
            </a:pPr>
            <a:r>
              <a:rPr lang="en-US" dirty="0" smtClean="0">
                <a:latin typeface="Times New Roman" pitchFamily="18" charset="0"/>
                <a:cs typeface="Times New Roman" pitchFamily="18" charset="0"/>
              </a:rPr>
              <a:t>Virtual Memory System</a:t>
            </a:r>
          </a:p>
          <a:p>
            <a:pPr lvl="1" fontAlgn="base">
              <a:lnSpc>
                <a:spcPct val="150000"/>
              </a:lnSpc>
              <a:buFont typeface="Wingdings" pitchFamily="2" charset="2"/>
              <a:buChar char="q"/>
            </a:pPr>
            <a:r>
              <a:rPr lang="en-US" dirty="0" smtClean="0">
                <a:latin typeface="Times New Roman" pitchFamily="18" charset="0"/>
                <a:cs typeface="Times New Roman" pitchFamily="18" charset="0"/>
              </a:rPr>
              <a:t>Mainframe OS</a:t>
            </a:r>
          </a:p>
          <a:p>
            <a:pPr lvl="1" fontAlgn="base">
              <a:lnSpc>
                <a:spcPct val="150000"/>
              </a:lnSpc>
              <a:buFont typeface="Wingdings" pitchFamily="2" charset="2"/>
              <a:buChar char="q"/>
            </a:pPr>
            <a:r>
              <a:rPr lang="en-US" dirty="0" smtClean="0">
                <a:latin typeface="Times New Roman" pitchFamily="18" charset="0"/>
                <a:cs typeface="Times New Roman" pitchFamily="18" charset="0"/>
              </a:rPr>
              <a:t>Windows NT</a:t>
            </a:r>
          </a:p>
          <a:p>
            <a:pPr lvl="1" fontAlgn="base">
              <a:lnSpc>
                <a:spcPct val="150000"/>
              </a:lnSpc>
              <a:buFont typeface="Wingdings" pitchFamily="2" charset="2"/>
              <a:buChar char="q"/>
            </a:pPr>
            <a:r>
              <a:rPr lang="en-US" dirty="0" smtClean="0">
                <a:latin typeface="Times New Roman" pitchFamily="18" charset="0"/>
                <a:cs typeface="Times New Roman" pitchFamily="18" charset="0"/>
              </a:rPr>
              <a:t>Windows 2000</a:t>
            </a:r>
          </a:p>
          <a:p>
            <a:pPr lvl="1" fontAlgn="base">
              <a:lnSpc>
                <a:spcPct val="150000"/>
              </a:lnSpc>
              <a:buFont typeface="Wingdings" pitchFamily="2" charset="2"/>
              <a:buChar char="q"/>
            </a:pPr>
            <a:r>
              <a:rPr lang="en-US" dirty="0" smtClean="0">
                <a:latin typeface="Times New Roman" pitchFamily="18" charset="0"/>
                <a:cs typeface="Times New Roman" pitchFamily="18" charset="0"/>
              </a:rPr>
              <a:t>Windows XP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 calcmode="lin" valueType="num">
                                      <p:cBhvr additive="base">
                                        <p:cTn id="3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 calcmode="lin" valueType="num">
                                      <p:cBhvr additive="base">
                                        <p:cTn id="4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 calcmode="lin" valueType="num">
                                      <p:cBhvr additive="base">
                                        <p:cTn id="4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 calcmode="lin" valueType="num">
                                      <p:cBhvr additive="base">
                                        <p:cTn id="5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 calcmode="lin" valueType="num">
                                      <p:cBhvr additive="base">
                                        <p:cTn id="6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xEl>
                                              <p:pRg st="2" end="2"/>
                                            </p:txEl>
                                          </p:spTgt>
                                        </p:tgtEl>
                                        <p:attrNameLst>
                                          <p:attrName>style.visibility</p:attrName>
                                        </p:attrNameLst>
                                      </p:cBhvr>
                                      <p:to>
                                        <p:strVal val="visible"/>
                                      </p:to>
                                    </p:set>
                                    <p:anim calcmode="lin" valueType="num">
                                      <p:cBhvr additive="base">
                                        <p:cTn id="6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xEl>
                                              <p:pRg st="3" end="3"/>
                                            </p:txEl>
                                          </p:spTgt>
                                        </p:tgtEl>
                                        <p:attrNameLst>
                                          <p:attrName>style.visibility</p:attrName>
                                        </p:attrNameLst>
                                      </p:cBhvr>
                                      <p:to>
                                        <p:strVal val="visible"/>
                                      </p:to>
                                    </p:set>
                                    <p:anim calcmode="lin" valueType="num">
                                      <p:cBhvr additive="base">
                                        <p:cTn id="7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
                                            <p:txEl>
                                              <p:pRg st="4" end="4"/>
                                            </p:txEl>
                                          </p:spTgt>
                                        </p:tgtEl>
                                        <p:attrNameLst>
                                          <p:attrName>style.visibility</p:attrName>
                                        </p:attrNameLst>
                                      </p:cBhvr>
                                      <p:to>
                                        <p:strVal val="visible"/>
                                      </p:to>
                                    </p:set>
                                    <p:anim calcmode="lin" valueType="num">
                                      <p:cBhvr additive="base">
                                        <p:cTn id="7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2">
                                            <p:txEl>
                                              <p:pRg st="5" end="5"/>
                                            </p:txEl>
                                          </p:spTgt>
                                        </p:tgtEl>
                                        <p:attrNameLst>
                                          <p:attrName>style.visibility</p:attrName>
                                        </p:attrNameLst>
                                      </p:cBhvr>
                                      <p:to>
                                        <p:strVal val="visible"/>
                                      </p:to>
                                    </p:set>
                                    <p:anim calcmode="lin" valueType="num">
                                      <p:cBhvr additive="base">
                                        <p:cTn id="8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
                                            <p:txEl>
                                              <p:pRg st="6" end="6"/>
                                            </p:txEl>
                                          </p:spTgt>
                                        </p:tgtEl>
                                        <p:attrNameLst>
                                          <p:attrName>style.visibility</p:attrName>
                                        </p:attrNameLst>
                                      </p:cBhvr>
                                      <p:to>
                                        <p:strVal val="visible"/>
                                      </p:to>
                                    </p:set>
                                    <p:anim calcmode="lin" valueType="num">
                                      <p:cBhvr additive="base">
                                        <p:cTn id="9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19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5484" y="2174855"/>
            <a:ext cx="10420032" cy="2677656"/>
          </a:xfrm>
          <a:prstGeom prst="rect">
            <a:avLst/>
          </a:prstGeom>
          <a:noFill/>
        </p:spPr>
        <p:txBody>
          <a:bodyPr wrap="none" lIns="91440" tIns="45720" rIns="91440" bIns="45720">
            <a:spAutoFit/>
          </a:bodyPr>
          <a:lstStyle/>
          <a:p>
            <a:pPr algn="ctr"/>
            <a:r>
              <a:rPr lang="en-US" sz="9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Multiprogramming</a:t>
            </a:r>
          </a:p>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 Operating System</a:t>
            </a: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 xmlns:p14="http://schemas.microsoft.com/office/powerpoint/2010/main" val="36212285"/>
      </p:ext>
    </p:extLst>
  </p:cSld>
  <p:clrMapOvr>
    <a:masterClrMapping/>
  </p:clrMapOvr>
  <p:transition spd="slow">
    <p:wipe/>
    <p:sndAc>
      <p:stSnd>
        <p:snd r:embed="rId3" name="camera.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Evolution/Types of Operating System</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175845" y="1078523"/>
            <a:ext cx="11857659" cy="579589"/>
          </a:xfrm>
          <a:prstGeom prst="rect">
            <a:avLst/>
          </a:prstGeom>
        </p:spPr>
        <p:txBody>
          <a:bodyPr vert="horz" lIns="91440" tIns="45720" rIns="91440" bIns="45720" rtlCol="0">
            <a:noAutofit/>
          </a:bodyPr>
          <a:lstStyle/>
          <a:p>
            <a:pPr marL="111125" lvl="4" indent="-55563"/>
            <a:r>
              <a:rPr lang="en-US" dirty="0" smtClean="0">
                <a:latin typeface="Times New Roman" pitchFamily="18" charset="0"/>
                <a:cs typeface="Times New Roman" pitchFamily="18" charset="0"/>
              </a:rPr>
              <a:t>Operating systems have evolved from slow and expensive systems to present-day technology where computing power has reached exponential speeds and relatively inexpensive costs.</a:t>
            </a:r>
          </a:p>
        </p:txBody>
      </p:sp>
      <p:pic>
        <p:nvPicPr>
          <p:cNvPr id="9" name="Picture 8" descr="download.jpg"/>
          <p:cNvPicPr>
            <a:picLocks noChangeAspect="1"/>
          </p:cNvPicPr>
          <p:nvPr/>
        </p:nvPicPr>
        <p:blipFill>
          <a:blip r:embed="rId3"/>
          <a:stretch>
            <a:fillRect/>
          </a:stretch>
        </p:blipFill>
        <p:spPr>
          <a:xfrm>
            <a:off x="280416" y="1703261"/>
            <a:ext cx="4027793" cy="1808035"/>
          </a:xfrm>
          <a:prstGeom prst="rect">
            <a:avLst/>
          </a:prstGeom>
        </p:spPr>
      </p:pic>
      <p:pic>
        <p:nvPicPr>
          <p:cNvPr id="17" name="Picture 16" descr="Types-of-Operating-System.png"/>
          <p:cNvPicPr>
            <a:picLocks noChangeAspect="1"/>
          </p:cNvPicPr>
          <p:nvPr/>
        </p:nvPicPr>
        <p:blipFill>
          <a:blip r:embed="rId4"/>
          <a:stretch>
            <a:fillRect/>
          </a:stretch>
        </p:blipFill>
        <p:spPr>
          <a:xfrm>
            <a:off x="4401413" y="2309454"/>
            <a:ext cx="3730652" cy="3562811"/>
          </a:xfrm>
          <a:prstGeom prst="rect">
            <a:avLst/>
          </a:prstGeom>
        </p:spPr>
      </p:pic>
      <p:pic>
        <p:nvPicPr>
          <p:cNvPr id="2" name="Picture 2"/>
          <p:cNvPicPr>
            <a:picLocks noChangeAspect="1" noChangeArrowheads="1"/>
          </p:cNvPicPr>
          <p:nvPr/>
        </p:nvPicPr>
        <p:blipFill>
          <a:blip r:embed="rId5"/>
          <a:srcRect/>
          <a:stretch>
            <a:fillRect/>
          </a:stretch>
        </p:blipFill>
        <p:spPr bwMode="auto">
          <a:xfrm>
            <a:off x="8114943" y="2353057"/>
            <a:ext cx="3894177" cy="3505200"/>
          </a:xfrm>
          <a:prstGeom prst="rect">
            <a:avLst/>
          </a:prstGeom>
          <a:noFill/>
          <a:ln w="9525">
            <a:noFill/>
            <a:miter lim="800000"/>
            <a:headEnd/>
            <a:tailEnd/>
          </a:ln>
          <a:effectLst/>
        </p:spPr>
      </p:pic>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amond(in)">
                                      <p:cBhvr>
                                        <p:cTn id="2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Multiprogramming</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47719" y="963168"/>
            <a:ext cx="11944281" cy="5170646"/>
          </a:xfrm>
          <a:prstGeom prst="rect">
            <a:avLst/>
          </a:prstGeom>
        </p:spPr>
        <p:txBody>
          <a:bodyPr wrap="square">
            <a:spAutoFit/>
          </a:bodyPr>
          <a:lstStyle/>
          <a:p>
            <a:pPr>
              <a:lnSpc>
                <a:spcPct val="150000"/>
              </a:lnSpc>
              <a:buFont typeface="Wingdings" pitchFamily="2" charset="2"/>
              <a:buChar char="q"/>
            </a:pPr>
            <a:r>
              <a:rPr lang="en-US" sz="2000" dirty="0" smtClean="0">
                <a:latin typeface="Times New Roman" pitchFamily="18" charset="0"/>
                <a:cs typeface="Times New Roman" pitchFamily="18" charset="0"/>
              </a:rPr>
              <a:t>To overcome the problem of under utilization of CPU and main memory, the multiprogramming was introduced. </a:t>
            </a:r>
          </a:p>
          <a:p>
            <a:pPr>
              <a:lnSpc>
                <a:spcPct val="150000"/>
              </a:lnSpc>
              <a:buFont typeface="Wingdings" pitchFamily="2" charset="2"/>
              <a:buChar char="q"/>
            </a:pPr>
            <a:r>
              <a:rPr lang="en-US" sz="2000" dirty="0" smtClean="0">
                <a:latin typeface="Times New Roman" pitchFamily="18" charset="0"/>
                <a:cs typeface="Times New Roman" pitchFamily="18" charset="0"/>
              </a:rPr>
              <a:t>Main objective of multiprogramming is to manage entire resources of the system. </a:t>
            </a:r>
          </a:p>
          <a:p>
            <a:pPr>
              <a:lnSpc>
                <a:spcPct val="150000"/>
              </a:lnSpc>
              <a:buFont typeface="Wingdings" pitchFamily="2" charset="2"/>
              <a:buChar char="q"/>
            </a:pPr>
            <a:r>
              <a:rPr lang="en-US" sz="2000" dirty="0" smtClean="0">
                <a:latin typeface="Times New Roman" pitchFamily="18" charset="0"/>
                <a:cs typeface="Times New Roman" pitchFamily="18" charset="0"/>
              </a:rPr>
              <a:t>The multiprogramming is interleaved execution of multiple jobs by the same computer[</a:t>
            </a:r>
            <a:r>
              <a:rPr lang="en-US" sz="2000" dirty="0" err="1" smtClean="0">
                <a:latin typeface="Times New Roman" pitchFamily="18" charset="0"/>
                <a:cs typeface="Times New Roman" pitchFamily="18" charset="0"/>
              </a:rPr>
              <a:t>uniprocessor</a:t>
            </a:r>
            <a:r>
              <a:rPr lang="en-US" sz="2000" dirty="0" smtClean="0">
                <a:latin typeface="Times New Roman" pitchFamily="18" charset="0"/>
                <a:cs typeface="Times New Roman" pitchFamily="18" charset="0"/>
              </a:rPr>
              <a:t>]. </a:t>
            </a:r>
          </a:p>
          <a:p>
            <a:pPr>
              <a:lnSpc>
                <a:spcPct val="150000"/>
              </a:lnSpc>
              <a:buFont typeface="Wingdings" pitchFamily="2" charset="2"/>
              <a:buChar char="q"/>
            </a:pPr>
            <a:r>
              <a:rPr lang="en-US" sz="2000" dirty="0" smtClean="0">
                <a:latin typeface="Times New Roman" pitchFamily="18" charset="0"/>
                <a:cs typeface="Times New Roman" pitchFamily="18" charset="0"/>
              </a:rPr>
              <a:t>In processing mechanism multiprogramming is one of the Processing where more than one programs can "</a:t>
            </a:r>
            <a:r>
              <a:rPr lang="en-US" sz="2000" b="1" dirty="0" smtClean="0">
                <a:latin typeface="Times New Roman" pitchFamily="18" charset="0"/>
                <a:cs typeface="Times New Roman" pitchFamily="18" charset="0"/>
              </a:rPr>
              <a:t>Resides in main memory" at a same time. </a:t>
            </a:r>
          </a:p>
          <a:p>
            <a:pPr>
              <a:lnSpc>
                <a:spcPct val="150000"/>
              </a:lnSpc>
              <a:buFont typeface="Wingdings" pitchFamily="2" charset="2"/>
              <a:buChar char="q"/>
            </a:pPr>
            <a:r>
              <a:rPr lang="en-US" sz="2000" dirty="0" smtClean="0">
                <a:latin typeface="Times New Roman" pitchFamily="18" charset="0"/>
                <a:cs typeface="Times New Roman" pitchFamily="18" charset="0"/>
              </a:rPr>
              <a:t>With the help of memory management technique memory is allocated to processes without any interleaving.</a:t>
            </a:r>
          </a:p>
          <a:p>
            <a:pPr>
              <a:lnSpc>
                <a:spcPct val="150000"/>
              </a:lnSpc>
              <a:buFont typeface="Wingdings" pitchFamily="2" charset="2"/>
              <a:buChar char="q"/>
            </a:pPr>
            <a:r>
              <a:rPr lang="en-US" sz="2000" dirty="0" smtClean="0">
                <a:latin typeface="Times New Roman" pitchFamily="18" charset="0"/>
                <a:cs typeface="Times New Roman" pitchFamily="18" charset="0"/>
              </a:rPr>
              <a:t>When program resides in main memory user can not interact with system all the decisions are taken by system itself. (user can not have choice to select process). </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In a multiprogramming system there are one or more programs loaded in main memory which are ready to execute. Only one program at a time is able to get the CPU for executing its instructions (i.e., there is at most one process running on the system) while all the others are waiting their turn.</a:t>
            </a:r>
          </a:p>
        </p:txBody>
      </p:sp>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Working</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21</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212356" y="3639035"/>
            <a:ext cx="3481820" cy="2506911"/>
          </a:xfrm>
          <a:prstGeom prst="rect">
            <a:avLst/>
          </a:prstGeom>
          <a:noFill/>
          <a:ln w="9525">
            <a:solidFill>
              <a:srgbClr val="7030A0"/>
            </a:solid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7714847" y="3157728"/>
            <a:ext cx="4019984" cy="3045782"/>
          </a:xfrm>
          <a:prstGeom prst="rect">
            <a:avLst/>
          </a:prstGeom>
          <a:noFill/>
          <a:ln w="9525">
            <a:solidFill>
              <a:srgbClr val="7030A0"/>
            </a:solidFill>
            <a:miter lim="800000"/>
            <a:headEnd/>
            <a:tailEnd/>
          </a:ln>
        </p:spPr>
      </p:pic>
      <p:sp>
        <p:nvSpPr>
          <p:cNvPr id="10" name="Rectangle 9"/>
          <p:cNvSpPr/>
          <p:nvPr/>
        </p:nvSpPr>
        <p:spPr>
          <a:xfrm>
            <a:off x="207264" y="1001512"/>
            <a:ext cx="11765280" cy="2246769"/>
          </a:xfrm>
          <a:prstGeom prst="rect">
            <a:avLst/>
          </a:prstGeom>
        </p:spPr>
        <p:txBody>
          <a:bodyPr wrap="square">
            <a:spAutoFit/>
          </a:bodyPr>
          <a:lstStyle/>
          <a:p>
            <a:pPr>
              <a:buFont typeface="Wingdings" pitchFamily="2" charset="2"/>
              <a:buChar char="q"/>
            </a:pPr>
            <a:r>
              <a:rPr lang="en-US" sz="2000" dirty="0" smtClean="0">
                <a:latin typeface="Times New Roman" pitchFamily="18" charset="0"/>
                <a:cs typeface="Times New Roman" pitchFamily="18" charset="0"/>
              </a:rPr>
              <a:t>One system module will select proper process and submit it to processor (From main memory) for example consider </a:t>
            </a:r>
            <a:r>
              <a:rPr lang="en-US" sz="2000" b="1" dirty="0" smtClean="0">
                <a:latin typeface="Times New Roman" pitchFamily="18" charset="0"/>
                <a:cs typeface="Times New Roman" pitchFamily="18" charset="0"/>
              </a:rPr>
              <a:t>figure (case a) where memory layout is divided into OS and user control. </a:t>
            </a:r>
          </a:p>
          <a:p>
            <a:pPr>
              <a:buFont typeface="Wingdings" pitchFamily="2" charset="2"/>
              <a:buChar char="q"/>
            </a:pPr>
            <a:r>
              <a:rPr lang="en-US" sz="2000" b="1" dirty="0" smtClean="0">
                <a:latin typeface="Times New Roman" pitchFamily="18" charset="0"/>
                <a:cs typeface="Times New Roman" pitchFamily="18" charset="0"/>
              </a:rPr>
              <a:t>The user control </a:t>
            </a:r>
            <a:r>
              <a:rPr lang="en-US" sz="2000" dirty="0" smtClean="0">
                <a:latin typeface="Times New Roman" pitchFamily="18" charset="0"/>
                <a:cs typeface="Times New Roman" pitchFamily="18" charset="0"/>
              </a:rPr>
              <a:t>space consists of four task (J1, J2, J3, and </a:t>
            </a:r>
            <a:r>
              <a:rPr lang="en-US" sz="2000" dirty="0" err="1" smtClean="0">
                <a:latin typeface="Times New Roman" pitchFamily="18" charset="0"/>
                <a:cs typeface="Times New Roman" pitchFamily="18" charset="0"/>
              </a:rPr>
              <a:t>Jn</a:t>
            </a:r>
            <a:r>
              <a:rPr lang="en-US" sz="2000" dirty="0" smtClean="0">
                <a:latin typeface="Times New Roman" pitchFamily="18" charset="0"/>
                <a:cs typeface="Times New Roman" pitchFamily="18" charset="0"/>
              </a:rPr>
              <a:t>) that means at a time all 4 task are present (resides) in main memory.</a:t>
            </a:r>
          </a:p>
          <a:p>
            <a:pPr>
              <a:buFont typeface="Wingdings" pitchFamily="2" charset="2"/>
              <a:buChar char="q"/>
            </a:pPr>
            <a:r>
              <a:rPr lang="en-US" sz="2000" dirty="0" smtClean="0">
                <a:latin typeface="Times New Roman" pitchFamily="18" charset="0"/>
                <a:cs typeface="Times New Roman" pitchFamily="18" charset="0"/>
              </a:rPr>
              <a:t> Now it's a duty of system (scheduler) to select one of process and give it to the processor. </a:t>
            </a:r>
          </a:p>
          <a:p>
            <a:pPr>
              <a:buFont typeface="Wingdings" pitchFamily="2" charset="2"/>
              <a:buChar char="q"/>
            </a:pPr>
            <a:r>
              <a:rPr lang="en-US" sz="2000" dirty="0" smtClean="0">
                <a:latin typeface="Times New Roman" pitchFamily="18" charset="0"/>
                <a:cs typeface="Times New Roman" pitchFamily="18" charset="0"/>
              </a:rPr>
              <a:t>Generally all processes are having CPU and I/O burst during their life time, it frequently switches from one burst to another burst during operation.</a:t>
            </a:r>
          </a:p>
        </p:txBody>
      </p:sp>
      <p:sp>
        <p:nvSpPr>
          <p:cNvPr id="11" name="Rectangle 10"/>
          <p:cNvSpPr/>
          <p:nvPr/>
        </p:nvSpPr>
        <p:spPr>
          <a:xfrm>
            <a:off x="3930256" y="3608831"/>
            <a:ext cx="3653167" cy="1754326"/>
          </a:xfrm>
          <a:prstGeom prst="rect">
            <a:avLst/>
          </a:prstGeom>
        </p:spPr>
        <p:txBody>
          <a:bodyPr wrap="square">
            <a:spAutoFit/>
          </a:bodyPr>
          <a:lstStyle/>
          <a:p>
            <a:r>
              <a:rPr lang="en-US" b="1" dirty="0" smtClean="0">
                <a:latin typeface="Times New Roman" pitchFamily="18" charset="0"/>
                <a:cs typeface="Times New Roman" pitchFamily="18" charset="0"/>
              </a:rPr>
              <a:t>Example:-</a:t>
            </a:r>
          </a:p>
          <a:p>
            <a:pPr>
              <a:buFont typeface="Wingdings" pitchFamily="2" charset="2"/>
              <a:buChar char="q"/>
            </a:pPr>
            <a:r>
              <a:rPr lang="en-US" dirty="0" smtClean="0">
                <a:latin typeface="Times New Roman" pitchFamily="18" charset="0"/>
                <a:cs typeface="Times New Roman" pitchFamily="18" charset="0"/>
              </a:rPr>
              <a:t>It is Non-preemptive.</a:t>
            </a:r>
          </a:p>
          <a:p>
            <a:pPr>
              <a:buFont typeface="Wingdings" pitchFamily="2" charset="2"/>
              <a:buChar char="q"/>
            </a:pPr>
            <a:r>
              <a:rPr lang="en-US" dirty="0" smtClean="0">
                <a:latin typeface="Times New Roman" pitchFamily="18" charset="0"/>
                <a:cs typeface="Times New Roman" pitchFamily="18" charset="0"/>
              </a:rPr>
              <a:t>But When 1 process running and it voluntary took break from CPU burst to IO burst.</a:t>
            </a:r>
          </a:p>
          <a:p>
            <a:pPr>
              <a:buFont typeface="Wingdings" pitchFamily="2" charset="2"/>
              <a:buChar char="q"/>
            </a:pPr>
            <a:r>
              <a:rPr lang="en-US" dirty="0" smtClean="0">
                <a:latin typeface="Times New Roman" pitchFamily="18" charset="0"/>
                <a:cs typeface="Times New Roman" pitchFamily="18" charset="0"/>
              </a:rPr>
              <a:t>So this time can be utilized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blinds(horizontal)">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 calcmode="lin" valueType="num">
                                      <p:cBhvr additive="base">
                                        <p:cTn id="1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 calcmode="lin" valueType="num">
                                      <p:cBhvr additive="base">
                                        <p:cTn id="2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028"/>
                                        </p:tgtEl>
                                        <p:attrNameLst>
                                          <p:attrName>style.visibility</p:attrName>
                                        </p:attrNameLst>
                                      </p:cBhvr>
                                      <p:to>
                                        <p:strVal val="visible"/>
                                      </p:to>
                                    </p:set>
                                    <p:animEffect transition="in" filter="checkerboard(across)">
                                      <p:cBhvr>
                                        <p:cTn id="36" dur="500"/>
                                        <p:tgtEl>
                                          <p:spTgt spid="102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anim calcmode="lin" valueType="num">
                                      <p:cBhvr additive="base">
                                        <p:cTn id="4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 calcmode="lin" valueType="num">
                                      <p:cBhvr additive="base">
                                        <p:cTn id="4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
                                            <p:txEl>
                                              <p:pRg st="2" end="2"/>
                                            </p:txEl>
                                          </p:spTgt>
                                        </p:tgtEl>
                                        <p:attrNameLst>
                                          <p:attrName>style.visibility</p:attrName>
                                        </p:attrNameLst>
                                      </p:cBhvr>
                                      <p:to>
                                        <p:strVal val="visible"/>
                                      </p:to>
                                    </p:set>
                                    <p:anim calcmode="lin" valueType="num">
                                      <p:cBhvr additive="base">
                                        <p:cTn id="5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anim calcmode="lin" valueType="num">
                                      <p:cBhvr additive="base">
                                        <p:cTn id="5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Advantages and Disadvantages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35527" y="969819"/>
            <a:ext cx="5929746" cy="4401205"/>
          </a:xfrm>
          <a:prstGeom prst="rect">
            <a:avLst/>
          </a:prstGeom>
        </p:spPr>
        <p:txBody>
          <a:bodyPr wrap="square">
            <a:spAutoFit/>
          </a:bodyPr>
          <a:lstStyle/>
          <a:p>
            <a:r>
              <a:rPr lang="en-US" sz="2000" b="1" dirty="0" smtClean="0">
                <a:latin typeface="Times New Roman" pitchFamily="18" charset="0"/>
                <a:cs typeface="Times New Roman" pitchFamily="18" charset="0"/>
              </a:rPr>
              <a:t>Advantages</a:t>
            </a:r>
          </a:p>
          <a:p>
            <a:pPr lvl="1">
              <a:buFont typeface="Wingdings" pitchFamily="2" charset="2"/>
              <a:buChar char="q"/>
            </a:pPr>
            <a:r>
              <a:rPr lang="en-US" sz="2000" dirty="0" smtClean="0">
                <a:latin typeface="Times New Roman" pitchFamily="18" charset="0"/>
                <a:cs typeface="Times New Roman" pitchFamily="18" charset="0"/>
              </a:rPr>
              <a:t>High and efficient CPU utilization.</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User feels that many programs are allotted CPU almost simultaneously.</a:t>
            </a:r>
          </a:p>
          <a:p>
            <a:pPr lvl="1">
              <a:buFont typeface="Wingdings" pitchFamily="2" charset="2"/>
              <a:buChar char="q"/>
            </a:pPr>
            <a:r>
              <a:rPr lang="en-US" sz="2000" dirty="0" smtClean="0">
                <a:latin typeface="Times New Roman" pitchFamily="18" charset="0"/>
                <a:cs typeface="Times New Roman" pitchFamily="18" charset="0"/>
              </a:rPr>
              <a:t>CPU is used most of time and never become idle</a:t>
            </a:r>
          </a:p>
          <a:p>
            <a:pPr lvl="1">
              <a:buFont typeface="Wingdings" pitchFamily="2" charset="2"/>
              <a:buChar char="q"/>
            </a:pPr>
            <a:r>
              <a:rPr lang="en-US" sz="2000" dirty="0" smtClean="0">
                <a:latin typeface="Times New Roman" pitchFamily="18" charset="0"/>
                <a:cs typeface="Times New Roman" pitchFamily="18" charset="0"/>
              </a:rPr>
              <a:t>The system looks fast as all the tasks runs in parallel</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Short time jobs are completed faster than long time jobs</a:t>
            </a:r>
          </a:p>
          <a:p>
            <a:pPr lvl="1">
              <a:buFont typeface="Wingdings" pitchFamily="2" charset="2"/>
              <a:buChar char="q"/>
            </a:pPr>
            <a:r>
              <a:rPr lang="en-US" sz="2000" dirty="0" smtClean="0">
                <a:latin typeface="Times New Roman" pitchFamily="18" charset="0"/>
                <a:cs typeface="Times New Roman" pitchFamily="18" charset="0"/>
              </a:rPr>
              <a:t>Multiprogramming systems support multiply users</a:t>
            </a:r>
          </a:p>
          <a:p>
            <a:pPr lvl="1" fontAlgn="base">
              <a:buFont typeface="Wingdings" pitchFamily="2" charset="2"/>
              <a:buChar char="q"/>
            </a:pPr>
            <a:r>
              <a:rPr lang="en-US" sz="2000" dirty="0" smtClean="0">
                <a:solidFill>
                  <a:srgbClr val="FF0000"/>
                </a:solidFill>
                <a:latin typeface="Times New Roman" pitchFamily="18" charset="0"/>
                <a:cs typeface="Times New Roman" pitchFamily="18" charset="0"/>
              </a:rPr>
              <a:t>It reduces total read time that is required to execute a job.</a:t>
            </a:r>
          </a:p>
          <a:p>
            <a:pPr lvl="1">
              <a:buFont typeface="Wingdings" pitchFamily="2" charset="2"/>
              <a:buChar char="q"/>
            </a:pPr>
            <a:r>
              <a:rPr lang="en-US" sz="2000" dirty="0" smtClean="0">
                <a:latin typeface="Times New Roman" pitchFamily="18" charset="0"/>
                <a:cs typeface="Times New Roman" pitchFamily="18" charset="0"/>
              </a:rPr>
              <a:t>Response and waiting time is shorter</a:t>
            </a:r>
          </a:p>
        </p:txBody>
      </p:sp>
      <p:sp>
        <p:nvSpPr>
          <p:cNvPr id="10" name="Rectangle 9"/>
          <p:cNvSpPr/>
          <p:nvPr/>
        </p:nvSpPr>
        <p:spPr>
          <a:xfrm>
            <a:off x="6319335" y="893079"/>
            <a:ext cx="5458691" cy="4708981"/>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Disadvantages</a:t>
            </a:r>
          </a:p>
          <a:p>
            <a:pPr lvl="1">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CPU scheduling is required.</a:t>
            </a:r>
          </a:p>
          <a:p>
            <a:pPr lvl="1">
              <a:lnSpc>
                <a:spcPct val="150000"/>
              </a:lnSpc>
              <a:buFont typeface="Wingdings" pitchFamily="2" charset="2"/>
              <a:buChar char="q"/>
            </a:pPr>
            <a:r>
              <a:rPr lang="en-US" sz="2000" dirty="0" smtClean="0">
                <a:latin typeface="Times New Roman" pitchFamily="18" charset="0"/>
                <a:cs typeface="Times New Roman" pitchFamily="18" charset="0"/>
              </a:rPr>
              <a:t>To accommodate many jobs in memory, memory management is required.</a:t>
            </a:r>
          </a:p>
          <a:p>
            <a:pPr lvl="1">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Tracking all tasks/processes is sometimes difficult to handle</a:t>
            </a:r>
          </a:p>
          <a:p>
            <a:pPr lvl="1">
              <a:lnSpc>
                <a:spcPct val="150000"/>
              </a:lnSpc>
              <a:buFont typeface="Wingdings" pitchFamily="2" charset="2"/>
              <a:buChar char="q"/>
            </a:pPr>
            <a:r>
              <a:rPr lang="en-US" sz="2000" dirty="0" smtClean="0">
                <a:latin typeface="Times New Roman" pitchFamily="18" charset="0"/>
                <a:cs typeface="Times New Roman" pitchFamily="18" charset="0"/>
              </a:rPr>
              <a:t>Due to high load of tasks, long time jobs have to wait long</a:t>
            </a:r>
          </a:p>
          <a:p>
            <a:pPr lvl="1">
              <a:lnSpc>
                <a:spcPct val="150000"/>
              </a:lnSpc>
              <a:buFont typeface="Wingdings" pitchFamily="2" charset="2"/>
              <a:buChar char="q"/>
            </a:pPr>
            <a:r>
              <a:rPr lang="en-US" sz="2000" dirty="0" smtClean="0">
                <a:latin typeface="Times New Roman" pitchFamily="18" charset="0"/>
                <a:cs typeface="Times New Roman" pitchFamily="18" charset="0"/>
              </a:rPr>
              <a:t>Memory Fragmentation</a:t>
            </a:r>
          </a:p>
          <a:p>
            <a:pPr>
              <a:lnSpc>
                <a:spcPct val="150000"/>
              </a:lnSpc>
            </a:pPr>
            <a:endParaRPr lang="en-US" sz="2000" dirty="0">
              <a:latin typeface="Times New Roman" pitchFamily="18" charset="0"/>
              <a:cs typeface="Times New Roman" pitchFamily="18" charset="0"/>
            </a:endParaRPr>
          </a:p>
        </p:txBody>
      </p:sp>
      <p:sp>
        <p:nvSpPr>
          <p:cNvPr id="11" name="Rectangle 10"/>
          <p:cNvSpPr/>
          <p:nvPr/>
        </p:nvSpPr>
        <p:spPr>
          <a:xfrm>
            <a:off x="5173840" y="4815839"/>
            <a:ext cx="4225637" cy="1477328"/>
          </a:xfrm>
          <a:prstGeom prst="rect">
            <a:avLst/>
          </a:prstGeom>
        </p:spPr>
        <p:txBody>
          <a:bodyPr wrap="square">
            <a:spAutoFit/>
          </a:bodyPr>
          <a:lstStyle/>
          <a:p>
            <a:r>
              <a:rPr lang="en-US" b="1" dirty="0" smtClean="0">
                <a:latin typeface="Times New Roman" pitchFamily="18" charset="0"/>
                <a:cs typeface="Times New Roman" pitchFamily="18" charset="0"/>
              </a:rPr>
              <a:t>Examples:-</a:t>
            </a:r>
          </a:p>
          <a:p>
            <a:pPr lvl="1">
              <a:buFont typeface="Wingdings" pitchFamily="2" charset="2"/>
              <a:buChar char="q"/>
            </a:pPr>
            <a:r>
              <a:rPr lang="en-US" dirty="0" smtClean="0">
                <a:latin typeface="Times New Roman" pitchFamily="18" charset="0"/>
                <a:cs typeface="Times New Roman" pitchFamily="18" charset="0"/>
              </a:rPr>
              <a:t>Microcomputers like as MP/M, XENIX, and </a:t>
            </a:r>
            <a:r>
              <a:rPr lang="en-US" dirty="0" err="1" smtClean="0">
                <a:latin typeface="Times New Roman" pitchFamily="18" charset="0"/>
                <a:cs typeface="Times New Roman" pitchFamily="18" charset="0"/>
              </a:rPr>
              <a:t>ESQview</a:t>
            </a:r>
            <a:r>
              <a:rPr lang="en-US" dirty="0" smtClean="0">
                <a:latin typeface="Times New Roman" pitchFamily="18" charset="0"/>
                <a:cs typeface="Times New Roman" pitchFamily="18" charset="0"/>
              </a:rPr>
              <a:t>.</a:t>
            </a:r>
          </a:p>
          <a:p>
            <a:pPr lvl="1">
              <a:buFont typeface="Wingdings" pitchFamily="2" charset="2"/>
              <a:buChar char="q"/>
            </a:pPr>
            <a:r>
              <a:rPr lang="en-US" dirty="0" smtClean="0">
                <a:latin typeface="Times New Roman" pitchFamily="18" charset="0"/>
                <a:cs typeface="Times New Roman" pitchFamily="18" charset="0"/>
              </a:rPr>
              <a:t>Windows O/S.</a:t>
            </a:r>
          </a:p>
          <a:p>
            <a:pPr lvl="1">
              <a:buFont typeface="Wingdings" pitchFamily="2" charset="2"/>
              <a:buChar char="q"/>
            </a:pPr>
            <a:r>
              <a:rPr lang="en-US" dirty="0" smtClean="0">
                <a:latin typeface="Times New Roman" pitchFamily="18" charset="0"/>
                <a:cs typeface="Times New Roman" pitchFamily="18" charset="0"/>
              </a:rPr>
              <a:t>UNIX O/S.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 calcmode="lin" valueType="num">
                                      <p:cBhvr additive="base">
                                        <p:cTn id="6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anim calcmode="lin" valueType="num">
                                      <p:cBhvr additive="base">
                                        <p:cTn id="6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
                                            <p:txEl>
                                              <p:pRg st="2" end="2"/>
                                            </p:txEl>
                                          </p:spTgt>
                                        </p:tgtEl>
                                        <p:attrNameLst>
                                          <p:attrName>style.visibility</p:attrName>
                                        </p:attrNameLst>
                                      </p:cBhvr>
                                      <p:to>
                                        <p:strVal val="visible"/>
                                      </p:to>
                                    </p:set>
                                    <p:anim calcmode="lin" valueType="num">
                                      <p:cBhvr additive="base">
                                        <p:cTn id="7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
                                            <p:txEl>
                                              <p:pRg st="3" end="3"/>
                                            </p:txEl>
                                          </p:spTgt>
                                        </p:tgtEl>
                                        <p:attrNameLst>
                                          <p:attrName>style.visibility</p:attrName>
                                        </p:attrNameLst>
                                      </p:cBhvr>
                                      <p:to>
                                        <p:strVal val="visible"/>
                                      </p:to>
                                    </p:set>
                                    <p:anim calcmode="lin" valueType="num">
                                      <p:cBhvr additive="base">
                                        <p:cTn id="7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xEl>
                                              <p:pRg st="4" end="4"/>
                                            </p:txEl>
                                          </p:spTgt>
                                        </p:tgtEl>
                                        <p:attrNameLst>
                                          <p:attrName>style.visibility</p:attrName>
                                        </p:attrNameLst>
                                      </p:cBhvr>
                                      <p:to>
                                        <p:strVal val="visible"/>
                                      </p:to>
                                    </p:set>
                                    <p:anim calcmode="lin" valueType="num">
                                      <p:cBhvr additive="base">
                                        <p:cTn id="8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0">
                                            <p:txEl>
                                              <p:pRg st="5" end="5"/>
                                            </p:txEl>
                                          </p:spTgt>
                                        </p:tgtEl>
                                        <p:attrNameLst>
                                          <p:attrName>style.visibility</p:attrName>
                                        </p:attrNameLst>
                                      </p:cBhvr>
                                      <p:to>
                                        <p:strVal val="visible"/>
                                      </p:to>
                                    </p:set>
                                    <p:anim calcmode="lin" valueType="num">
                                      <p:cBhvr additive="base">
                                        <p:cTn id="9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
                                            <p:txEl>
                                              <p:pRg st="0" end="0"/>
                                            </p:txEl>
                                          </p:spTgt>
                                        </p:tgtEl>
                                        <p:attrNameLst>
                                          <p:attrName>style.visibility</p:attrName>
                                        </p:attrNameLst>
                                      </p:cBhvr>
                                      <p:to>
                                        <p:strVal val="visible"/>
                                      </p:to>
                                    </p:set>
                                    <p:anim calcmode="lin" valueType="num">
                                      <p:cBhvr additive="base">
                                        <p:cTn id="9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
                                            <p:txEl>
                                              <p:pRg st="1" end="1"/>
                                            </p:txEl>
                                          </p:spTgt>
                                        </p:tgtEl>
                                        <p:attrNameLst>
                                          <p:attrName>style.visibility</p:attrName>
                                        </p:attrNameLst>
                                      </p:cBhvr>
                                      <p:to>
                                        <p:strVal val="visible"/>
                                      </p:to>
                                    </p:set>
                                    <p:anim calcmode="lin" valueType="num">
                                      <p:cBhvr additive="base">
                                        <p:cTn id="10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1">
                                            <p:txEl>
                                              <p:pRg st="2" end="2"/>
                                            </p:txEl>
                                          </p:spTgt>
                                        </p:tgtEl>
                                        <p:attrNameLst>
                                          <p:attrName>style.visibility</p:attrName>
                                        </p:attrNameLst>
                                      </p:cBhvr>
                                      <p:to>
                                        <p:strVal val="visible"/>
                                      </p:to>
                                    </p:set>
                                    <p:anim calcmode="lin" valueType="num">
                                      <p:cBhvr additive="base">
                                        <p:cTn id="10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1">
                                            <p:txEl>
                                              <p:pRg st="3" end="3"/>
                                            </p:txEl>
                                          </p:spTgt>
                                        </p:tgtEl>
                                        <p:attrNameLst>
                                          <p:attrName>style.visibility</p:attrName>
                                        </p:attrNameLst>
                                      </p:cBhvr>
                                      <p:to>
                                        <p:strVal val="visible"/>
                                      </p:to>
                                    </p:set>
                                    <p:anim calcmode="lin" valueType="num">
                                      <p:cBhvr additive="base">
                                        <p:cTn id="11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Passive and Active multiprogramming</a:t>
            </a:r>
            <a:endParaRPr lang="en-US" sz="3000" dirty="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07265" y="1066799"/>
            <a:ext cx="11984735" cy="5028556"/>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In multiprogramming a list of programs are queued and switch programs from active to passive states. </a:t>
            </a:r>
          </a:p>
          <a:p>
            <a:pPr>
              <a:lnSpc>
                <a:spcPct val="150000"/>
              </a:lnSpc>
              <a:buFont typeface="Wingdings" pitchFamily="2" charset="2"/>
              <a:buChar char="q"/>
            </a:pPr>
            <a:r>
              <a:rPr lang="en-US" dirty="0" smtClean="0">
                <a:latin typeface="Times New Roman" pitchFamily="18" charset="0"/>
                <a:cs typeface="Times New Roman" pitchFamily="18" charset="0"/>
              </a:rPr>
              <a:t>If the program turns into a passive state another program would be considered as active.</a:t>
            </a:r>
          </a:p>
          <a:p>
            <a:pPr>
              <a:lnSpc>
                <a:spcPct val="150000"/>
              </a:lnSpc>
              <a:buFont typeface="Wingdings" pitchFamily="2" charset="2"/>
              <a:buChar char="q"/>
            </a:pPr>
            <a:r>
              <a:rPr lang="en-US" dirty="0" smtClean="0">
                <a:latin typeface="Times New Roman" pitchFamily="18" charset="0"/>
                <a:cs typeface="Times New Roman" pitchFamily="18" charset="0"/>
              </a:rPr>
              <a:t>When a program that is being processed by the CPU issues an I/O command, control is passed to the I/O processor and the CPU is free to process other programs. This is known as </a:t>
            </a:r>
            <a:r>
              <a:rPr lang="en-US" b="1" dirty="0" smtClean="0">
                <a:latin typeface="Times New Roman" pitchFamily="18" charset="0"/>
                <a:cs typeface="Times New Roman" pitchFamily="18" charset="0"/>
              </a:rPr>
              <a:t>passive multiprogramming.</a:t>
            </a:r>
          </a:p>
          <a:p>
            <a:pPr>
              <a:lnSpc>
                <a:spcPct val="150000"/>
              </a:lnSpc>
              <a:buFont typeface="Wingdings" pitchFamily="2" charset="2"/>
              <a:buChar char="q"/>
            </a:pPr>
            <a:r>
              <a:rPr lang="en-US" b="1" dirty="0" smtClean="0">
                <a:latin typeface="Times New Roman" pitchFamily="18" charset="0"/>
                <a:cs typeface="Times New Roman" pitchFamily="18" charset="0"/>
              </a:rPr>
              <a:t> Passive </a:t>
            </a:r>
            <a:r>
              <a:rPr lang="en-US" dirty="0" smtClean="0">
                <a:latin typeface="Times New Roman" pitchFamily="18" charset="0"/>
                <a:cs typeface="Times New Roman" pitchFamily="18" charset="0"/>
              </a:rPr>
              <a:t>multiprogramming is characterized by an event which generates interrupt that cause task switching. </a:t>
            </a:r>
          </a:p>
          <a:p>
            <a:pPr>
              <a:lnSpc>
                <a:spcPct val="150000"/>
              </a:lnSpc>
              <a:buFont typeface="Wingdings" pitchFamily="2" charset="2"/>
              <a:buChar char="q"/>
            </a:pPr>
            <a:r>
              <a:rPr lang="en-US" dirty="0" smtClean="0">
                <a:latin typeface="Times New Roman" pitchFamily="18" charset="0"/>
                <a:cs typeface="Times New Roman" pitchFamily="18" charset="0"/>
              </a:rPr>
              <a:t>These events are usually the result of a program-initiated action, such as sending a record to an output device, or dividing by zero. </a:t>
            </a:r>
          </a:p>
          <a:p>
            <a:pPr>
              <a:lnSpc>
                <a:spcPct val="150000"/>
              </a:lnSpc>
              <a:buFont typeface="Wingdings" pitchFamily="2" charset="2"/>
              <a:buChar char="q"/>
            </a:pPr>
            <a:r>
              <a:rPr lang="en-US" dirty="0" smtClean="0">
                <a:latin typeface="Times New Roman" pitchFamily="18" charset="0"/>
                <a:cs typeface="Times New Roman" pitchFamily="18" charset="0"/>
              </a:rPr>
              <a:t>The problem with this is that the interruptions are primarily controlled by the programs and not by the CPU. </a:t>
            </a:r>
          </a:p>
          <a:p>
            <a:pPr>
              <a:lnSpc>
                <a:spcPct val="150000"/>
              </a:lnSpc>
              <a:buFont typeface="Wingdings" pitchFamily="2" charset="2"/>
              <a:buChar char="q"/>
            </a:pPr>
            <a:r>
              <a:rPr lang="en-US" dirty="0" smtClean="0">
                <a:latin typeface="Times New Roman" pitchFamily="18" charset="0"/>
                <a:cs typeface="Times New Roman" pitchFamily="18" charset="0"/>
              </a:rPr>
              <a:t>As an answer to this problem, the CPU was given the control with the advent of </a:t>
            </a:r>
            <a:r>
              <a:rPr lang="en-US" b="1" dirty="0" smtClean="0">
                <a:latin typeface="Times New Roman" pitchFamily="18" charset="0"/>
                <a:cs typeface="Times New Roman" pitchFamily="18" charset="0"/>
              </a:rPr>
              <a:t>active multiprogramming. </a:t>
            </a:r>
          </a:p>
          <a:p>
            <a:pPr>
              <a:lnSpc>
                <a:spcPct val="150000"/>
              </a:lnSpc>
              <a:buFont typeface="Wingdings" pitchFamily="2" charset="2"/>
              <a:buChar char="q"/>
            </a:pPr>
            <a:r>
              <a:rPr lang="en-US" b="1" dirty="0" smtClean="0">
                <a:latin typeface="Times New Roman" pitchFamily="18" charset="0"/>
                <a:cs typeface="Times New Roman" pitchFamily="18" charset="0"/>
              </a:rPr>
              <a:t>Active multiprogramming </a:t>
            </a:r>
            <a:r>
              <a:rPr lang="en-US" dirty="0" smtClean="0">
                <a:latin typeface="Times New Roman" pitchFamily="18" charset="0"/>
                <a:cs typeface="Times New Roman" pitchFamily="18" charset="0"/>
              </a:rPr>
              <a:t>enabled a program to use a preset slice of CPU time before putting the program on hold to process another program </a:t>
            </a:r>
          </a:p>
          <a:p>
            <a:pPr>
              <a:lnSpc>
                <a:spcPct val="150000"/>
              </a:lnSpc>
              <a:buFont typeface="Wingdings" pitchFamily="2" charset="2"/>
              <a:buChar char="q"/>
            </a:pPr>
            <a:r>
              <a:rPr lang="en-US" dirty="0" smtClean="0">
                <a:latin typeface="Times New Roman" pitchFamily="18" charset="0"/>
                <a:cs typeface="Times New Roman" pitchFamily="18" charset="0"/>
              </a:rPr>
              <a:t>Active multiprogramming is characterized by time generated interrupts that cause task switching. </a:t>
            </a: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654339" y="1807937"/>
            <a:ext cx="11098579" cy="2985433"/>
          </a:xfrm>
          <a:prstGeom prst="rect">
            <a:avLst/>
          </a:prstGeom>
        </p:spPr>
        <p:txBody>
          <a:bodyPr wrap="square">
            <a:spAutoFit/>
          </a:bodyPr>
          <a:lstStyle/>
          <a:p>
            <a:pPr algn="ctr"/>
            <a:r>
              <a:rPr lang="en-US" sz="8000" b="1" dirty="0" smtClean="0">
                <a:solidFill>
                  <a:srgbClr val="7030A0"/>
                </a:solidFill>
                <a:latin typeface="Times New Roman" pitchFamily="18" charset="0"/>
                <a:cs typeface="Times New Roman" pitchFamily="18" charset="0"/>
              </a:rPr>
              <a:t>Multitasking Operating System</a:t>
            </a:r>
          </a:p>
          <a:p>
            <a:pPr algn="ctr"/>
            <a:endParaRPr lang="en-IN" sz="2800" b="1" dirty="0">
              <a:solidFill>
                <a:srgbClr val="7030A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Multi Tasking 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95072" y="1024128"/>
            <a:ext cx="11838432" cy="4708981"/>
          </a:xfrm>
          <a:prstGeom prst="rect">
            <a:avLst/>
          </a:prstGeom>
        </p:spPr>
        <p:txBody>
          <a:bodyPr wrap="square">
            <a:spAutoFit/>
          </a:bodyPr>
          <a:lstStyle/>
          <a:p>
            <a:pPr>
              <a:buFont typeface="Wingdings" pitchFamily="2" charset="2"/>
              <a:buChar char="q"/>
            </a:pPr>
            <a:r>
              <a:rPr lang="en-US" sz="2000" dirty="0" smtClean="0">
                <a:latin typeface="Times New Roman" pitchFamily="18" charset="0"/>
                <a:cs typeface="Times New Roman" pitchFamily="18" charset="0"/>
              </a:rPr>
              <a:t>Multitasking is an ability to do more than one task at a time (but practically it is not possible).</a:t>
            </a:r>
          </a:p>
          <a:p>
            <a:pPr lvl="1">
              <a:buFont typeface="Wingdings" pitchFamily="2" charset="2"/>
              <a:buChar char="q"/>
            </a:pPr>
            <a:r>
              <a:rPr lang="en-US" sz="2000" dirty="0" smtClean="0">
                <a:latin typeface="Times New Roman" pitchFamily="18" charset="0"/>
                <a:cs typeface="Times New Roman" pitchFamily="18" charset="0"/>
              </a:rPr>
              <a:t>E.g. if a man is listening song at the same time he or she can browse the content from web. </a:t>
            </a:r>
          </a:p>
          <a:p>
            <a:pPr lvl="1">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In order to achieve multitasking we need to share some resource like CPU and Memory. </a:t>
            </a:r>
          </a:p>
          <a:p>
            <a:pPr>
              <a:buFont typeface="Wingdings" pitchFamily="2" charset="2"/>
              <a:buChar char="q"/>
            </a:pPr>
            <a:r>
              <a:rPr lang="en-US" sz="2000" dirty="0" smtClean="0">
                <a:latin typeface="Times New Roman" pitchFamily="18" charset="0"/>
                <a:cs typeface="Times New Roman" pitchFamily="18" charset="0"/>
              </a:rPr>
              <a:t>There are two basic types of multitasking system </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 Preemptive and </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 Co-operative/non preemptive. </a:t>
            </a:r>
          </a:p>
          <a:p>
            <a:pPr>
              <a:buFont typeface="Wingdings" pitchFamily="2" charset="2"/>
              <a:buChar char="q"/>
            </a:pPr>
            <a:r>
              <a:rPr lang="en-US" sz="2000" dirty="0" smtClean="0">
                <a:latin typeface="Times New Roman" pitchFamily="18" charset="0"/>
                <a:cs typeface="Times New Roman" pitchFamily="18" charset="0"/>
              </a:rPr>
              <a:t>In preemptive multitask, the OS distribute the part of CPU time slice to each program and </a:t>
            </a:r>
          </a:p>
          <a:p>
            <a:pPr>
              <a:buFont typeface="Wingdings" pitchFamily="2" charset="2"/>
              <a:buChar char="q"/>
            </a:pPr>
            <a:r>
              <a:rPr lang="en-US" sz="2000" dirty="0" smtClean="0">
                <a:latin typeface="Times New Roman" pitchFamily="18" charset="0"/>
                <a:cs typeface="Times New Roman" pitchFamily="18" charset="0"/>
              </a:rPr>
              <a:t>In co-operative each program can control the CPU for as long as it needs. </a:t>
            </a:r>
          </a:p>
          <a:p>
            <a:pPr>
              <a:buFont typeface="Wingdings" pitchFamily="2" charset="2"/>
              <a:buChar char="q"/>
            </a:pPr>
            <a:endParaRPr lang="en-US" sz="2000" dirty="0" smtClean="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In multiprogramming and multiuser system user can interact with system i.e. it can control the execution of multiple program. 	</a:t>
            </a:r>
          </a:p>
          <a:p>
            <a:pPr lvl="1">
              <a:buFont typeface="Wingdings" pitchFamily="2" charset="2"/>
              <a:buChar char="q"/>
            </a:pPr>
            <a:r>
              <a:rPr lang="en-US" sz="2000" dirty="0" smtClean="0">
                <a:latin typeface="Times New Roman" pitchFamily="18" charset="0"/>
                <a:cs typeface="Times New Roman" pitchFamily="18" charset="0"/>
              </a:rPr>
              <a:t> E.g. Reading a news paper and taking sip of tea. </a:t>
            </a:r>
          </a:p>
          <a:p>
            <a:pPr>
              <a:buFont typeface="Wingdings" pitchFamily="2" charset="2"/>
              <a:buChar char="q"/>
            </a:pPr>
            <a:r>
              <a:rPr lang="en-US" sz="2000" dirty="0" smtClean="0">
                <a:solidFill>
                  <a:srgbClr val="FF0000"/>
                </a:solidFill>
                <a:latin typeface="Times New Roman" pitchFamily="18" charset="0"/>
                <a:cs typeface="Times New Roman" pitchFamily="18" charset="0"/>
              </a:rPr>
              <a:t>In multitasking (modern OS) time sharing is best manifested, because each running process takes only a fair quantum of the CPU time.</a:t>
            </a:r>
            <a:endParaRPr lang="en-US" sz="20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10" end="10"/>
                                            </p:txEl>
                                          </p:spTgt>
                                        </p:tgtEl>
                                        <p:attrNameLst>
                                          <p:attrName>style.visibility</p:attrName>
                                        </p:attrNameLst>
                                      </p:cBhvr>
                                      <p:to>
                                        <p:strVal val="visible"/>
                                      </p:to>
                                    </p:set>
                                    <p:anim calcmode="lin" valueType="num">
                                      <p:cBhvr additive="base">
                                        <p:cTn id="5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anim calcmode="lin" valueType="num">
                                      <p:cBhvr additive="base">
                                        <p:cTn id="6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 calcmode="lin" valueType="num">
                                      <p:cBhvr additive="base">
                                        <p:cTn id="6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Multi Tasking 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43840" y="2516231"/>
            <a:ext cx="8107680" cy="1754326"/>
          </a:xfrm>
          <a:prstGeom prst="rect">
            <a:avLst/>
          </a:prstGeom>
        </p:spPr>
        <p:txBody>
          <a:bodyPr wrap="square">
            <a:spAutoFit/>
          </a:bodyPr>
          <a:lstStyle/>
          <a:p>
            <a:pPr>
              <a:lnSpc>
                <a:spcPct val="150000"/>
              </a:lnSpc>
              <a:buFont typeface="Wingdings" pitchFamily="2" charset="2"/>
              <a:buChar char="q"/>
            </a:pPr>
            <a:r>
              <a:rPr lang="en-US" dirty="0" smtClean="0">
                <a:latin typeface="Times New Roman" pitchFamily="18" charset="0"/>
                <a:cs typeface="Times New Roman" pitchFamily="18" charset="0"/>
              </a:rPr>
              <a:t>True multitasking is the capable for executing and process multiple tasks concurrently without taking delay instead of switching tasks from one processor to other processor</a:t>
            </a:r>
          </a:p>
          <a:p>
            <a:pPr>
              <a:lnSpc>
                <a:spcPct val="150000"/>
              </a:lnSpc>
              <a:buFont typeface="Wingdings" pitchFamily="2" charset="2"/>
              <a:buChar char="q"/>
            </a:pPr>
            <a:r>
              <a:rPr lang="en-US" dirty="0" smtClean="0">
                <a:latin typeface="Times New Roman" pitchFamily="18" charset="0"/>
                <a:cs typeface="Times New Roman" pitchFamily="18" charset="0"/>
              </a:rPr>
              <a:t>Main advantages is better response time and executing multiple process together</a:t>
            </a:r>
            <a:endParaRPr lang="en-US" dirty="0">
              <a:latin typeface="Times New Roman" pitchFamily="18" charset="0"/>
              <a:cs typeface="Times New Roman" pitchFamily="18" charset="0"/>
            </a:endParaRPr>
          </a:p>
        </p:txBody>
      </p:sp>
      <p:sp>
        <p:nvSpPr>
          <p:cNvPr id="12" name="Rectangle 11"/>
          <p:cNvSpPr/>
          <p:nvPr/>
        </p:nvSpPr>
        <p:spPr>
          <a:xfrm>
            <a:off x="280416" y="1175111"/>
            <a:ext cx="11594592" cy="873572"/>
          </a:xfrm>
          <a:prstGeom prst="rect">
            <a:avLst/>
          </a:prstGeom>
        </p:spPr>
        <p:txBody>
          <a:bodyPr wrap="square">
            <a:spAutoFit/>
          </a:bodyPr>
          <a:lstStyle/>
          <a:p>
            <a:pPr>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Multitasking is a logical extension of a multiprogramming system that supports multiple programs to run concurrently.</a:t>
            </a:r>
          </a:p>
          <a:p>
            <a:pPr>
              <a:lnSpc>
                <a:spcPct val="150000"/>
              </a:lnSpc>
              <a:buFont typeface="Wingdings" pitchFamily="2" charset="2"/>
              <a:buChar char="q"/>
            </a:pPr>
            <a:r>
              <a:rPr lang="en-US" dirty="0" smtClean="0">
                <a:solidFill>
                  <a:srgbClr val="FF0000"/>
                </a:solidFill>
                <a:latin typeface="Times New Roman" pitchFamily="18" charset="0"/>
                <a:cs typeface="Times New Roman" pitchFamily="18" charset="0"/>
              </a:rPr>
              <a:t>Means multitasking is multiprogramming with time sharing</a:t>
            </a:r>
            <a:endParaRPr lang="en-US" dirty="0">
              <a:solidFill>
                <a:srgbClr val="FF0000"/>
              </a:solidFill>
              <a:latin typeface="Times New Roman" pitchFamily="18" charset="0"/>
              <a:cs typeface="Times New Roman" pitchFamily="18" charset="0"/>
            </a:endParaRPr>
          </a:p>
        </p:txBody>
      </p:sp>
      <p:pic>
        <p:nvPicPr>
          <p:cNvPr id="11" name="Picture 2"/>
          <p:cNvPicPr>
            <a:picLocks noChangeAspect="1" noChangeArrowheads="1"/>
          </p:cNvPicPr>
          <p:nvPr/>
        </p:nvPicPr>
        <p:blipFill>
          <a:blip r:embed="rId3" cstate="print"/>
          <a:srcRect/>
          <a:stretch>
            <a:fillRect/>
          </a:stretch>
        </p:blipFill>
        <p:spPr bwMode="auto">
          <a:xfrm>
            <a:off x="8412480" y="2229490"/>
            <a:ext cx="3389376" cy="2957589"/>
          </a:xfrm>
          <a:prstGeom prst="rect">
            <a:avLst/>
          </a:prstGeom>
          <a:noFill/>
          <a:ln w="9525">
            <a:solidFill>
              <a:srgbClr val="7030A0"/>
            </a:solidFill>
            <a:miter lim="800000"/>
            <a:headEnd/>
            <a:tailEnd/>
          </a:ln>
        </p:spPr>
      </p:pic>
      <p:sp>
        <p:nvSpPr>
          <p:cNvPr id="16" name="Rectangle 15"/>
          <p:cNvSpPr/>
          <p:nvPr/>
        </p:nvSpPr>
        <p:spPr>
          <a:xfrm>
            <a:off x="914400" y="4230624"/>
            <a:ext cx="4157472" cy="2031325"/>
          </a:xfrm>
          <a:prstGeom prst="rect">
            <a:avLst/>
          </a:prstGeom>
        </p:spPr>
        <p:txBody>
          <a:bodyPr wrap="square">
            <a:spAutoFit/>
          </a:bodyPr>
          <a:lstStyle/>
          <a:p>
            <a:pPr fontAlgn="base"/>
            <a:r>
              <a:rPr lang="en-US" b="1" dirty="0" smtClean="0">
                <a:latin typeface="Times New Roman" pitchFamily="18" charset="0"/>
                <a:cs typeface="Times New Roman" pitchFamily="18" charset="0"/>
              </a:rPr>
              <a:t>Advantages :-</a:t>
            </a:r>
          </a:p>
          <a:p>
            <a:pPr lvl="1" fontAlgn="base">
              <a:buFont typeface="Wingdings" pitchFamily="2" charset="2"/>
              <a:buChar char="q"/>
            </a:pPr>
            <a:r>
              <a:rPr lang="en-US" dirty="0" smtClean="0">
                <a:latin typeface="Times New Roman" pitchFamily="18" charset="0"/>
                <a:cs typeface="Times New Roman" pitchFamily="18" charset="0"/>
              </a:rPr>
              <a:t>Time Shareable/Shared </a:t>
            </a:r>
          </a:p>
          <a:p>
            <a:pPr lvl="1" fontAlgn="base">
              <a:buFont typeface="Wingdings" pitchFamily="2" charset="2"/>
              <a:buChar char="q"/>
            </a:pPr>
            <a:r>
              <a:rPr lang="en-US" dirty="0" smtClean="0">
                <a:latin typeface="Times New Roman" pitchFamily="18" charset="0"/>
                <a:cs typeface="Times New Roman" pitchFamily="18" charset="0"/>
              </a:rPr>
              <a:t>Manage Several Users</a:t>
            </a:r>
          </a:p>
          <a:p>
            <a:pPr lvl="1" fontAlgn="base">
              <a:buFont typeface="Wingdings" pitchFamily="2" charset="2"/>
              <a:buChar char="q"/>
            </a:pPr>
            <a:r>
              <a:rPr lang="en-US" dirty="0" smtClean="0">
                <a:latin typeface="Times New Roman" pitchFamily="18" charset="0"/>
                <a:cs typeface="Times New Roman" pitchFamily="18" charset="0"/>
              </a:rPr>
              <a:t>Background Processing</a:t>
            </a:r>
          </a:p>
          <a:p>
            <a:pPr lvl="1" fontAlgn="base">
              <a:buFont typeface="Wingdings" pitchFamily="2" charset="2"/>
              <a:buChar char="q"/>
            </a:pPr>
            <a:r>
              <a:rPr lang="en-US" dirty="0" smtClean="0">
                <a:latin typeface="Times New Roman" pitchFamily="18" charset="0"/>
                <a:cs typeface="Times New Roman" pitchFamily="18" charset="0"/>
              </a:rPr>
              <a:t>Good Reliability</a:t>
            </a:r>
          </a:p>
          <a:p>
            <a:pPr lvl="1" fontAlgn="base">
              <a:buFont typeface="Wingdings" pitchFamily="2" charset="2"/>
              <a:buChar char="q"/>
            </a:pPr>
            <a:r>
              <a:rPr lang="en-US" dirty="0" smtClean="0">
                <a:latin typeface="Times New Roman" pitchFamily="18" charset="0"/>
                <a:cs typeface="Times New Roman" pitchFamily="18" charset="0"/>
              </a:rPr>
              <a:t>Use Multiple Programs</a:t>
            </a:r>
          </a:p>
          <a:p>
            <a:pPr lvl="1" fontAlgn="base">
              <a:buFont typeface="Wingdings" pitchFamily="2" charset="2"/>
              <a:buChar char="q"/>
            </a:pPr>
            <a:r>
              <a:rPr lang="en-US" dirty="0" smtClean="0">
                <a:latin typeface="Times New Roman" pitchFamily="18" charset="0"/>
                <a:cs typeface="Times New Roman" pitchFamily="18" charset="0"/>
              </a:rPr>
              <a:t>Optimize Computer Resources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additive="base">
                                        <p:cTn id="3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xEl>
                                              <p:pRg st="1" end="1"/>
                                            </p:txEl>
                                          </p:spTgt>
                                        </p:tgtEl>
                                        <p:attrNameLst>
                                          <p:attrName>style.visibility</p:attrName>
                                        </p:attrNameLst>
                                      </p:cBhvr>
                                      <p:to>
                                        <p:strVal val="visible"/>
                                      </p:to>
                                    </p:set>
                                    <p:anim calcmode="lin" valueType="num">
                                      <p:cBhvr additive="base">
                                        <p:cTn id="3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xEl>
                                              <p:pRg st="2" end="2"/>
                                            </p:txEl>
                                          </p:spTgt>
                                        </p:tgtEl>
                                        <p:attrNameLst>
                                          <p:attrName>style.visibility</p:attrName>
                                        </p:attrNameLst>
                                      </p:cBhvr>
                                      <p:to>
                                        <p:strVal val="visible"/>
                                      </p:to>
                                    </p:set>
                                    <p:anim calcmode="lin" valueType="num">
                                      <p:cBhvr additive="base">
                                        <p:cTn id="3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xEl>
                                              <p:pRg st="3" end="3"/>
                                            </p:txEl>
                                          </p:spTgt>
                                        </p:tgtEl>
                                        <p:attrNameLst>
                                          <p:attrName>style.visibility</p:attrName>
                                        </p:attrNameLst>
                                      </p:cBhvr>
                                      <p:to>
                                        <p:strVal val="visible"/>
                                      </p:to>
                                    </p:set>
                                    <p:anim calcmode="lin" valueType="num">
                                      <p:cBhvr additive="base">
                                        <p:cTn id="43"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xEl>
                                              <p:pRg st="4" end="4"/>
                                            </p:txEl>
                                          </p:spTgt>
                                        </p:tgtEl>
                                        <p:attrNameLst>
                                          <p:attrName>style.visibility</p:attrName>
                                        </p:attrNameLst>
                                      </p:cBhvr>
                                      <p:to>
                                        <p:strVal val="visible"/>
                                      </p:to>
                                    </p:set>
                                    <p:anim calcmode="lin" valueType="num">
                                      <p:cBhvr additive="base">
                                        <p:cTn id="47"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
                                            <p:txEl>
                                              <p:pRg st="5" end="5"/>
                                            </p:txEl>
                                          </p:spTgt>
                                        </p:tgtEl>
                                        <p:attrNameLst>
                                          <p:attrName>style.visibility</p:attrName>
                                        </p:attrNameLst>
                                      </p:cBhvr>
                                      <p:to>
                                        <p:strVal val="visible"/>
                                      </p:to>
                                    </p:set>
                                    <p:anim calcmode="lin" valueType="num">
                                      <p:cBhvr additive="base">
                                        <p:cTn id="51"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xEl>
                                              <p:pRg st="6" end="6"/>
                                            </p:txEl>
                                          </p:spTgt>
                                        </p:tgtEl>
                                        <p:attrNameLst>
                                          <p:attrName>style.visibility</p:attrName>
                                        </p:attrNameLst>
                                      </p:cBhvr>
                                      <p:to>
                                        <p:strVal val="visible"/>
                                      </p:to>
                                    </p:set>
                                    <p:anim calcmode="lin" valueType="num">
                                      <p:cBhvr additive="base">
                                        <p:cTn id="55"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diamond(in)">
                                      <p:cBhvr>
                                        <p:cTn id="6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29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67964" y="2028551"/>
            <a:ext cx="8548932" cy="2308324"/>
          </a:xfrm>
          <a:prstGeom prst="rect">
            <a:avLst/>
          </a:prstGeom>
          <a:noFill/>
        </p:spPr>
        <p:txBody>
          <a:bodyPr wrap="square" lIns="91440" tIns="45720" rIns="91440" bIns="45720">
            <a:spAutoFit/>
          </a:bodyPr>
          <a:lstStyle/>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Multiprocessing</a:t>
            </a:r>
          </a:p>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 Operating System</a:t>
            </a: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 xmlns:p14="http://schemas.microsoft.com/office/powerpoint/2010/main" val="36212285"/>
      </p:ext>
    </p:extLst>
  </p:cSld>
  <p:clrMapOvr>
    <a:masterClrMapping/>
  </p:clrMapOvr>
  <p:transition spd="slow">
    <p:wipe/>
    <p:sndAc>
      <p:stSnd>
        <p:snd r:embed="rId3" name="camera.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Hierarchy </a:t>
            </a:r>
            <a:endParaRPr lang="en-US" sz="3200"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512064" y="1512100"/>
            <a:ext cx="4035552" cy="4401205"/>
          </a:xfrm>
          <a:prstGeom prst="rect">
            <a:avLst/>
          </a:prstGeom>
        </p:spPr>
        <p:txBody>
          <a:bodyPr wrap="square">
            <a:spAutoFit/>
          </a:bodyPr>
          <a:lstStyle/>
          <a:p>
            <a:pPr>
              <a:buFont typeface="Wingdings" pitchFamily="2" charset="2"/>
              <a:buChar char="§"/>
            </a:pPr>
            <a:r>
              <a:rPr lang="en-US" sz="2000" dirty="0" smtClean="0">
                <a:latin typeface="Times New Roman" pitchFamily="18" charset="0"/>
                <a:cs typeface="Times New Roman" pitchFamily="18" charset="0"/>
              </a:rPr>
              <a:t>Based on sequence</a:t>
            </a:r>
          </a:p>
          <a:p>
            <a:pPr lvl="1">
              <a:buFont typeface="Wingdings" pitchFamily="2" charset="2"/>
              <a:buChar char="§"/>
            </a:pPr>
            <a:r>
              <a:rPr lang="en-US" sz="2000" dirty="0" smtClean="0">
                <a:latin typeface="Times New Roman" pitchFamily="18" charset="0"/>
                <a:cs typeface="Times New Roman" pitchFamily="18" charset="0"/>
              </a:rPr>
              <a:t>Sequential / Serial OS </a:t>
            </a:r>
          </a:p>
          <a:p>
            <a:pPr lvl="1">
              <a:buFont typeface="Wingdings" pitchFamily="2" charset="2"/>
              <a:buChar char="§"/>
            </a:pPr>
            <a:r>
              <a:rPr lang="en-US" sz="2000" dirty="0" smtClean="0">
                <a:latin typeface="Times New Roman" pitchFamily="18" charset="0"/>
                <a:cs typeface="Times New Roman" pitchFamily="18" charset="0"/>
              </a:rPr>
              <a:t>Batch OS </a:t>
            </a:r>
          </a:p>
          <a:p>
            <a:pPr>
              <a:buFont typeface="Wingdings" pitchFamily="2" charset="2"/>
              <a:buChar char="§"/>
            </a:pPr>
            <a:r>
              <a:rPr lang="en-US" sz="2000" dirty="0" smtClean="0">
                <a:solidFill>
                  <a:srgbClr val="FF0000"/>
                </a:solidFill>
                <a:latin typeface="Times New Roman" pitchFamily="18" charset="0"/>
                <a:cs typeface="Times New Roman" pitchFamily="18" charset="0"/>
              </a:rPr>
              <a:t>Based on user</a:t>
            </a:r>
          </a:p>
          <a:p>
            <a:pPr lvl="1">
              <a:buFont typeface="Wingdings" pitchFamily="2" charset="2"/>
              <a:buChar char="§"/>
            </a:pPr>
            <a:r>
              <a:rPr lang="en-US" sz="2000" dirty="0" smtClean="0">
                <a:solidFill>
                  <a:srgbClr val="FF0000"/>
                </a:solidFill>
                <a:latin typeface="Times New Roman" pitchFamily="18" charset="0"/>
                <a:cs typeface="Times New Roman" pitchFamily="18" charset="0"/>
              </a:rPr>
              <a:t>Single User OS </a:t>
            </a:r>
          </a:p>
          <a:p>
            <a:pPr lvl="1">
              <a:buFont typeface="Wingdings" pitchFamily="2" charset="2"/>
              <a:buChar char="§"/>
            </a:pPr>
            <a:r>
              <a:rPr lang="en-US" sz="2000" dirty="0" smtClean="0">
                <a:solidFill>
                  <a:srgbClr val="FF0000"/>
                </a:solidFill>
                <a:latin typeface="Times New Roman" pitchFamily="18" charset="0"/>
                <a:cs typeface="Times New Roman" pitchFamily="18" charset="0"/>
              </a:rPr>
              <a:t>Multiuser OS</a:t>
            </a:r>
          </a:p>
          <a:p>
            <a:pPr>
              <a:buFont typeface="Wingdings" pitchFamily="2" charset="2"/>
              <a:buChar char="§"/>
            </a:pPr>
            <a:r>
              <a:rPr lang="en-US" sz="2000" dirty="0" smtClean="0">
                <a:solidFill>
                  <a:srgbClr val="7030A0"/>
                </a:solidFill>
                <a:latin typeface="Times New Roman" pitchFamily="18" charset="0"/>
                <a:cs typeface="Times New Roman" pitchFamily="18" charset="0"/>
              </a:rPr>
              <a:t>Multiprogramming </a:t>
            </a:r>
          </a:p>
          <a:p>
            <a:pPr lvl="1">
              <a:buFont typeface="Wingdings" pitchFamily="2" charset="2"/>
              <a:buChar char="§"/>
            </a:pPr>
            <a:r>
              <a:rPr lang="en-US" sz="2000" dirty="0" smtClean="0">
                <a:solidFill>
                  <a:srgbClr val="7030A0"/>
                </a:solidFill>
                <a:latin typeface="Times New Roman" pitchFamily="18" charset="0"/>
                <a:cs typeface="Times New Roman" pitchFamily="18" charset="0"/>
              </a:rPr>
              <a:t>Active Multiprogramming </a:t>
            </a:r>
          </a:p>
          <a:p>
            <a:pPr lvl="1">
              <a:buFont typeface="Wingdings" pitchFamily="2" charset="2"/>
              <a:buChar char="§"/>
            </a:pPr>
            <a:r>
              <a:rPr lang="en-US" sz="2000" dirty="0" smtClean="0">
                <a:solidFill>
                  <a:srgbClr val="7030A0"/>
                </a:solidFill>
                <a:latin typeface="Times New Roman" pitchFamily="18" charset="0"/>
                <a:cs typeface="Times New Roman" pitchFamily="18" charset="0"/>
              </a:rPr>
              <a:t>Passive Multiprogramming </a:t>
            </a:r>
          </a:p>
          <a:p>
            <a:pPr>
              <a:buFont typeface="Wingdings" pitchFamily="2" charset="2"/>
              <a:buChar char="§"/>
            </a:pPr>
            <a:r>
              <a:rPr lang="en-US" sz="2000" dirty="0" smtClean="0">
                <a:latin typeface="Times New Roman" pitchFamily="18" charset="0"/>
                <a:cs typeface="Times New Roman" pitchFamily="18" charset="0"/>
              </a:rPr>
              <a:t>Multitasking </a:t>
            </a:r>
          </a:p>
          <a:p>
            <a:pPr>
              <a:buFont typeface="Wingdings" pitchFamily="2" charset="2"/>
              <a:buChar char="§"/>
            </a:pPr>
            <a:r>
              <a:rPr lang="en-US" sz="2000" dirty="0" smtClean="0">
                <a:solidFill>
                  <a:srgbClr val="FF0000"/>
                </a:solidFill>
                <a:latin typeface="Times New Roman" pitchFamily="18" charset="0"/>
                <a:cs typeface="Times New Roman" pitchFamily="18" charset="0"/>
              </a:rPr>
              <a:t>Multiprocessing</a:t>
            </a:r>
          </a:p>
          <a:p>
            <a:pPr lvl="1">
              <a:buFont typeface="Wingdings" pitchFamily="2" charset="2"/>
              <a:buChar char="§"/>
            </a:pPr>
            <a:r>
              <a:rPr lang="en-US" sz="2000" dirty="0" smtClean="0">
                <a:solidFill>
                  <a:srgbClr val="FF0000"/>
                </a:solidFill>
                <a:latin typeface="Times New Roman" pitchFamily="18" charset="0"/>
                <a:cs typeface="Times New Roman" pitchFamily="18" charset="0"/>
              </a:rPr>
              <a:t>Tightly Coupled </a:t>
            </a:r>
          </a:p>
          <a:p>
            <a:pPr lvl="1">
              <a:buFont typeface="Wingdings" pitchFamily="2" charset="2"/>
              <a:buChar char="§"/>
            </a:pPr>
            <a:r>
              <a:rPr lang="en-US" sz="2000" dirty="0" smtClean="0">
                <a:solidFill>
                  <a:srgbClr val="FF0000"/>
                </a:solidFill>
                <a:latin typeface="Times New Roman" pitchFamily="18" charset="0"/>
                <a:cs typeface="Times New Roman" pitchFamily="18" charset="0"/>
              </a:rPr>
              <a:t>Loosely Coupled </a:t>
            </a:r>
          </a:p>
          <a:p>
            <a:pPr>
              <a:buFont typeface="Wingdings" pitchFamily="2" charset="2"/>
              <a:buChar char="§"/>
            </a:pPr>
            <a:r>
              <a:rPr lang="en-US" sz="2000" dirty="0" smtClean="0">
                <a:latin typeface="Times New Roman" pitchFamily="18" charset="0"/>
                <a:cs typeface="Times New Roman" pitchFamily="18" charset="0"/>
              </a:rPr>
              <a:t>Time Sharing </a:t>
            </a:r>
          </a:p>
        </p:txBody>
      </p:sp>
      <p:sp>
        <p:nvSpPr>
          <p:cNvPr id="12" name="Rectangle 11"/>
          <p:cNvSpPr/>
          <p:nvPr/>
        </p:nvSpPr>
        <p:spPr>
          <a:xfrm>
            <a:off x="6461760" y="2005876"/>
            <a:ext cx="3474720" cy="4093428"/>
          </a:xfrm>
          <a:prstGeom prst="rect">
            <a:avLst/>
          </a:prstGeom>
        </p:spPr>
        <p:txBody>
          <a:bodyPr wrap="square">
            <a:spAutoFit/>
          </a:bodyPr>
          <a:lstStyle/>
          <a:p>
            <a:pPr>
              <a:buFont typeface="Wingdings" pitchFamily="2" charset="2"/>
              <a:buChar char="§"/>
            </a:pPr>
            <a:r>
              <a:rPr lang="en-US" sz="2000" dirty="0" smtClean="0">
                <a:latin typeface="Times New Roman" pitchFamily="18" charset="0"/>
                <a:cs typeface="Times New Roman" pitchFamily="18" charset="0"/>
              </a:rPr>
              <a:t>Based on Application:- </a:t>
            </a:r>
          </a:p>
          <a:p>
            <a:pPr lvl="1">
              <a:buFont typeface="Wingdings" pitchFamily="2" charset="2"/>
              <a:buChar char="§"/>
            </a:pPr>
            <a:r>
              <a:rPr lang="en-US" sz="2000" dirty="0" smtClean="0">
                <a:solidFill>
                  <a:srgbClr val="00B050"/>
                </a:solidFill>
                <a:latin typeface="Times New Roman" pitchFamily="18" charset="0"/>
                <a:cs typeface="Times New Roman" pitchFamily="18" charset="0"/>
              </a:rPr>
              <a:t>Parallel OS </a:t>
            </a:r>
          </a:p>
          <a:p>
            <a:pPr lvl="1">
              <a:buFont typeface="Wingdings" pitchFamily="2" charset="2"/>
              <a:buChar char="§"/>
            </a:pPr>
            <a:r>
              <a:rPr lang="en-US" sz="2000" dirty="0" smtClean="0">
                <a:solidFill>
                  <a:srgbClr val="00B050"/>
                </a:solidFill>
                <a:latin typeface="Times New Roman" pitchFamily="18" charset="0"/>
                <a:cs typeface="Times New Roman" pitchFamily="18" charset="0"/>
              </a:rPr>
              <a:t>Network OS </a:t>
            </a:r>
          </a:p>
          <a:p>
            <a:pPr lvl="1">
              <a:buFont typeface="Wingdings" pitchFamily="2" charset="2"/>
              <a:buChar char="§"/>
            </a:pPr>
            <a:r>
              <a:rPr lang="en-US" sz="2000" dirty="0" smtClean="0">
                <a:latin typeface="Times New Roman" pitchFamily="18" charset="0"/>
                <a:cs typeface="Times New Roman" pitchFamily="18" charset="0"/>
              </a:rPr>
              <a:t>Distributed OS</a:t>
            </a:r>
          </a:p>
          <a:p>
            <a:pPr lvl="1">
              <a:buFont typeface="Wingdings" pitchFamily="2" charset="2"/>
              <a:buChar char="§"/>
            </a:pPr>
            <a:r>
              <a:rPr lang="en-US" sz="2000" dirty="0" smtClean="0">
                <a:solidFill>
                  <a:srgbClr val="FF0000"/>
                </a:solidFill>
                <a:latin typeface="Times New Roman" pitchFamily="18" charset="0"/>
                <a:cs typeface="Times New Roman" pitchFamily="18" charset="0"/>
              </a:rPr>
              <a:t>Real Time OS</a:t>
            </a:r>
          </a:p>
          <a:p>
            <a:pPr lvl="2">
              <a:buFont typeface="Wingdings" pitchFamily="2" charset="2"/>
              <a:buChar char="§"/>
            </a:pPr>
            <a:r>
              <a:rPr lang="en-US" sz="2000" dirty="0" smtClean="0">
                <a:solidFill>
                  <a:srgbClr val="FF0000"/>
                </a:solidFill>
                <a:latin typeface="Times New Roman" pitchFamily="18" charset="0"/>
                <a:cs typeface="Times New Roman" pitchFamily="18" charset="0"/>
              </a:rPr>
              <a:t>Hard Real Time </a:t>
            </a:r>
          </a:p>
          <a:p>
            <a:pPr lvl="2">
              <a:buFont typeface="Wingdings" pitchFamily="2" charset="2"/>
              <a:buChar char="§"/>
            </a:pPr>
            <a:r>
              <a:rPr lang="en-US" sz="2000" dirty="0" smtClean="0">
                <a:solidFill>
                  <a:srgbClr val="FF0000"/>
                </a:solidFill>
                <a:latin typeface="Times New Roman" pitchFamily="18" charset="0"/>
                <a:cs typeface="Times New Roman" pitchFamily="18" charset="0"/>
              </a:rPr>
              <a:t>Soft Real Time OS </a:t>
            </a:r>
          </a:p>
          <a:p>
            <a:pPr lvl="1">
              <a:buFont typeface="Wingdings" pitchFamily="2" charset="2"/>
              <a:buChar char="§"/>
            </a:pPr>
            <a:r>
              <a:rPr lang="en-US" sz="2000" dirty="0" smtClean="0">
                <a:latin typeface="Times New Roman" pitchFamily="18" charset="0"/>
                <a:cs typeface="Times New Roman" pitchFamily="18" charset="0"/>
              </a:rPr>
              <a:t>Desktop OS </a:t>
            </a:r>
          </a:p>
          <a:p>
            <a:pPr lvl="1">
              <a:buFont typeface="Wingdings" pitchFamily="2" charset="2"/>
              <a:buChar char="§"/>
            </a:pPr>
            <a:r>
              <a:rPr lang="en-US" sz="2000" dirty="0" smtClean="0">
                <a:solidFill>
                  <a:srgbClr val="7030A0"/>
                </a:solidFill>
                <a:latin typeface="Times New Roman" pitchFamily="18" charset="0"/>
                <a:cs typeface="Times New Roman" pitchFamily="18" charset="0"/>
              </a:rPr>
              <a:t>Cluster OS</a:t>
            </a:r>
          </a:p>
          <a:p>
            <a:pPr lvl="1">
              <a:buFont typeface="Wingdings" pitchFamily="2" charset="2"/>
              <a:buChar char="§"/>
            </a:pPr>
            <a:r>
              <a:rPr lang="en-US" sz="2000" dirty="0" smtClean="0">
                <a:solidFill>
                  <a:srgbClr val="7030A0"/>
                </a:solidFill>
                <a:latin typeface="Times New Roman" pitchFamily="18" charset="0"/>
                <a:cs typeface="Times New Roman" pitchFamily="18" charset="0"/>
              </a:rPr>
              <a:t>Client Server OS</a:t>
            </a:r>
          </a:p>
          <a:p>
            <a:pPr lvl="1">
              <a:buFont typeface="Wingdings" pitchFamily="2" charset="2"/>
              <a:buChar char="§"/>
            </a:pPr>
            <a:r>
              <a:rPr lang="en-US" sz="2000" dirty="0" smtClean="0">
                <a:latin typeface="Times New Roman" pitchFamily="18" charset="0"/>
                <a:cs typeface="Times New Roman" pitchFamily="18" charset="0"/>
              </a:rPr>
              <a:t>Web Based OS</a:t>
            </a:r>
          </a:p>
          <a:p>
            <a:pPr lvl="1">
              <a:buFont typeface="Wingdings" pitchFamily="2" charset="2"/>
              <a:buChar char="§"/>
            </a:pPr>
            <a:r>
              <a:rPr lang="en-US" sz="2000" dirty="0" smtClean="0">
                <a:latin typeface="Times New Roman" pitchFamily="18" charset="0"/>
                <a:cs typeface="Times New Roman" pitchFamily="18" charset="0"/>
              </a:rPr>
              <a:t>Mobile OS </a:t>
            </a:r>
          </a:p>
          <a:p>
            <a:pPr lvl="1">
              <a:buFont typeface="Wingdings" pitchFamily="2" charset="2"/>
              <a:buChar char="§"/>
            </a:pPr>
            <a:r>
              <a:rPr lang="en-US" sz="2000" dirty="0" smtClean="0">
                <a:latin typeface="Times New Roman" pitchFamily="18" charset="0"/>
                <a:cs typeface="Times New Roman" pitchFamily="18" charset="0"/>
              </a:rPr>
              <a:t>Embedded OS</a:t>
            </a:r>
            <a:endParaRPr lang="en-US" sz="2000" dirty="0">
              <a:latin typeface="Times New Roman" pitchFamily="18" charset="0"/>
              <a:cs typeface="Times New Roman" pitchFamily="18" charset="0"/>
            </a:endParaRPr>
          </a:p>
        </p:txBody>
      </p:sp>
      <p:sp>
        <p:nvSpPr>
          <p:cNvPr id="16" name="Rectangle 15"/>
          <p:cNvSpPr/>
          <p:nvPr/>
        </p:nvSpPr>
        <p:spPr>
          <a:xfrm>
            <a:off x="2250573" y="1074158"/>
            <a:ext cx="7724935" cy="461665"/>
          </a:xfrm>
          <a:prstGeom prst="rect">
            <a:avLst/>
          </a:prstGeom>
        </p:spPr>
        <p:txBody>
          <a:bodyPr wrap="none">
            <a:spAutoFit/>
          </a:bodyPr>
          <a:lstStyle/>
          <a:p>
            <a:pPr marL="111125" lvl="4" indent="-55563"/>
            <a:r>
              <a:rPr lang="en-US" sz="2400" b="1" dirty="0" smtClean="0">
                <a:latin typeface="Times New Roman" pitchFamily="18" charset="0"/>
                <a:cs typeface="Times New Roman" pitchFamily="18" charset="0"/>
              </a:rPr>
              <a:t>OS evolution or types of OS based on different categories</a:t>
            </a:r>
          </a:p>
        </p:txBody>
      </p:sp>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anim calcmode="lin" valueType="num">
                                      <p:cBhvr additive="base">
                                        <p:cTn id="67"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xEl>
                                              <p:pRg st="11" end="11"/>
                                            </p:txEl>
                                          </p:spTgt>
                                        </p:tgtEl>
                                        <p:attrNameLst>
                                          <p:attrName>style.visibility</p:attrName>
                                        </p:attrNameLst>
                                      </p:cBhvr>
                                      <p:to>
                                        <p:strVal val="visible"/>
                                      </p:to>
                                    </p:set>
                                    <p:anim calcmode="lin" valueType="num">
                                      <p:cBhvr additive="base">
                                        <p:cTn id="73"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xEl>
                                              <p:pRg st="12" end="12"/>
                                            </p:txEl>
                                          </p:spTgt>
                                        </p:tgtEl>
                                        <p:attrNameLst>
                                          <p:attrName>style.visibility</p:attrName>
                                        </p:attrNameLst>
                                      </p:cBhvr>
                                      <p:to>
                                        <p:strVal val="visible"/>
                                      </p:to>
                                    </p:set>
                                    <p:anim calcmode="lin" valueType="num">
                                      <p:cBhvr additive="base">
                                        <p:cTn id="79"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1">
                                            <p:txEl>
                                              <p:pRg st="13" end="13"/>
                                            </p:txEl>
                                          </p:spTgt>
                                        </p:tgtEl>
                                        <p:attrNameLst>
                                          <p:attrName>style.visibility</p:attrName>
                                        </p:attrNameLst>
                                      </p:cBhvr>
                                      <p:to>
                                        <p:strVal val="visible"/>
                                      </p:to>
                                    </p:set>
                                    <p:anim calcmode="lin" valueType="num">
                                      <p:cBhvr additive="base">
                                        <p:cTn id="85" dur="500" fill="hold"/>
                                        <p:tgtEl>
                                          <p:spTgt spid="11">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
                                            <p:txEl>
                                              <p:pRg st="0" end="0"/>
                                            </p:txEl>
                                          </p:spTgt>
                                        </p:tgtEl>
                                        <p:attrNameLst>
                                          <p:attrName>style.visibility</p:attrName>
                                        </p:attrNameLst>
                                      </p:cBhvr>
                                      <p:to>
                                        <p:strVal val="visible"/>
                                      </p:to>
                                    </p:set>
                                    <p:anim calcmode="lin" valueType="num">
                                      <p:cBhvr additive="base">
                                        <p:cTn id="9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2">
                                            <p:txEl>
                                              <p:pRg st="1" end="1"/>
                                            </p:txEl>
                                          </p:spTgt>
                                        </p:tgtEl>
                                        <p:attrNameLst>
                                          <p:attrName>style.visibility</p:attrName>
                                        </p:attrNameLst>
                                      </p:cBhvr>
                                      <p:to>
                                        <p:strVal val="visible"/>
                                      </p:to>
                                    </p:set>
                                    <p:anim calcmode="lin" valueType="num">
                                      <p:cBhvr additive="base">
                                        <p:cTn id="9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
                                            <p:txEl>
                                              <p:pRg st="2" end="2"/>
                                            </p:txEl>
                                          </p:spTgt>
                                        </p:tgtEl>
                                        <p:attrNameLst>
                                          <p:attrName>style.visibility</p:attrName>
                                        </p:attrNameLst>
                                      </p:cBhvr>
                                      <p:to>
                                        <p:strVal val="visible"/>
                                      </p:to>
                                    </p:set>
                                    <p:anim calcmode="lin" valueType="num">
                                      <p:cBhvr additive="base">
                                        <p:cTn id="10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2">
                                            <p:txEl>
                                              <p:pRg st="3" end="3"/>
                                            </p:txEl>
                                          </p:spTgt>
                                        </p:tgtEl>
                                        <p:attrNameLst>
                                          <p:attrName>style.visibility</p:attrName>
                                        </p:attrNameLst>
                                      </p:cBhvr>
                                      <p:to>
                                        <p:strVal val="visible"/>
                                      </p:to>
                                    </p:set>
                                    <p:anim calcmode="lin" valueType="num">
                                      <p:cBhvr additive="base">
                                        <p:cTn id="10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2">
                                            <p:txEl>
                                              <p:pRg st="4" end="4"/>
                                            </p:txEl>
                                          </p:spTgt>
                                        </p:tgtEl>
                                        <p:attrNameLst>
                                          <p:attrName>style.visibility</p:attrName>
                                        </p:attrNameLst>
                                      </p:cBhvr>
                                      <p:to>
                                        <p:strVal val="visible"/>
                                      </p:to>
                                    </p:set>
                                    <p:anim calcmode="lin" valueType="num">
                                      <p:cBhvr additive="base">
                                        <p:cTn id="11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2">
                                            <p:txEl>
                                              <p:pRg st="5" end="5"/>
                                            </p:txEl>
                                          </p:spTgt>
                                        </p:tgtEl>
                                        <p:attrNameLst>
                                          <p:attrName>style.visibility</p:attrName>
                                        </p:attrNameLst>
                                      </p:cBhvr>
                                      <p:to>
                                        <p:strVal val="visible"/>
                                      </p:to>
                                    </p:set>
                                    <p:anim calcmode="lin" valueType="num">
                                      <p:cBhvr additive="base">
                                        <p:cTn id="12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2">
                                            <p:txEl>
                                              <p:pRg st="6" end="6"/>
                                            </p:txEl>
                                          </p:spTgt>
                                        </p:tgtEl>
                                        <p:attrNameLst>
                                          <p:attrName>style.visibility</p:attrName>
                                        </p:attrNameLst>
                                      </p:cBhvr>
                                      <p:to>
                                        <p:strVal val="visible"/>
                                      </p:to>
                                    </p:set>
                                    <p:anim calcmode="lin" valueType="num">
                                      <p:cBhvr additive="base">
                                        <p:cTn id="12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2">
                                            <p:txEl>
                                              <p:pRg st="7" end="7"/>
                                            </p:txEl>
                                          </p:spTgt>
                                        </p:tgtEl>
                                        <p:attrNameLst>
                                          <p:attrName>style.visibility</p:attrName>
                                        </p:attrNameLst>
                                      </p:cBhvr>
                                      <p:to>
                                        <p:strVal val="visible"/>
                                      </p:to>
                                    </p:set>
                                    <p:anim calcmode="lin" valueType="num">
                                      <p:cBhvr additive="base">
                                        <p:cTn id="133"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2">
                                            <p:txEl>
                                              <p:pRg st="8" end="8"/>
                                            </p:txEl>
                                          </p:spTgt>
                                        </p:tgtEl>
                                        <p:attrNameLst>
                                          <p:attrName>style.visibility</p:attrName>
                                        </p:attrNameLst>
                                      </p:cBhvr>
                                      <p:to>
                                        <p:strVal val="visible"/>
                                      </p:to>
                                    </p:set>
                                    <p:anim calcmode="lin" valueType="num">
                                      <p:cBhvr additive="base">
                                        <p:cTn id="13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2">
                                            <p:txEl>
                                              <p:pRg st="9" end="9"/>
                                            </p:txEl>
                                          </p:spTgt>
                                        </p:tgtEl>
                                        <p:attrNameLst>
                                          <p:attrName>style.visibility</p:attrName>
                                        </p:attrNameLst>
                                      </p:cBhvr>
                                      <p:to>
                                        <p:strVal val="visible"/>
                                      </p:to>
                                    </p:set>
                                    <p:anim calcmode="lin" valueType="num">
                                      <p:cBhvr additive="base">
                                        <p:cTn id="14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2">
                                            <p:txEl>
                                              <p:pRg st="10" end="10"/>
                                            </p:txEl>
                                          </p:spTgt>
                                        </p:tgtEl>
                                        <p:attrNameLst>
                                          <p:attrName>style.visibility</p:attrName>
                                        </p:attrNameLst>
                                      </p:cBhvr>
                                      <p:to>
                                        <p:strVal val="visible"/>
                                      </p:to>
                                    </p:set>
                                    <p:anim calcmode="lin" valueType="num">
                                      <p:cBhvr additive="base">
                                        <p:cTn id="15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2">
                                            <p:txEl>
                                              <p:pRg st="11" end="11"/>
                                            </p:txEl>
                                          </p:spTgt>
                                        </p:tgtEl>
                                        <p:attrNameLst>
                                          <p:attrName>style.visibility</p:attrName>
                                        </p:attrNameLst>
                                      </p:cBhvr>
                                      <p:to>
                                        <p:strVal val="visible"/>
                                      </p:to>
                                    </p:set>
                                    <p:anim calcmode="lin" valueType="num">
                                      <p:cBhvr additive="base">
                                        <p:cTn id="157"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12">
                                            <p:txEl>
                                              <p:pRg st="12" end="12"/>
                                            </p:txEl>
                                          </p:spTgt>
                                        </p:tgtEl>
                                        <p:attrNameLst>
                                          <p:attrName>style.visibility</p:attrName>
                                        </p:attrNameLst>
                                      </p:cBhvr>
                                      <p:to>
                                        <p:strVal val="visible"/>
                                      </p:to>
                                    </p:set>
                                    <p:anim calcmode="lin" valueType="num">
                                      <p:cBhvr additive="base">
                                        <p:cTn id="163"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1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Multiprocessing</a:t>
            </a:r>
            <a:endParaRPr lang="en-US" sz="3200" b="1"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475488" y="1804416"/>
            <a:ext cx="6583680" cy="2862322"/>
          </a:xfrm>
          <a:prstGeom prst="rect">
            <a:avLst/>
          </a:prstGeom>
        </p:spPr>
        <p:txBody>
          <a:bodyPr wrap="square">
            <a:spAutoFit/>
          </a:bodyPr>
          <a:lstStyle/>
          <a:p>
            <a:pPr>
              <a:lnSpc>
                <a:spcPct val="150000"/>
              </a:lnSpc>
              <a:buFont typeface="Wingdings" pitchFamily="2" charset="2"/>
              <a:buChar char="v"/>
            </a:pPr>
            <a:r>
              <a:rPr lang="en-US" sz="2000" b="1" dirty="0" smtClean="0">
                <a:solidFill>
                  <a:srgbClr val="FF0000"/>
                </a:solidFill>
                <a:latin typeface="Times New Roman" pitchFamily="18" charset="0"/>
                <a:cs typeface="Times New Roman" pitchFamily="18" charset="0"/>
              </a:rPr>
              <a:t>Why?</a:t>
            </a:r>
          </a:p>
          <a:p>
            <a:pPr lvl="1">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To speed up processing power</a:t>
            </a:r>
          </a:p>
          <a:p>
            <a:pPr lvl="1">
              <a:lnSpc>
                <a:spcPct val="150000"/>
              </a:lnSpc>
              <a:buFont typeface="Wingdings" pitchFamily="2" charset="2"/>
              <a:buChar char="q"/>
            </a:pPr>
            <a:r>
              <a:rPr lang="en-US" sz="2000" dirty="0" smtClean="0">
                <a:latin typeface="Times New Roman" pitchFamily="18" charset="0"/>
                <a:cs typeface="Times New Roman" pitchFamily="18" charset="0"/>
              </a:rPr>
              <a:t>If single CPU is not supporting </a:t>
            </a:r>
          </a:p>
          <a:p>
            <a:pPr lvl="1">
              <a:lnSpc>
                <a:spcPct val="150000"/>
              </a:lnSpc>
              <a:buFont typeface="Wingdings" pitchFamily="2" charset="2"/>
              <a:buChar char="q"/>
            </a:pPr>
            <a:r>
              <a:rPr lang="en-US" sz="2000" dirty="0" smtClean="0">
                <a:solidFill>
                  <a:srgbClr val="00B0F0"/>
                </a:solidFill>
                <a:latin typeface="Times New Roman" pitchFamily="18" charset="0"/>
                <a:cs typeface="Times New Roman" pitchFamily="18" charset="0"/>
              </a:rPr>
              <a:t>Only CPU speed matters</a:t>
            </a:r>
          </a:p>
          <a:p>
            <a:pPr lvl="1">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Not Extra memory ,IO devices, bus, register required</a:t>
            </a:r>
          </a:p>
          <a:p>
            <a:pPr lvl="1">
              <a:lnSpc>
                <a:spcPct val="150000"/>
              </a:lnSpc>
              <a:buFont typeface="Wingdings" pitchFamily="2" charset="2"/>
              <a:buChar char="q"/>
            </a:pPr>
            <a:r>
              <a:rPr lang="en-US" sz="2000" dirty="0" smtClean="0">
                <a:latin typeface="Times New Roman" pitchFamily="18" charset="0"/>
                <a:cs typeface="Times New Roman" pitchFamily="18" charset="0"/>
              </a:rPr>
              <a:t>Instead of purchasing new use existing </a:t>
            </a:r>
          </a:p>
        </p:txBody>
      </p:sp>
      <p:pic>
        <p:nvPicPr>
          <p:cNvPr id="10" name="Picture 9" descr="multiPROCESSINGjpg.jpg"/>
          <p:cNvPicPr>
            <a:picLocks noChangeAspect="1"/>
          </p:cNvPicPr>
          <p:nvPr/>
        </p:nvPicPr>
        <p:blipFill>
          <a:blip r:embed="rId3"/>
          <a:stretch>
            <a:fillRect/>
          </a:stretch>
        </p:blipFill>
        <p:spPr>
          <a:xfrm>
            <a:off x="7449312" y="2243327"/>
            <a:ext cx="4406392" cy="2643835"/>
          </a:xfrm>
          <a:prstGeom prst="rect">
            <a:avLst/>
          </a:prstGeom>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Multiprocessing</a:t>
            </a:r>
            <a:endParaRPr lang="en-US" sz="3200" b="1"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95072" y="1024128"/>
            <a:ext cx="9973056" cy="5170646"/>
          </a:xfrm>
          <a:prstGeom prst="rect">
            <a:avLst/>
          </a:prstGeom>
        </p:spPr>
        <p:txBody>
          <a:bodyPr wrap="square">
            <a:spAutoFit/>
          </a:bodyPr>
          <a:lstStyle/>
          <a:p>
            <a:pPr>
              <a:lnSpc>
                <a:spcPct val="150000"/>
              </a:lnSpc>
              <a:buFont typeface="Wingdings" pitchFamily="2" charset="2"/>
              <a:buChar char="q"/>
            </a:pPr>
            <a:r>
              <a:rPr lang="en-US" sz="2000" dirty="0" smtClean="0">
                <a:latin typeface="Times New Roman" pitchFamily="18" charset="0"/>
                <a:cs typeface="Times New Roman" pitchFamily="18" charset="0"/>
              </a:rPr>
              <a:t> Multiprocessing is also called </a:t>
            </a:r>
            <a:r>
              <a:rPr lang="en-US" sz="2000" dirty="0" err="1" smtClean="0">
                <a:latin typeface="Times New Roman" pitchFamily="18" charset="0"/>
                <a:cs typeface="Times New Roman" pitchFamily="18" charset="0"/>
              </a:rPr>
              <a:t>multicore</a:t>
            </a:r>
            <a:r>
              <a:rPr lang="en-US" sz="2000" dirty="0" smtClean="0">
                <a:latin typeface="Times New Roman" pitchFamily="18" charset="0"/>
                <a:cs typeface="Times New Roman" pitchFamily="18" charset="0"/>
              </a:rPr>
              <a:t> programming. </a:t>
            </a:r>
          </a:p>
          <a:p>
            <a:pPr>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It works on the principle where large task is divided into smaller sub task and delegate</a:t>
            </a:r>
          </a:p>
          <a:p>
            <a:pPr>
              <a:lnSpc>
                <a:spcPct val="150000"/>
              </a:lnSpc>
            </a:pPr>
            <a:r>
              <a:rPr lang="en-US" sz="2000" dirty="0" smtClean="0">
                <a:solidFill>
                  <a:srgbClr val="7030A0"/>
                </a:solidFill>
                <a:latin typeface="Times New Roman" pitchFamily="18" charset="0"/>
                <a:cs typeface="Times New Roman" pitchFamily="18" charset="0"/>
              </a:rPr>
              <a:t>  those task to more than one processor which are connected (tightly) to computer system</a:t>
            </a:r>
          </a:p>
          <a:p>
            <a:pPr>
              <a:lnSpc>
                <a:spcPct val="150000"/>
              </a:lnSpc>
              <a:buFont typeface="Wingdings" pitchFamily="2" charset="2"/>
              <a:buChar char="q"/>
            </a:pPr>
            <a:r>
              <a:rPr lang="en-US" sz="2000" dirty="0" smtClean="0">
                <a:latin typeface="Times New Roman" pitchFamily="18" charset="0"/>
                <a:cs typeface="Times New Roman" pitchFamily="18" charset="0"/>
              </a:rPr>
              <a:t>Simply we can say that multiprocessing is a mechanism in which two or more </a:t>
            </a:r>
          </a:p>
          <a:p>
            <a:pPr>
              <a:lnSpc>
                <a:spcPct val="150000"/>
              </a:lnSpc>
            </a:pPr>
            <a:r>
              <a:rPr lang="en-US" sz="2000" dirty="0" smtClean="0">
                <a:latin typeface="Times New Roman" pitchFamily="18" charset="0"/>
                <a:cs typeface="Times New Roman" pitchFamily="18" charset="0"/>
              </a:rPr>
              <a:t>     program or segment of instruction simultaneously run by computer (CPU). </a:t>
            </a:r>
          </a:p>
          <a:p>
            <a:pPr>
              <a:lnSpc>
                <a:spcPct val="150000"/>
              </a:lnSpc>
              <a:buFont typeface="Wingdings" pitchFamily="2" charset="2"/>
              <a:buChar char="q"/>
            </a:pPr>
            <a:r>
              <a:rPr lang="en-US" sz="2000" dirty="0" smtClean="0">
                <a:solidFill>
                  <a:srgbClr val="00B0F0"/>
                </a:solidFill>
                <a:latin typeface="Times New Roman" pitchFamily="18" charset="0"/>
                <a:cs typeface="Times New Roman" pitchFamily="18" charset="0"/>
              </a:rPr>
              <a:t>In multiprocessing the processor can be used to execute a single sequence of instruction in multiple contents (single instruction multiple data SIMD) often used in vector processing. </a:t>
            </a:r>
          </a:p>
          <a:p>
            <a:pPr>
              <a:lnSpc>
                <a:spcPct val="150000"/>
              </a:lnSpc>
              <a:buFont typeface="Wingdings" pitchFamily="2" charset="2"/>
              <a:buChar char="q"/>
            </a:pPr>
            <a:r>
              <a:rPr lang="en-US" sz="2000" dirty="0" smtClean="0">
                <a:latin typeface="Times New Roman" pitchFamily="18" charset="0"/>
                <a:cs typeface="Times New Roman" pitchFamily="18" charset="0"/>
              </a:rPr>
              <a:t>Multiprocessing uses a distinct communication architecture to accomplish this.</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 A multiprocessing OS needs a mechanism for the processors to interact with </a:t>
            </a:r>
          </a:p>
          <a:p>
            <a:pPr>
              <a:lnSpc>
                <a:spcPct val="150000"/>
              </a:lnSpc>
            </a:pPr>
            <a:r>
              <a:rPr lang="en-US" sz="2000" dirty="0" smtClean="0">
                <a:solidFill>
                  <a:srgbClr val="FF0000"/>
                </a:solidFill>
                <a:latin typeface="Times New Roman" pitchFamily="18" charset="0"/>
                <a:cs typeface="Times New Roman" pitchFamily="18" charset="0"/>
              </a:rPr>
              <a:t>   one another as they schedule tasks and coordinate their completion.</a:t>
            </a:r>
          </a:p>
          <a:p>
            <a:pPr>
              <a:lnSpc>
                <a:spcPct val="150000"/>
              </a:lnSpc>
              <a:buFont typeface="Wingdings" pitchFamily="2" charset="2"/>
              <a:buChar char="q"/>
            </a:pPr>
            <a:r>
              <a:rPr lang="en-US" sz="2000" dirty="0" smtClean="0">
                <a:latin typeface="Times New Roman" pitchFamily="18" charset="0"/>
                <a:cs typeface="Times New Roman" pitchFamily="18" charset="0"/>
              </a:rPr>
              <a:t>Best example of such system is parallel processing</a:t>
            </a:r>
          </a:p>
        </p:txBody>
      </p:sp>
      <p:pic>
        <p:nvPicPr>
          <p:cNvPr id="10" name="Picture 9" descr="multiPROCESSINGjpg.jpg"/>
          <p:cNvPicPr>
            <a:picLocks noChangeAspect="1"/>
          </p:cNvPicPr>
          <p:nvPr/>
        </p:nvPicPr>
        <p:blipFill>
          <a:blip r:embed="rId3"/>
          <a:stretch>
            <a:fillRect/>
          </a:stretch>
        </p:blipFill>
        <p:spPr>
          <a:xfrm>
            <a:off x="9521952" y="1060703"/>
            <a:ext cx="2670048" cy="1602029"/>
          </a:xfrm>
          <a:prstGeom prst="rect">
            <a:avLst/>
          </a:prstGeom>
        </p:spPr>
      </p:pic>
      <p:pic>
        <p:nvPicPr>
          <p:cNvPr id="11" name="Picture 10" descr="Untitled.png"/>
          <p:cNvPicPr>
            <a:picLocks noChangeAspect="1"/>
          </p:cNvPicPr>
          <p:nvPr/>
        </p:nvPicPr>
        <p:blipFill>
          <a:blip r:embed="rId4" cstate="print"/>
          <a:stretch>
            <a:fillRect/>
          </a:stretch>
        </p:blipFill>
        <p:spPr>
          <a:xfrm>
            <a:off x="8607552" y="4608576"/>
            <a:ext cx="3425954" cy="1536193"/>
          </a:xfrm>
          <a:prstGeom prst="rect">
            <a:avLst/>
          </a:prstGeom>
          <a:ln>
            <a:solidFill>
              <a:srgbClr val="7030A0"/>
            </a:solidFill>
          </a:ln>
        </p:spPr>
      </p:pic>
      <p:pic>
        <p:nvPicPr>
          <p:cNvPr id="1026" name="Picture 2"/>
          <p:cNvPicPr>
            <a:picLocks noChangeAspect="1" noChangeArrowheads="1"/>
          </p:cNvPicPr>
          <p:nvPr/>
        </p:nvPicPr>
        <p:blipFill>
          <a:blip r:embed="rId5"/>
          <a:srcRect/>
          <a:stretch>
            <a:fillRect/>
          </a:stretch>
        </p:blipFill>
        <p:spPr bwMode="auto">
          <a:xfrm>
            <a:off x="10101834" y="2734818"/>
            <a:ext cx="1790700" cy="1485900"/>
          </a:xfrm>
          <a:prstGeom prst="rect">
            <a:avLst/>
          </a:prstGeom>
          <a:noFill/>
          <a:ln w="9525">
            <a:noFill/>
            <a:miter lim="800000"/>
            <a:headEnd/>
            <a:tailEnd/>
          </a:ln>
          <a:effectLst/>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ox(i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 calcmode="lin" valueType="num">
                                      <p:cBhvr additive="base">
                                        <p:cTn id="4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checkerboard(across)">
                                      <p:cBhvr>
                                        <p:cTn id="53" dur="500"/>
                                        <p:tgtEl>
                                          <p:spTgt spid="1026"/>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9">
                                            <p:txEl>
                                              <p:pRg st="6" end="6"/>
                                            </p:txEl>
                                          </p:spTgt>
                                        </p:tgtEl>
                                        <p:attrNameLst>
                                          <p:attrName>style.visibility</p:attrName>
                                        </p:attrNameLst>
                                      </p:cBhvr>
                                      <p:to>
                                        <p:strVal val="visible"/>
                                      </p:to>
                                    </p:set>
                                    <p:anim calcmode="lin" valueType="num">
                                      <p:cBhvr additive="base">
                                        <p:cTn id="58"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9">
                                            <p:txEl>
                                              <p:pRg st="7" end="7"/>
                                            </p:txEl>
                                          </p:spTgt>
                                        </p:tgtEl>
                                        <p:attrNameLst>
                                          <p:attrName>style.visibility</p:attrName>
                                        </p:attrNameLst>
                                      </p:cBhvr>
                                      <p:to>
                                        <p:strVal val="visible"/>
                                      </p:to>
                                    </p:set>
                                    <p:anim calcmode="lin" valueType="num">
                                      <p:cBhvr additive="base">
                                        <p:cTn id="64"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 calcmode="lin" valueType="num">
                                      <p:cBhvr additive="base">
                                        <p:cTn id="70"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9">
                                            <p:txEl>
                                              <p:pRg st="9" end="9"/>
                                            </p:txEl>
                                          </p:spTgt>
                                        </p:tgtEl>
                                        <p:attrNameLst>
                                          <p:attrName>style.visibility</p:attrName>
                                        </p:attrNameLst>
                                      </p:cBhvr>
                                      <p:to>
                                        <p:strVal val="visible"/>
                                      </p:to>
                                    </p:set>
                                    <p:anim calcmode="lin" valueType="num">
                                      <p:cBhvr additive="base">
                                        <p:cTn id="76"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Multiprocessing</a:t>
            </a:r>
            <a:endParaRPr lang="en-US" sz="3200" b="1"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32</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9231630" y="1058990"/>
            <a:ext cx="2628900" cy="24479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9182481" y="3553587"/>
            <a:ext cx="2619375" cy="2457450"/>
          </a:xfrm>
          <a:prstGeom prst="rect">
            <a:avLst/>
          </a:prstGeom>
          <a:noFill/>
          <a:ln w="9525">
            <a:noFill/>
            <a:miter lim="800000"/>
            <a:headEnd/>
            <a:tailEnd/>
          </a:ln>
          <a:effectLst/>
        </p:spPr>
      </p:pic>
      <p:sp>
        <p:nvSpPr>
          <p:cNvPr id="11" name="Rectangle 10"/>
          <p:cNvSpPr/>
          <p:nvPr/>
        </p:nvSpPr>
        <p:spPr>
          <a:xfrm>
            <a:off x="195072" y="1101495"/>
            <a:ext cx="8668512" cy="5016758"/>
          </a:xfrm>
          <a:prstGeom prst="rect">
            <a:avLst/>
          </a:prstGeom>
        </p:spPr>
        <p:txBody>
          <a:bodyPr wrap="square">
            <a:spAutoFit/>
          </a:bodyPr>
          <a:lstStyle/>
          <a:p>
            <a:pPr>
              <a:buFont typeface="Wingdings" pitchFamily="2" charset="2"/>
              <a:buChar char="q"/>
            </a:pPr>
            <a:r>
              <a:rPr lang="en-US" sz="2000" dirty="0" smtClean="0">
                <a:latin typeface="Times New Roman" pitchFamily="18" charset="0"/>
                <a:cs typeface="Times New Roman" pitchFamily="18" charset="0"/>
              </a:rPr>
              <a:t>This processing is of two types, one is the multiprocessing which involves computer H/W and S/ W architecture where two or more identical processor are connected to a single shared main memory. </a:t>
            </a:r>
          </a:p>
          <a:p>
            <a:pPr>
              <a:buFont typeface="Wingdings" pitchFamily="2" charset="2"/>
              <a:buChar char="q"/>
            </a:pPr>
            <a:r>
              <a:rPr lang="en-US" sz="2000" dirty="0" smtClean="0">
                <a:latin typeface="Times New Roman" pitchFamily="18" charset="0"/>
                <a:cs typeface="Times New Roman" pitchFamily="18" charset="0"/>
              </a:rPr>
              <a:t>That called </a:t>
            </a:r>
            <a:r>
              <a:rPr lang="en-US" sz="2000" b="1" dirty="0" smtClean="0">
                <a:solidFill>
                  <a:srgbClr val="FF0000"/>
                </a:solidFill>
                <a:latin typeface="Times New Roman" pitchFamily="18" charset="0"/>
                <a:cs typeface="Times New Roman" pitchFamily="18" charset="0"/>
              </a:rPr>
              <a:t>tightly coupled </a:t>
            </a:r>
            <a:r>
              <a:rPr lang="en-US" sz="2000" dirty="0" smtClean="0">
                <a:latin typeface="Times New Roman" pitchFamily="18" charset="0"/>
                <a:cs typeface="Times New Roman" pitchFamily="18" charset="0"/>
              </a:rPr>
              <a:t>system and </a:t>
            </a:r>
            <a:r>
              <a:rPr lang="en-US" sz="2000" b="1" dirty="0" smtClean="0">
                <a:solidFill>
                  <a:srgbClr val="7030A0"/>
                </a:solidFill>
                <a:latin typeface="Times New Roman" pitchFamily="18" charset="0"/>
                <a:cs typeface="Times New Roman" pitchFamily="18" charset="0"/>
              </a:rPr>
              <a:t>symmetric multiprocessing </a:t>
            </a:r>
            <a:r>
              <a:rPr lang="en-US" sz="2000" dirty="0" smtClean="0">
                <a:latin typeface="Times New Roman" pitchFamily="18" charset="0"/>
                <a:cs typeface="Times New Roman" pitchFamily="18" charset="0"/>
              </a:rPr>
              <a:t>(SMP) it does not carry master slave relationship between processor . It also has its own set of register and caches (All processor). </a:t>
            </a:r>
          </a:p>
          <a:p>
            <a:pPr>
              <a:buFont typeface="Wingdings" pitchFamily="2" charset="2"/>
              <a:buChar char="q"/>
            </a:pPr>
            <a:r>
              <a:rPr lang="en-US" sz="2000" dirty="0" smtClean="0">
                <a:latin typeface="Times New Roman" pitchFamily="18" charset="0"/>
                <a:cs typeface="Times New Roman" pitchFamily="18" charset="0"/>
              </a:rPr>
              <a:t> Here each processor contains a similar copy of the operating system and they all communicate with each other. All have equal rights</a:t>
            </a:r>
          </a:p>
          <a:p>
            <a:pPr>
              <a:buFont typeface="Wingdings" pitchFamily="2" charset="2"/>
              <a:buChar char="q"/>
            </a:pPr>
            <a:r>
              <a:rPr lang="en-US" sz="2000" dirty="0" smtClean="0">
                <a:latin typeface="Times New Roman" pitchFamily="18" charset="0"/>
                <a:cs typeface="Times New Roman" pitchFamily="18" charset="0"/>
              </a:rPr>
              <a:t>Where as in an </a:t>
            </a:r>
            <a:r>
              <a:rPr lang="en-US" sz="2000" b="1" dirty="0" smtClean="0">
                <a:solidFill>
                  <a:srgbClr val="7030A0"/>
                </a:solidFill>
                <a:latin typeface="Times New Roman" pitchFamily="18" charset="0"/>
                <a:cs typeface="Times New Roman" pitchFamily="18" charset="0"/>
              </a:rPr>
              <a:t>asymmetric multiprocessing </a:t>
            </a:r>
            <a:r>
              <a:rPr lang="en-US" sz="2000" dirty="0" smtClean="0">
                <a:latin typeface="Times New Roman" pitchFamily="18" charset="0"/>
                <a:cs typeface="Times New Roman" pitchFamily="18" charset="0"/>
              </a:rPr>
              <a:t>the system is </a:t>
            </a:r>
            <a:r>
              <a:rPr lang="en-US" sz="2000" b="1" dirty="0" smtClean="0">
                <a:solidFill>
                  <a:srgbClr val="FF0000"/>
                </a:solidFill>
                <a:latin typeface="Times New Roman" pitchFamily="18" charset="0"/>
                <a:cs typeface="Times New Roman" pitchFamily="18" charset="0"/>
              </a:rPr>
              <a:t>loosely coupled </a:t>
            </a:r>
            <a:r>
              <a:rPr lang="en-US" sz="2000" dirty="0" smtClean="0">
                <a:latin typeface="Times New Roman" pitchFamily="18" charset="0"/>
                <a:cs typeface="Times New Roman" pitchFamily="18" charset="0"/>
              </a:rPr>
              <a:t>in which all CPU are treated equally </a:t>
            </a:r>
          </a:p>
          <a:p>
            <a:pPr>
              <a:buFont typeface="Wingdings" pitchFamily="2" charset="2"/>
              <a:buChar char="q"/>
            </a:pPr>
            <a:r>
              <a:rPr lang="en-US" sz="2000" dirty="0" smtClean="0">
                <a:latin typeface="Times New Roman" pitchFamily="18" charset="0"/>
                <a:cs typeface="Times New Roman" pitchFamily="18" charset="0"/>
              </a:rPr>
              <a:t>For example system might not allow (either at the H/W &amp; OS Level) one CPU to execute OS code or might not allow one CPU to perform I/O Operation, Such environment exist master slave relationship among processors. </a:t>
            </a:r>
          </a:p>
          <a:p>
            <a:pPr>
              <a:buFont typeface="Wingdings" pitchFamily="2" charset="2"/>
              <a:buChar char="q"/>
            </a:pPr>
            <a:r>
              <a:rPr lang="en-US" sz="2000" dirty="0" smtClean="0">
                <a:latin typeface="Times New Roman" pitchFamily="18" charset="0"/>
                <a:cs typeface="Times New Roman" pitchFamily="18" charset="0"/>
              </a:rPr>
              <a:t>Server having rights to assign task to same processor but individual processor may perform task on its own processing element and works as </a:t>
            </a:r>
            <a:r>
              <a:rPr lang="en-US" sz="2000" dirty="0" err="1" smtClean="0">
                <a:latin typeface="Times New Roman" pitchFamily="18" charset="0"/>
                <a:cs typeface="Times New Roman" pitchFamily="18" charset="0"/>
              </a:rPr>
              <a:t>uniprocessor</a:t>
            </a:r>
            <a:r>
              <a:rPr lang="en-US" sz="2000" dirty="0" smtClean="0">
                <a:latin typeface="Times New Roman" pitchFamily="18" charset="0"/>
                <a:cs typeface="Times New Roman" pitchFamily="18" charset="0"/>
              </a:rPr>
              <a:t> system. Task assigned as per requirement</a:t>
            </a:r>
            <a:endParaRPr lang="en-US" sz="20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box(in)">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 calcmode="lin" valueType="num">
                                      <p:cBhvr additive="base">
                                        <p:cTn id="30"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 calcmode="lin" valueType="num">
                                      <p:cBhvr additive="base">
                                        <p:cTn id="36"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box(in)">
                                      <p:cBhvr>
                                        <p:cTn id="42" dur="500"/>
                                        <p:tgtEl>
                                          <p:spTgt spid="102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 calcmode="lin" valueType="num">
                                      <p:cBhvr additive="base">
                                        <p:cTn id="4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Multiprocessing</a:t>
            </a:r>
            <a:endParaRPr lang="en-US" sz="3200" b="1" dirty="0" smtClean="0">
              <a:latin typeface="Times New Roman" pitchFamily="18" charset="0"/>
              <a:cs typeface="Times New Roman"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3D1C11D3-DC04-44C8-B80D-418BEA169E07}"/>
              </a:ext>
            </a:extLst>
          </p:cNvPr>
          <p:cNvSpPr/>
          <p:nvPr/>
        </p:nvSpPr>
        <p:spPr>
          <a:xfrm>
            <a:off x="1115568" y="1908048"/>
            <a:ext cx="3541776" cy="2862322"/>
          </a:xfrm>
          <a:prstGeom prst="rect">
            <a:avLst/>
          </a:prstGeom>
        </p:spPr>
        <p:txBody>
          <a:bodyPr wrap="square">
            <a:spAutoFit/>
          </a:bodyPr>
          <a:lstStyle/>
          <a:p>
            <a:pPr>
              <a:lnSpc>
                <a:spcPct val="150000"/>
              </a:lnSpc>
              <a:buFont typeface="Wingdings" pitchFamily="2" charset="2"/>
              <a:buChar char="v"/>
            </a:pPr>
            <a:r>
              <a:rPr lang="en-US" sz="2000" b="1" dirty="0" smtClean="0">
                <a:solidFill>
                  <a:srgbClr val="FF0000"/>
                </a:solidFill>
                <a:latin typeface="Times New Roman" pitchFamily="18" charset="0"/>
                <a:cs typeface="Times New Roman" pitchFamily="18" charset="0"/>
              </a:rPr>
              <a:t>Advantages</a:t>
            </a:r>
          </a:p>
          <a:p>
            <a:pPr lvl="1">
              <a:lnSpc>
                <a:spcPct val="150000"/>
              </a:lnSpc>
              <a:buFont typeface="Wingdings" pitchFamily="2" charset="2"/>
              <a:buChar char="q"/>
            </a:pPr>
            <a:r>
              <a:rPr lang="en-US" sz="2000" dirty="0" smtClean="0">
                <a:latin typeface="Times New Roman" pitchFamily="18" charset="0"/>
                <a:cs typeface="Times New Roman" pitchFamily="18" charset="0"/>
              </a:rPr>
              <a:t>Through put Increase</a:t>
            </a:r>
          </a:p>
          <a:p>
            <a:pPr lvl="1">
              <a:lnSpc>
                <a:spcPct val="150000"/>
              </a:lnSpc>
              <a:buFont typeface="Wingdings" pitchFamily="2" charset="2"/>
              <a:buChar char="q"/>
            </a:pPr>
            <a:r>
              <a:rPr lang="en-US" sz="2000" dirty="0" smtClean="0">
                <a:latin typeface="Times New Roman" pitchFamily="18" charset="0"/>
                <a:cs typeface="Times New Roman" pitchFamily="18" charset="0"/>
              </a:rPr>
              <a:t>Reliability</a:t>
            </a:r>
          </a:p>
          <a:p>
            <a:pPr lvl="1">
              <a:lnSpc>
                <a:spcPct val="150000"/>
              </a:lnSpc>
              <a:buFont typeface="Wingdings" pitchFamily="2" charset="2"/>
              <a:buChar char="q"/>
            </a:pPr>
            <a:r>
              <a:rPr lang="en-US" sz="2000" dirty="0" smtClean="0">
                <a:latin typeface="Times New Roman" pitchFamily="18" charset="0"/>
                <a:cs typeface="Times New Roman" pitchFamily="18" charset="0"/>
              </a:rPr>
              <a:t>Cost Reducing</a:t>
            </a:r>
          </a:p>
          <a:p>
            <a:pPr lvl="1">
              <a:lnSpc>
                <a:spcPct val="150000"/>
              </a:lnSpc>
              <a:buFont typeface="Wingdings" pitchFamily="2" charset="2"/>
              <a:buChar char="q"/>
            </a:pPr>
            <a:r>
              <a:rPr lang="en-US" sz="2000" dirty="0" smtClean="0">
                <a:latin typeface="Times New Roman" pitchFamily="18" charset="0"/>
                <a:cs typeface="Times New Roman" pitchFamily="18" charset="0"/>
              </a:rPr>
              <a:t>True parallel execution</a:t>
            </a:r>
          </a:p>
          <a:p>
            <a:pPr lvl="1">
              <a:lnSpc>
                <a:spcPct val="150000"/>
              </a:lnSpc>
              <a:buFont typeface="Wingdings" pitchFamily="2" charset="2"/>
              <a:buChar char="q"/>
            </a:pPr>
            <a:endParaRPr lang="en-US" sz="2000" dirty="0" smtClean="0">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xmlns="" id="{3D1C11D3-DC04-44C8-B80D-418BEA169E07}"/>
              </a:ext>
            </a:extLst>
          </p:cNvPr>
          <p:cNvSpPr/>
          <p:nvPr/>
        </p:nvSpPr>
        <p:spPr>
          <a:xfrm>
            <a:off x="5711952" y="2828544"/>
            <a:ext cx="3541776" cy="2862322"/>
          </a:xfrm>
          <a:prstGeom prst="rect">
            <a:avLst/>
          </a:prstGeom>
        </p:spPr>
        <p:txBody>
          <a:bodyPr wrap="square">
            <a:spAutoFit/>
          </a:bodyPr>
          <a:lstStyle/>
          <a:p>
            <a:pPr>
              <a:lnSpc>
                <a:spcPct val="150000"/>
              </a:lnSpc>
              <a:buFont typeface="Wingdings" pitchFamily="2" charset="2"/>
              <a:buChar char="v"/>
            </a:pPr>
            <a:r>
              <a:rPr lang="en-US" sz="2000" b="1" dirty="0" smtClean="0">
                <a:solidFill>
                  <a:srgbClr val="FF0000"/>
                </a:solidFill>
                <a:latin typeface="Times New Roman" pitchFamily="18" charset="0"/>
                <a:cs typeface="Times New Roman" pitchFamily="18" charset="0"/>
              </a:rPr>
              <a:t>Disadvantages</a:t>
            </a:r>
          </a:p>
          <a:p>
            <a:pPr lvl="1">
              <a:lnSpc>
                <a:spcPct val="150000"/>
              </a:lnSpc>
              <a:buFont typeface="Wingdings" pitchFamily="2" charset="2"/>
              <a:buChar char="q"/>
            </a:pPr>
            <a:r>
              <a:rPr lang="en-US" sz="2000" dirty="0" smtClean="0">
                <a:latin typeface="Times New Roman" pitchFamily="18" charset="0"/>
                <a:cs typeface="Times New Roman" pitchFamily="18" charset="0"/>
              </a:rPr>
              <a:t>More complex</a:t>
            </a:r>
          </a:p>
          <a:p>
            <a:pPr lvl="1">
              <a:lnSpc>
                <a:spcPct val="150000"/>
              </a:lnSpc>
              <a:buFont typeface="Wingdings" pitchFamily="2" charset="2"/>
              <a:buChar char="q"/>
            </a:pPr>
            <a:r>
              <a:rPr lang="en-US" sz="2000" dirty="0" smtClean="0">
                <a:latin typeface="Times New Roman" pitchFamily="18" charset="0"/>
                <a:cs typeface="Times New Roman" pitchFamily="18" charset="0"/>
              </a:rPr>
              <a:t>Overhead of coupling</a:t>
            </a:r>
          </a:p>
          <a:p>
            <a:pPr lvl="1">
              <a:lnSpc>
                <a:spcPct val="150000"/>
              </a:lnSpc>
              <a:buFont typeface="Wingdings" pitchFamily="2" charset="2"/>
              <a:buChar char="q"/>
            </a:pPr>
            <a:r>
              <a:rPr lang="en-US" sz="2000" dirty="0" smtClean="0">
                <a:latin typeface="Times New Roman" pitchFamily="18" charset="0"/>
                <a:cs typeface="Times New Roman" pitchFamily="18" charset="0"/>
              </a:rPr>
              <a:t>Large memory </a:t>
            </a:r>
          </a:p>
          <a:p>
            <a:pPr lvl="1">
              <a:lnSpc>
                <a:spcPct val="150000"/>
              </a:lnSpc>
              <a:buFont typeface="Wingdings" pitchFamily="2" charset="2"/>
              <a:buChar char="q"/>
            </a:pPr>
            <a:endParaRPr lang="en-US" sz="2000" dirty="0" smtClean="0">
              <a:latin typeface="Times New Roman" pitchFamily="18" charset="0"/>
              <a:cs typeface="Times New Roman" pitchFamily="18" charset="0"/>
            </a:endParaRPr>
          </a:p>
          <a:p>
            <a:pPr lvl="1">
              <a:lnSpc>
                <a:spcPct val="150000"/>
              </a:lnSpc>
              <a:buFont typeface="Wingdings" pitchFamily="2" charset="2"/>
              <a:buChar char="q"/>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additive="base">
                                        <p:cTn id="3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anim calcmode="lin" valueType="num">
                                      <p:cBhvr additive="base">
                                        <p:cTn id="4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anim calcmode="lin" valueType="num">
                                      <p:cBhvr additive="base">
                                        <p:cTn id="4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xEl>
                                              <p:pRg st="3" end="3"/>
                                            </p:txEl>
                                          </p:spTgt>
                                        </p:tgtEl>
                                        <p:attrNameLst>
                                          <p:attrName>style.visibility</p:attrName>
                                        </p:attrNameLst>
                                      </p:cBhvr>
                                      <p:to>
                                        <p:strVal val="visible"/>
                                      </p:to>
                                    </p:set>
                                    <p:anim calcmode="lin" valueType="num">
                                      <p:cBhvr additive="base">
                                        <p:cTn id="5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70428" y="1479911"/>
            <a:ext cx="8548932" cy="2308324"/>
          </a:xfrm>
          <a:prstGeom prst="rect">
            <a:avLst/>
          </a:prstGeom>
          <a:noFill/>
        </p:spPr>
        <p:txBody>
          <a:bodyPr wrap="square" lIns="91440" tIns="45720" rIns="91440" bIns="45720">
            <a:spAutoFit/>
          </a:bodyPr>
          <a:lstStyle/>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Time Sharing </a:t>
            </a:r>
          </a:p>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 Operating System</a:t>
            </a: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 xmlns:p14="http://schemas.microsoft.com/office/powerpoint/2010/main" val="36212285"/>
      </p:ext>
    </p:extLst>
  </p:cSld>
  <p:clrMapOvr>
    <a:masterClrMapping/>
  </p:clrMapOvr>
  <p:transition spd="slow">
    <p:wipe/>
    <p:sndAc>
      <p:stSnd>
        <p:snd r:embed="rId3" name="camera.wav" builtIn="1"/>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Time sharing 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95072" y="1024128"/>
            <a:ext cx="11838432" cy="5170646"/>
          </a:xfrm>
          <a:prstGeom prst="rect">
            <a:avLst/>
          </a:prstGeom>
        </p:spPr>
        <p:txBody>
          <a:bodyPr wrap="square">
            <a:spAutoFit/>
          </a:bodyPr>
          <a:lstStyle/>
          <a:p>
            <a:pPr>
              <a:lnSpc>
                <a:spcPct val="150000"/>
              </a:lnSpc>
              <a:buFont typeface="Wingdings" pitchFamily="2" charset="2"/>
              <a:buChar char="q"/>
            </a:pPr>
            <a:r>
              <a:rPr lang="en-US" sz="2000" dirty="0" smtClean="0">
                <a:latin typeface="Times New Roman" pitchFamily="18" charset="0"/>
                <a:cs typeface="Times New Roman" pitchFamily="18" charset="0"/>
              </a:rPr>
              <a:t>Time sharing OS is a logical extension of multiprogramming. Also called as multitasking</a:t>
            </a:r>
          </a:p>
          <a:p>
            <a:pPr>
              <a:lnSpc>
                <a:spcPct val="150000"/>
              </a:lnSpc>
              <a:buFont typeface="Wingdings" pitchFamily="2" charset="2"/>
              <a:buChar char="q"/>
            </a:pPr>
            <a:r>
              <a:rPr lang="en-US" sz="2000" dirty="0" smtClean="0">
                <a:latin typeface="Times New Roman" pitchFamily="18" charset="0"/>
                <a:cs typeface="Times New Roman" pitchFamily="18" charset="0"/>
              </a:rPr>
              <a:t>It means it is possible to have more than one processes in main memory at a time. (i.e. Time Quantum) Figure shows the detailed view of time sharing OS.</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If a process completes their execution within a given time slice then no problem but if any process remains partially to execute their portion then it will get next time quantum for execution purpose after other process completes. </a:t>
            </a:r>
          </a:p>
          <a:p>
            <a:pPr>
              <a:lnSpc>
                <a:spcPct val="150000"/>
              </a:lnSpc>
              <a:buFont typeface="Wingdings" pitchFamily="2" charset="2"/>
              <a:buChar char="q"/>
            </a:pPr>
            <a:r>
              <a:rPr lang="en-US" sz="2000" dirty="0" smtClean="0">
                <a:latin typeface="Times New Roman" pitchFamily="18" charset="0"/>
                <a:cs typeface="Times New Roman" pitchFamily="18" charset="0"/>
              </a:rPr>
              <a:t>In order, to provide more interactiveness and save response time it is most preferable. </a:t>
            </a:r>
          </a:p>
          <a:p>
            <a:pPr>
              <a:lnSpc>
                <a:spcPct val="150000"/>
              </a:lnSpc>
              <a:buFont typeface="Wingdings" pitchFamily="2" charset="2"/>
              <a:buChar char="q"/>
            </a:pPr>
            <a:r>
              <a:rPr lang="en-US" sz="2000" dirty="0" smtClean="0">
                <a:latin typeface="Times New Roman" pitchFamily="18" charset="0"/>
                <a:cs typeface="Times New Roman" pitchFamily="18" charset="0"/>
              </a:rPr>
              <a:t>In time sharing, shuffling of job is possible on time quantum basis. </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It is an illusion of several job executing simultaneously. </a:t>
            </a:r>
          </a:p>
          <a:p>
            <a:pPr>
              <a:lnSpc>
                <a:spcPct val="150000"/>
              </a:lnSpc>
              <a:buFont typeface="Wingdings" pitchFamily="2" charset="2"/>
              <a:buChar char="q"/>
            </a:pPr>
            <a:r>
              <a:rPr lang="en-US" sz="2000" dirty="0" smtClean="0">
                <a:latin typeface="Times New Roman" pitchFamily="18" charset="0"/>
                <a:cs typeface="Times New Roman" pitchFamily="18" charset="0"/>
              </a:rPr>
              <a:t>The use of scheduling and context switching are needed. </a:t>
            </a:r>
          </a:p>
          <a:p>
            <a:pPr>
              <a:lnSpc>
                <a:spcPct val="150000"/>
              </a:lnSpc>
              <a:buFont typeface="Wingdings" pitchFamily="2" charset="2"/>
              <a:buChar char="q"/>
            </a:pPr>
            <a:r>
              <a:rPr lang="en-US" sz="2000" dirty="0" smtClean="0">
                <a:latin typeface="Times New Roman" pitchFamily="18" charset="0"/>
                <a:cs typeface="Times New Roman" pitchFamily="18" charset="0"/>
              </a:rPr>
              <a:t>In time sharing system resources are shared among different jobs for their execution.</a:t>
            </a:r>
          </a:p>
        </p:txBody>
      </p:sp>
      <p:pic>
        <p:nvPicPr>
          <p:cNvPr id="2050" name="Picture 2"/>
          <p:cNvPicPr>
            <a:picLocks noChangeAspect="1" noChangeArrowheads="1"/>
          </p:cNvPicPr>
          <p:nvPr/>
        </p:nvPicPr>
        <p:blipFill>
          <a:blip r:embed="rId3"/>
          <a:srcRect/>
          <a:stretch>
            <a:fillRect/>
          </a:stretch>
        </p:blipFill>
        <p:spPr bwMode="auto">
          <a:xfrm>
            <a:off x="9262491" y="3626168"/>
            <a:ext cx="2762250" cy="2409825"/>
          </a:xfrm>
          <a:prstGeom prst="rect">
            <a:avLst/>
          </a:prstGeom>
          <a:noFill/>
          <a:ln w="9525">
            <a:noFill/>
            <a:miter lim="800000"/>
            <a:headEnd/>
            <a:tailEnd/>
          </a:ln>
          <a:effectLst/>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linds(horizontal)">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 calcmode="lin" valueType="num">
                                      <p:cBhvr additive="base">
                                        <p:cTn id="48"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 calcmode="lin" valueType="num">
                                      <p:cBhvr additive="base">
                                        <p:cTn id="54"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Time sharing 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37</a:t>
            </a:fld>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srcRect/>
          <a:stretch>
            <a:fillRect/>
          </a:stretch>
        </p:blipFill>
        <p:spPr bwMode="auto">
          <a:xfrm>
            <a:off x="766235" y="1467380"/>
            <a:ext cx="3164626" cy="191928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882621" y="1648883"/>
            <a:ext cx="6563718" cy="1331383"/>
          </a:xfrm>
          <a:prstGeom prst="rect">
            <a:avLst/>
          </a:prstGeom>
          <a:noFill/>
          <a:ln w="9525">
            <a:noFill/>
            <a:miter lim="800000"/>
            <a:headEnd/>
            <a:tailEnd/>
          </a:ln>
          <a:effectLst/>
        </p:spPr>
      </p:pic>
      <p:sp>
        <p:nvSpPr>
          <p:cNvPr id="12" name="Rectangle 11"/>
          <p:cNvSpPr/>
          <p:nvPr/>
        </p:nvSpPr>
        <p:spPr>
          <a:xfrm>
            <a:off x="406398" y="4183502"/>
            <a:ext cx="11040535" cy="1477328"/>
          </a:xfrm>
          <a:prstGeom prst="rect">
            <a:avLst/>
          </a:prstGeom>
        </p:spPr>
        <p:txBody>
          <a:bodyPr wrap="square">
            <a:spAutoFit/>
          </a:bodyPr>
          <a:lstStyle/>
          <a:p>
            <a:pPr>
              <a:lnSpc>
                <a:spcPct val="150000"/>
              </a:lnSpc>
            </a:pPr>
            <a:r>
              <a:rPr lang="en-US" sz="2000" dirty="0" smtClean="0">
                <a:latin typeface="Times New Roman" pitchFamily="18" charset="0"/>
                <a:cs typeface="Times New Roman" pitchFamily="18" charset="0"/>
              </a:rPr>
              <a:t>Time sharing </a:t>
            </a:r>
            <a:r>
              <a:rPr lang="en-US" sz="2000" b="1" dirty="0" smtClean="0">
                <a:latin typeface="Times New Roman" pitchFamily="18" charset="0"/>
                <a:cs typeface="Times New Roman" pitchFamily="18" charset="0"/>
              </a:rPr>
              <a:t>means </a:t>
            </a:r>
            <a:r>
              <a:rPr lang="en-US" sz="2000" dirty="0" smtClean="0">
                <a:latin typeface="Times New Roman" pitchFamily="18" charset="0"/>
                <a:cs typeface="Times New Roman" pitchFamily="18" charset="0"/>
              </a:rPr>
              <a:t>to share time into multiple slots in several processes. Time sharing system allowing multiple clients for getting access to specific system resources at once from different remotely locations </a:t>
            </a:r>
          </a:p>
          <a:p>
            <a:pPr>
              <a:lnSpc>
                <a:spcPct val="150000"/>
              </a:lnSpc>
            </a:pPr>
            <a:r>
              <a:rPr lang="en-US" sz="2000" dirty="0" smtClean="0">
                <a:latin typeface="Times New Roman" pitchFamily="18" charset="0"/>
                <a:cs typeface="Times New Roman" pitchFamily="18" charset="0"/>
              </a:rPr>
              <a:t>And multi tasking allows a system to execute multiple  task or process simultaneously</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checkerboard(across)">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additive="base">
                                        <p:cTn id="2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Time sharing 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80416" y="1064919"/>
            <a:ext cx="7863840" cy="2246769"/>
          </a:xfrm>
          <a:prstGeom prst="rect">
            <a:avLst/>
          </a:prstGeom>
        </p:spPr>
        <p:txBody>
          <a:bodyPr wrap="square">
            <a:spAutoFit/>
          </a:bodyPr>
          <a:lstStyle/>
          <a:p>
            <a:r>
              <a:rPr lang="en-US" sz="2000" dirty="0" smtClean="0">
                <a:latin typeface="Times New Roman" pitchFamily="18" charset="0"/>
                <a:cs typeface="Times New Roman" pitchFamily="18" charset="0"/>
              </a:rPr>
              <a:t>Advantages: </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Time sharing system reduces CPU idle time</a:t>
            </a:r>
            <a:r>
              <a:rPr lang="en-US" sz="2000" dirty="0" smtClean="0">
                <a:latin typeface="Times New Roman" pitchFamily="18" charset="0"/>
                <a:cs typeface="Times New Roman" pitchFamily="18" charset="0"/>
              </a:rPr>
              <a:t>. </a:t>
            </a:r>
          </a:p>
          <a:p>
            <a:pPr lvl="1">
              <a:buFont typeface="Wingdings" pitchFamily="2" charset="2"/>
              <a:buChar char="q"/>
            </a:pPr>
            <a:r>
              <a:rPr lang="en-US" sz="2000" dirty="0" smtClean="0">
                <a:latin typeface="Times New Roman" pitchFamily="18" charset="0"/>
                <a:cs typeface="Times New Roman" pitchFamily="18" charset="0"/>
              </a:rPr>
              <a:t>It leads to quick response.</a:t>
            </a:r>
          </a:p>
          <a:p>
            <a:pPr lvl="1">
              <a:buFont typeface="Wingdings" pitchFamily="2" charset="2"/>
              <a:buChar char="q"/>
            </a:pPr>
            <a:r>
              <a:rPr lang="en-US" sz="2000" dirty="0" smtClean="0">
                <a:latin typeface="Times New Roman" pitchFamily="18" charset="0"/>
                <a:cs typeface="Times New Roman" pitchFamily="18" charset="0"/>
              </a:rPr>
              <a:t>It is convenient to small user. </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Effective use of resource by sharing to different processor.</a:t>
            </a:r>
          </a:p>
          <a:p>
            <a:pPr lvl="1">
              <a:buFont typeface="Wingdings" pitchFamily="2" charset="2"/>
              <a:buChar char="q"/>
            </a:pPr>
            <a:r>
              <a:rPr lang="en-US" sz="2000" dirty="0" smtClean="0">
                <a:latin typeface="Times New Roman" pitchFamily="18" charset="0"/>
                <a:cs typeface="Times New Roman" pitchFamily="18" charset="0"/>
              </a:rPr>
              <a:t>Every task makes same opportunity.</a:t>
            </a:r>
          </a:p>
          <a:p>
            <a:pPr lvl="1">
              <a:buFont typeface="Wingdings" pitchFamily="2" charset="2"/>
              <a:buChar char="q"/>
            </a:pPr>
            <a:endParaRPr lang="en-US" sz="20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
        <p:nvSpPr>
          <p:cNvPr id="9" name="Rectangle 8"/>
          <p:cNvSpPr/>
          <p:nvPr/>
        </p:nvSpPr>
        <p:spPr>
          <a:xfrm>
            <a:off x="268224" y="3331661"/>
            <a:ext cx="10290048" cy="2246769"/>
          </a:xfrm>
          <a:prstGeom prst="rect">
            <a:avLst/>
          </a:prstGeom>
        </p:spPr>
        <p:txBody>
          <a:bodyPr wrap="square">
            <a:spAutoFit/>
          </a:bodyPr>
          <a:lstStyle/>
          <a:p>
            <a:r>
              <a:rPr lang="en-US" sz="2000" b="1" dirty="0" smtClean="0">
                <a:latin typeface="Times New Roman" pitchFamily="18" charset="0"/>
                <a:cs typeface="Times New Roman" pitchFamily="18" charset="0"/>
              </a:rPr>
              <a:t>Disadvantages:-</a:t>
            </a:r>
            <a:r>
              <a:rPr lang="en-US" sz="2000" dirty="0" smtClean="0">
                <a:latin typeface="Times New Roman" pitchFamily="18" charset="0"/>
                <a:cs typeface="Times New Roman" pitchFamily="18" charset="0"/>
              </a:rPr>
              <a:t>Time sharing system leads to some drawback due to the nature of interactiveness, multiprocessing and multiuser operation. </a:t>
            </a:r>
          </a:p>
          <a:p>
            <a:pPr marL="800100" lvl="1" indent="-342900">
              <a:buFont typeface="Wingdings" pitchFamily="2" charset="2"/>
              <a:buChar char="q"/>
            </a:pPr>
            <a:r>
              <a:rPr lang="en-US" sz="2000" dirty="0" smtClean="0">
                <a:solidFill>
                  <a:srgbClr val="7030A0"/>
                </a:solidFill>
                <a:latin typeface="Times New Roman" pitchFamily="18" charset="0"/>
                <a:cs typeface="Times New Roman" pitchFamily="18" charset="0"/>
              </a:rPr>
              <a:t>Question of Security:</a:t>
            </a:r>
          </a:p>
          <a:p>
            <a:pPr marL="800100" lvl="1" indent="-342900">
              <a:buFont typeface="Wingdings" pitchFamily="2" charset="2"/>
              <a:buChar char="q"/>
            </a:pPr>
            <a:r>
              <a:rPr lang="en-US" sz="2000" dirty="0" smtClean="0">
                <a:latin typeface="Times New Roman" pitchFamily="18" charset="0"/>
                <a:cs typeface="Times New Roman" pitchFamily="18" charset="0"/>
              </a:rPr>
              <a:t>Problem of Communication:</a:t>
            </a:r>
          </a:p>
          <a:p>
            <a:pPr marL="800100" lvl="1" indent="-342900">
              <a:buFont typeface="Wingdings" pitchFamily="2" charset="2"/>
              <a:buChar char="q"/>
            </a:pPr>
            <a:r>
              <a:rPr lang="en-US" sz="2000" dirty="0" smtClean="0">
                <a:latin typeface="Times New Roman" pitchFamily="18" charset="0"/>
                <a:cs typeface="Times New Roman" pitchFamily="18" charset="0"/>
              </a:rPr>
              <a:t>Question of Reliability: The interactive nature of Time sharing system causes unreliability because the data content may be lost which will lead to failure.</a:t>
            </a:r>
          </a:p>
          <a:p>
            <a:pPr marL="800100" lvl="1" indent="-342900">
              <a:buFont typeface="Wingdings" pitchFamily="2" charset="2"/>
              <a:buChar char="q"/>
            </a:pPr>
            <a:r>
              <a:rPr lang="en-US" sz="2000" dirty="0" smtClean="0">
                <a:solidFill>
                  <a:srgbClr val="7030A0"/>
                </a:solidFill>
                <a:latin typeface="Times New Roman" pitchFamily="18" charset="0"/>
                <a:cs typeface="Times New Roman" pitchFamily="18" charset="0"/>
              </a:rPr>
              <a:t>It consumes much system resources</a:t>
            </a:r>
          </a:p>
        </p:txBody>
      </p:sp>
      <p:sp>
        <p:nvSpPr>
          <p:cNvPr id="12" name="Rectangle 11"/>
          <p:cNvSpPr/>
          <p:nvPr/>
        </p:nvSpPr>
        <p:spPr>
          <a:xfrm>
            <a:off x="8026400" y="1318736"/>
            <a:ext cx="3166533" cy="1754326"/>
          </a:xfrm>
          <a:prstGeom prst="rect">
            <a:avLst/>
          </a:prstGeom>
        </p:spPr>
        <p:txBody>
          <a:bodyPr wrap="square">
            <a:spAutoFit/>
          </a:bodyPr>
          <a:lstStyle/>
          <a:p>
            <a:pPr fontAlgn="base"/>
            <a:r>
              <a:rPr lang="en-US" dirty="0" smtClean="0">
                <a:latin typeface="Times New Roman" pitchFamily="18" charset="0"/>
                <a:cs typeface="Times New Roman" pitchFamily="18" charset="0"/>
              </a:rPr>
              <a:t>Example:-</a:t>
            </a:r>
          </a:p>
          <a:p>
            <a:pPr lvl="1" fontAlgn="base">
              <a:buFont typeface="Wingdings" pitchFamily="2" charset="2"/>
              <a:buChar char="§"/>
            </a:pPr>
            <a:r>
              <a:rPr lang="en-US" dirty="0" smtClean="0">
                <a:latin typeface="Times New Roman" pitchFamily="18" charset="0"/>
                <a:cs typeface="Times New Roman" pitchFamily="18" charset="0"/>
              </a:rPr>
              <a:t>UNIX</a:t>
            </a:r>
          </a:p>
          <a:p>
            <a:pPr lvl="1" fontAlgn="base">
              <a:buFont typeface="Wingdings" pitchFamily="2" charset="2"/>
              <a:buChar char="§"/>
            </a:pPr>
            <a:r>
              <a:rPr lang="en-US" dirty="0" err="1" smtClean="0">
                <a:latin typeface="Times New Roman" pitchFamily="18" charset="0"/>
                <a:cs typeface="Times New Roman" pitchFamily="18" charset="0"/>
              </a:rPr>
              <a:t>Multics</a:t>
            </a:r>
            <a:endParaRPr lang="en-US" dirty="0" smtClean="0">
              <a:latin typeface="Times New Roman" pitchFamily="18" charset="0"/>
              <a:cs typeface="Times New Roman" pitchFamily="18" charset="0"/>
            </a:endParaRPr>
          </a:p>
          <a:p>
            <a:pPr lvl="1" fontAlgn="base">
              <a:buFont typeface="Wingdings" pitchFamily="2" charset="2"/>
              <a:buChar char="§"/>
            </a:pPr>
            <a:r>
              <a:rPr lang="en-US" dirty="0" smtClean="0">
                <a:latin typeface="Times New Roman" pitchFamily="18" charset="0"/>
                <a:cs typeface="Times New Roman" pitchFamily="18" charset="0"/>
              </a:rPr>
              <a:t>Linux</a:t>
            </a:r>
          </a:p>
          <a:p>
            <a:pPr lvl="1" fontAlgn="base">
              <a:buFont typeface="Wingdings" pitchFamily="2" charset="2"/>
              <a:buChar char="§"/>
            </a:pPr>
            <a:r>
              <a:rPr lang="en-US" dirty="0" smtClean="0">
                <a:latin typeface="Times New Roman" pitchFamily="18" charset="0"/>
                <a:cs typeface="Times New Roman" pitchFamily="18" charset="0"/>
              </a:rPr>
              <a:t>Windows 2000 server</a:t>
            </a:r>
          </a:p>
          <a:p>
            <a:pPr lvl="1" fontAlgn="base">
              <a:buFont typeface="Wingdings" pitchFamily="2" charset="2"/>
              <a:buChar char="§"/>
            </a:pPr>
            <a:r>
              <a:rPr lang="en-US" dirty="0" smtClean="0">
                <a:latin typeface="Times New Roman" pitchFamily="18" charset="0"/>
                <a:cs typeface="Times New Roman" pitchFamily="18" charset="0"/>
              </a:rPr>
              <a:t>Windows NT server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 calcmode="lin" valueType="num">
                                      <p:cBhvr additive="base">
                                        <p:cTn id="4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anim calcmode="lin" valueType="num">
                                      <p:cBhvr additive="base">
                                        <p:cTn id="5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 calcmode="lin" valueType="num">
                                      <p:cBhvr additive="base">
                                        <p:cTn id="6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anim calcmode="lin" valueType="num">
                                      <p:cBhvr additive="base">
                                        <p:cTn id="6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xEl>
                                              <p:pRg st="0" end="0"/>
                                            </p:txEl>
                                          </p:spTgt>
                                        </p:tgtEl>
                                        <p:attrNameLst>
                                          <p:attrName>style.visibility</p:attrName>
                                        </p:attrNameLst>
                                      </p:cBhvr>
                                      <p:to>
                                        <p:strVal val="visible"/>
                                      </p:to>
                                    </p:set>
                                    <p:anim calcmode="lin" valueType="num">
                                      <p:cBhvr additive="base">
                                        <p:cTn id="7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
                                            <p:txEl>
                                              <p:pRg st="1" end="1"/>
                                            </p:txEl>
                                          </p:spTgt>
                                        </p:tgtEl>
                                        <p:attrNameLst>
                                          <p:attrName>style.visibility</p:attrName>
                                        </p:attrNameLst>
                                      </p:cBhvr>
                                      <p:to>
                                        <p:strVal val="visible"/>
                                      </p:to>
                                    </p:set>
                                    <p:anim calcmode="lin" valueType="num">
                                      <p:cBhvr additive="base">
                                        <p:cTn id="7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2">
                                            <p:txEl>
                                              <p:pRg st="2" end="2"/>
                                            </p:txEl>
                                          </p:spTgt>
                                        </p:tgtEl>
                                        <p:attrNameLst>
                                          <p:attrName>style.visibility</p:attrName>
                                        </p:attrNameLst>
                                      </p:cBhvr>
                                      <p:to>
                                        <p:strVal val="visible"/>
                                      </p:to>
                                    </p:set>
                                    <p:anim calcmode="lin" valueType="num">
                                      <p:cBhvr additive="base">
                                        <p:cTn id="8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
                                            <p:txEl>
                                              <p:pRg st="3" end="3"/>
                                            </p:txEl>
                                          </p:spTgt>
                                        </p:tgtEl>
                                        <p:attrNameLst>
                                          <p:attrName>style.visibility</p:attrName>
                                        </p:attrNameLst>
                                      </p:cBhvr>
                                      <p:to>
                                        <p:strVal val="visible"/>
                                      </p:to>
                                    </p:set>
                                    <p:anim calcmode="lin" valueType="num">
                                      <p:cBhvr additive="base">
                                        <p:cTn id="9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2">
                                            <p:txEl>
                                              <p:pRg st="4" end="4"/>
                                            </p:txEl>
                                          </p:spTgt>
                                        </p:tgtEl>
                                        <p:attrNameLst>
                                          <p:attrName>style.visibility</p:attrName>
                                        </p:attrNameLst>
                                      </p:cBhvr>
                                      <p:to>
                                        <p:strVal val="visible"/>
                                      </p:to>
                                    </p:set>
                                    <p:anim calcmode="lin" valueType="num">
                                      <p:cBhvr additive="base">
                                        <p:cTn id="9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
                                            <p:txEl>
                                              <p:pRg st="5" end="5"/>
                                            </p:txEl>
                                          </p:spTgt>
                                        </p:tgtEl>
                                        <p:attrNameLst>
                                          <p:attrName>style.visibility</p:attrName>
                                        </p:attrNameLst>
                                      </p:cBhvr>
                                      <p:to>
                                        <p:strVal val="visible"/>
                                      </p:to>
                                    </p:set>
                                    <p:anim calcmode="lin" valueType="num">
                                      <p:cBhvr additive="base">
                                        <p:cTn id="10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39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43503" y="1932627"/>
            <a:ext cx="11098579" cy="2985433"/>
          </a:xfrm>
          <a:prstGeom prst="rect">
            <a:avLst/>
          </a:prstGeom>
        </p:spPr>
        <p:txBody>
          <a:bodyPr wrap="square">
            <a:spAutoFit/>
          </a:bodyPr>
          <a:lstStyle/>
          <a:p>
            <a:pPr algn="ctr"/>
            <a:r>
              <a:rPr lang="en-US" sz="8000" b="1" dirty="0" smtClean="0">
                <a:solidFill>
                  <a:srgbClr val="00B050"/>
                </a:solidFill>
                <a:latin typeface="Times New Roman" pitchFamily="18" charset="0"/>
                <a:cs typeface="Times New Roman" pitchFamily="18" charset="0"/>
              </a:rPr>
              <a:t>Parallel Operating System</a:t>
            </a:r>
          </a:p>
          <a:p>
            <a:pPr algn="ctr"/>
            <a:endParaRPr lang="en-IN" sz="2800" b="1" dirty="0">
              <a:solidFill>
                <a:srgbClr val="00B050"/>
              </a:solidFill>
              <a:latin typeface="Wide Latin"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itchFamily="18" charset="0"/>
                <a:cs typeface="Times New Roman" pitchFamily="18" charset="0"/>
              </a:rPr>
              <a:t>Parallel Operating System [POS]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69984" y="993094"/>
            <a:ext cx="11814198" cy="3170099"/>
          </a:xfrm>
          <a:prstGeom prst="rect">
            <a:avLst/>
          </a:prstGeom>
        </p:spPr>
        <p:txBody>
          <a:bodyPr wrap="square">
            <a:spAutoFit/>
          </a:bodyPr>
          <a:lstStyle/>
          <a:p>
            <a:pPr>
              <a:buFont typeface="Wingdings" pitchFamily="2" charset="2"/>
              <a:buChar char="q"/>
            </a:pPr>
            <a:r>
              <a:rPr lang="en-US" sz="2000" dirty="0" smtClean="0">
                <a:solidFill>
                  <a:srgbClr val="7030A0"/>
                </a:solidFill>
                <a:latin typeface="Times New Roman" pitchFamily="18" charset="0"/>
                <a:cs typeface="Times New Roman" pitchFamily="18" charset="0"/>
              </a:rPr>
              <a:t>Parallel processing is a superset of multi processing system.</a:t>
            </a:r>
          </a:p>
          <a:p>
            <a:pPr>
              <a:buFont typeface="Wingdings" pitchFamily="2" charset="2"/>
              <a:buChar char="q"/>
            </a:pPr>
            <a:r>
              <a:rPr lang="en-US" sz="2000" b="1" dirty="0" smtClean="0">
                <a:latin typeface="Times New Roman" pitchFamily="18" charset="0"/>
                <a:cs typeface="Times New Roman" pitchFamily="18" charset="0"/>
              </a:rPr>
              <a:t>Purpose:-Parallel Processing Systems</a:t>
            </a:r>
            <a:r>
              <a:rPr lang="en-US" sz="2000" dirty="0" smtClean="0">
                <a:latin typeface="Times New Roman" pitchFamily="18" charset="0"/>
                <a:cs typeface="Times New Roman" pitchFamily="18" charset="0"/>
              </a:rPr>
              <a:t> are designed to speed up the execution of programs by dividing the program into multiple fragments and processing these fragments simultaneously.</a:t>
            </a:r>
          </a:p>
          <a:p>
            <a:r>
              <a:rPr lang="en-US" sz="2000" dirty="0" smtClean="0">
                <a:latin typeface="Times New Roman" pitchFamily="18" charset="0"/>
                <a:cs typeface="Times New Roman" pitchFamily="18" charset="0"/>
              </a:rPr>
              <a:t>		Parallel computing is used to increase performance and for scientific computing</a:t>
            </a:r>
          </a:p>
          <a:p>
            <a:pPr>
              <a:buFont typeface="Wingdings" pitchFamily="2" charset="2"/>
              <a:buChar char="q"/>
            </a:pPr>
            <a:r>
              <a:rPr lang="en-US" sz="2000" b="1" dirty="0" smtClean="0">
                <a:solidFill>
                  <a:srgbClr val="FF0000"/>
                </a:solidFill>
                <a:latin typeface="Times New Roman" pitchFamily="18" charset="0"/>
                <a:cs typeface="Times New Roman" pitchFamily="18" charset="0"/>
              </a:rPr>
              <a:t>Principle :- </a:t>
            </a:r>
            <a:r>
              <a:rPr lang="en-US" sz="2000" dirty="0" smtClean="0">
                <a:solidFill>
                  <a:srgbClr val="FF0000"/>
                </a:solidFill>
                <a:latin typeface="Times New Roman" pitchFamily="18" charset="0"/>
                <a:cs typeface="Times New Roman" pitchFamily="18" charset="0"/>
              </a:rPr>
              <a:t>Parallel processing works on the principle, where the large task is divided into small sub task and is assigned to individual core present in computer system and finally all O/P will merge together.</a:t>
            </a:r>
          </a:p>
          <a:p>
            <a:pPr>
              <a:buFont typeface="Wingdings" pitchFamily="2" charset="2"/>
              <a:buChar char="q"/>
            </a:pPr>
            <a:r>
              <a:rPr lang="en-US" sz="2000" dirty="0" smtClean="0">
                <a:latin typeface="Times New Roman" pitchFamily="18" charset="0"/>
                <a:cs typeface="Times New Roman" pitchFamily="18" charset="0"/>
              </a:rPr>
              <a:t>Parallel processing is tightly coupled where memory, clock, bus etc are shared on same system. </a:t>
            </a:r>
          </a:p>
          <a:p>
            <a:pPr>
              <a:buFont typeface="Wingdings" pitchFamily="2" charset="2"/>
              <a:buChar char="q"/>
            </a:pPr>
            <a:r>
              <a:rPr lang="en-US" sz="2000" b="1" dirty="0" smtClean="0">
                <a:solidFill>
                  <a:srgbClr val="00B050"/>
                </a:solidFill>
                <a:latin typeface="Times New Roman" pitchFamily="18" charset="0"/>
                <a:cs typeface="Times New Roman" pitchFamily="18" charset="0"/>
              </a:rPr>
              <a:t>Communication :-</a:t>
            </a:r>
            <a:r>
              <a:rPr lang="en-US" sz="2000" dirty="0" smtClean="0">
                <a:solidFill>
                  <a:srgbClr val="00B050"/>
                </a:solidFill>
                <a:latin typeface="Times New Roman" pitchFamily="18" charset="0"/>
                <a:cs typeface="Times New Roman" pitchFamily="18" charset="0"/>
              </a:rPr>
              <a:t>Inter Process Communication (IPC), it is achieved by shared memory mechanism. </a:t>
            </a:r>
          </a:p>
          <a:p>
            <a:pPr>
              <a:buFont typeface="Wingdings" pitchFamily="2" charset="2"/>
              <a:buChar char="q"/>
            </a:pPr>
            <a:r>
              <a:rPr lang="en-US" sz="2000" b="1" dirty="0" smtClean="0">
                <a:latin typeface="Times New Roman" pitchFamily="18" charset="0"/>
                <a:cs typeface="Times New Roman" pitchFamily="18" charset="0"/>
              </a:rPr>
              <a:t>Data dependency </a:t>
            </a:r>
            <a:r>
              <a:rPr lang="en-US" sz="2000" dirty="0" smtClean="0">
                <a:latin typeface="Times New Roman" pitchFamily="18" charset="0"/>
                <a:cs typeface="Times New Roman" pitchFamily="18" charset="0"/>
              </a:rPr>
              <a:t>concept is important if subtask1 depends on subtask 2, so they have to wait for each other, to produce an O/P. Dependency may be in the form of I/P dependency, O/P dependency, flow dependency, etc.</a:t>
            </a:r>
          </a:p>
        </p:txBody>
      </p:sp>
      <p:pic>
        <p:nvPicPr>
          <p:cNvPr id="12" name="Picture 11" descr="Untitled.png"/>
          <p:cNvPicPr>
            <a:picLocks noChangeAspect="1"/>
          </p:cNvPicPr>
          <p:nvPr/>
        </p:nvPicPr>
        <p:blipFill>
          <a:blip r:embed="rId3" cstate="print"/>
          <a:stretch>
            <a:fillRect/>
          </a:stretch>
        </p:blipFill>
        <p:spPr>
          <a:xfrm>
            <a:off x="5957455" y="4322618"/>
            <a:ext cx="5624947" cy="1757099"/>
          </a:xfrm>
          <a:prstGeom prst="rect">
            <a:avLst/>
          </a:prstGeom>
          <a:ln>
            <a:solidFill>
              <a:srgbClr val="7030A0"/>
            </a:solidFill>
          </a:ln>
        </p:spPr>
      </p:pic>
      <p:pic>
        <p:nvPicPr>
          <p:cNvPr id="13" name="Picture 12" descr="download.jpg"/>
          <p:cNvPicPr>
            <a:picLocks noChangeAspect="1"/>
          </p:cNvPicPr>
          <p:nvPr/>
        </p:nvPicPr>
        <p:blipFill>
          <a:blip r:embed="rId4" cstate="print"/>
          <a:stretch>
            <a:fillRect/>
          </a:stretch>
        </p:blipFill>
        <p:spPr>
          <a:xfrm>
            <a:off x="821314" y="4313958"/>
            <a:ext cx="4041631" cy="1917111"/>
          </a:xfrm>
          <a:prstGeom prst="rect">
            <a:avLst/>
          </a:prstGeom>
          <a:ln>
            <a:solidFill>
              <a:srgbClr val="7030A0"/>
            </a:solidFill>
          </a:ln>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ox(i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 calcmode="lin" valueType="num">
                                      <p:cBhvr additive="base">
                                        <p:cTn id="4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 calcmode="lin" valueType="num">
                                      <p:cBhvr additive="base">
                                        <p:cTn id="5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Advantages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3D1C11D3-DC04-44C8-B80D-418BEA169E07}"/>
              </a:ext>
            </a:extLst>
          </p:cNvPr>
          <p:cNvSpPr/>
          <p:nvPr/>
        </p:nvSpPr>
        <p:spPr>
          <a:xfrm>
            <a:off x="0" y="969819"/>
            <a:ext cx="8160327" cy="5324535"/>
          </a:xfrm>
          <a:prstGeom prst="rect">
            <a:avLst/>
          </a:prstGeom>
        </p:spPr>
        <p:txBody>
          <a:bodyPr wrap="square">
            <a:spAutoFit/>
          </a:bodyPr>
          <a:lstStyle/>
          <a:p>
            <a:pPr marL="457200" indent="-457200">
              <a:buFont typeface="Wingdings" pitchFamily="2" charset="2"/>
              <a:buChar char="q"/>
            </a:pPr>
            <a:r>
              <a:rPr lang="en-US" sz="2000" b="1" dirty="0" smtClean="0">
                <a:latin typeface="Times New Roman" pitchFamily="18" charset="0"/>
                <a:cs typeface="Times New Roman" pitchFamily="18" charset="0"/>
              </a:rPr>
              <a:t>Throughput increases:-</a:t>
            </a:r>
          </a:p>
          <a:p>
            <a:pPr lvl="1"/>
            <a:r>
              <a:rPr lang="en-US" sz="2000" dirty="0" smtClean="0">
                <a:latin typeface="Times New Roman" pitchFamily="18" charset="0"/>
                <a:cs typeface="Times New Roman" pitchFamily="18" charset="0"/>
              </a:rPr>
              <a:t>Presence of multicore architecture leads to more outcomes. </a:t>
            </a:r>
          </a:p>
          <a:p>
            <a:pPr lvl="1"/>
            <a:r>
              <a:rPr lang="en-US" sz="2000" dirty="0" smtClean="0">
                <a:latin typeface="Times New Roman" pitchFamily="18" charset="0"/>
                <a:cs typeface="Times New Roman" pitchFamily="18" charset="0"/>
              </a:rPr>
              <a:t>Simply, the availability of more processing elements leads to perform more tasks within less time so that maximum throughput can be achieved.</a:t>
            </a:r>
          </a:p>
          <a:p>
            <a:pPr marL="457200" indent="-457200">
              <a:buFont typeface="Wingdings" pitchFamily="2" charset="2"/>
              <a:buChar char="q"/>
            </a:pPr>
            <a:r>
              <a:rPr lang="en-US" sz="2000" b="1" dirty="0" smtClean="0">
                <a:solidFill>
                  <a:srgbClr val="7030A0"/>
                </a:solidFill>
                <a:latin typeface="Times New Roman" pitchFamily="18" charset="0"/>
                <a:cs typeface="Times New Roman" pitchFamily="18" charset="0"/>
              </a:rPr>
              <a:t>Economic of Scale:-</a:t>
            </a:r>
          </a:p>
          <a:p>
            <a:r>
              <a:rPr lang="en-US" sz="2000" dirty="0" smtClean="0">
                <a:solidFill>
                  <a:srgbClr val="7030A0"/>
                </a:solidFill>
                <a:latin typeface="Times New Roman" pitchFamily="18" charset="0"/>
                <a:cs typeface="Times New Roman" pitchFamily="18" charset="0"/>
              </a:rPr>
              <a:t>	If we compare a single processing and multiprocessing environment it 	saves lot of resource (memory). </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For example, </a:t>
            </a:r>
          </a:p>
          <a:p>
            <a:pPr marL="457200" indent="-457200">
              <a:buFont typeface="Wingdings" pitchFamily="2" charset="2"/>
              <a:buChar char="q"/>
            </a:pPr>
            <a:r>
              <a:rPr lang="en-US" sz="2000" b="1" dirty="0" smtClean="0">
                <a:latin typeface="Times New Roman" pitchFamily="18" charset="0"/>
                <a:cs typeface="Times New Roman" pitchFamily="18" charset="0"/>
              </a:rPr>
              <a:t>Increase Reliability:-</a:t>
            </a:r>
          </a:p>
          <a:p>
            <a:r>
              <a:rPr lang="en-US" sz="2000" dirty="0" smtClean="0">
                <a:latin typeface="Times New Roman" pitchFamily="18" charset="0"/>
                <a:cs typeface="Times New Roman" pitchFamily="18" charset="0"/>
              </a:rPr>
              <a:t>	Because of availability of many replicated resource, there is fault 	tolerance. </a:t>
            </a:r>
          </a:p>
          <a:p>
            <a:r>
              <a:rPr lang="en-US" sz="2000" dirty="0" smtClean="0">
                <a:latin typeface="Times New Roman" pitchFamily="18" charset="0"/>
                <a:cs typeface="Times New Roman" pitchFamily="18" charset="0"/>
              </a:rPr>
              <a:t>	If one of the processing elements gets failed it does affect other 	processing element. Hence user can simply rely on multiprocessing 	system.</a:t>
            </a:r>
          </a:p>
          <a:p>
            <a:pPr marL="457200" indent="-457200">
              <a:buFont typeface="Wingdings" pitchFamily="2" charset="2"/>
              <a:buChar char="q"/>
            </a:pPr>
            <a:r>
              <a:rPr lang="en-US" sz="2000" dirty="0" smtClean="0">
                <a:solidFill>
                  <a:srgbClr val="FF0000"/>
                </a:solidFill>
                <a:latin typeface="Times New Roman" pitchFamily="18" charset="0"/>
                <a:cs typeface="Times New Roman" pitchFamily="18" charset="0"/>
              </a:rPr>
              <a:t>Last advantage of parallel processing, is that it works on divide and conquer rule in which lot of advantages are possible.</a:t>
            </a:r>
          </a:p>
          <a:p>
            <a:pPr marL="457200" indent="-457200">
              <a:buFont typeface="Wingdings" pitchFamily="2" charset="2"/>
              <a:buChar char="q"/>
            </a:pPr>
            <a:r>
              <a:rPr lang="en-US" sz="2000" dirty="0" smtClean="0">
                <a:solidFill>
                  <a:srgbClr val="FF0000"/>
                </a:solidFill>
                <a:latin typeface="Times New Roman" pitchFamily="18" charset="0"/>
                <a:cs typeface="Times New Roman" pitchFamily="18" charset="0"/>
              </a:rPr>
              <a:t>Concurrency , time saving</a:t>
            </a:r>
          </a:p>
        </p:txBody>
      </p:sp>
      <p:pic>
        <p:nvPicPr>
          <p:cNvPr id="1026" name="Picture 2"/>
          <p:cNvPicPr>
            <a:picLocks noChangeAspect="1" noChangeArrowheads="1"/>
          </p:cNvPicPr>
          <p:nvPr/>
        </p:nvPicPr>
        <p:blipFill>
          <a:blip r:embed="rId3" cstate="print"/>
          <a:srcRect/>
          <a:stretch>
            <a:fillRect/>
          </a:stretch>
        </p:blipFill>
        <p:spPr bwMode="auto">
          <a:xfrm>
            <a:off x="8118763" y="1930237"/>
            <a:ext cx="3879273" cy="3140527"/>
          </a:xfrm>
          <a:prstGeom prst="rect">
            <a:avLst/>
          </a:prstGeom>
          <a:noFill/>
          <a:ln w="9525">
            <a:solidFill>
              <a:srgbClr val="0070C0"/>
            </a:solidFill>
            <a:miter lim="800000"/>
            <a:headEnd/>
            <a:tailEnd/>
          </a:ln>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blinds(horizontal)">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 calcmode="lin" valueType="num">
                                      <p:cBhvr additive="base">
                                        <p:cTn id="42"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xEl>
                                              <p:pRg st="6" end="6"/>
                                            </p:txEl>
                                          </p:spTgt>
                                        </p:tgtEl>
                                        <p:attrNameLst>
                                          <p:attrName>style.visibility</p:attrName>
                                        </p:attrNameLst>
                                      </p:cBhvr>
                                      <p:to>
                                        <p:strVal val="visible"/>
                                      </p:to>
                                    </p:set>
                                    <p:anim calcmode="lin" valueType="num">
                                      <p:cBhvr additive="base">
                                        <p:cTn id="48"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xEl>
                                              <p:pRg st="7" end="7"/>
                                            </p:txEl>
                                          </p:spTgt>
                                        </p:tgtEl>
                                        <p:attrNameLst>
                                          <p:attrName>style.visibility</p:attrName>
                                        </p:attrNameLst>
                                      </p:cBhvr>
                                      <p:to>
                                        <p:strVal val="visible"/>
                                      </p:to>
                                    </p:set>
                                    <p:anim calcmode="lin" valueType="num">
                                      <p:cBhvr additive="base">
                                        <p:cTn id="54"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xEl>
                                              <p:pRg st="8" end="8"/>
                                            </p:txEl>
                                          </p:spTgt>
                                        </p:tgtEl>
                                        <p:attrNameLst>
                                          <p:attrName>style.visibility</p:attrName>
                                        </p:attrNameLst>
                                      </p:cBhvr>
                                      <p:to>
                                        <p:strVal val="visible"/>
                                      </p:to>
                                    </p:set>
                                    <p:anim calcmode="lin" valueType="num">
                                      <p:cBhvr additive="base">
                                        <p:cTn id="60"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
                                            <p:txEl>
                                              <p:pRg st="9" end="9"/>
                                            </p:txEl>
                                          </p:spTgt>
                                        </p:tgtEl>
                                        <p:attrNameLst>
                                          <p:attrName>style.visibility</p:attrName>
                                        </p:attrNameLst>
                                      </p:cBhvr>
                                      <p:to>
                                        <p:strVal val="visible"/>
                                      </p:to>
                                    </p:set>
                                    <p:anim calcmode="lin" valueType="num">
                                      <p:cBhvr additive="base">
                                        <p:cTn id="66"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
                                            <p:txEl>
                                              <p:pRg st="10" end="10"/>
                                            </p:txEl>
                                          </p:spTgt>
                                        </p:tgtEl>
                                        <p:attrNameLst>
                                          <p:attrName>style.visibility</p:attrName>
                                        </p:attrNameLst>
                                      </p:cBhvr>
                                      <p:to>
                                        <p:strVal val="visible"/>
                                      </p:to>
                                    </p:set>
                                    <p:anim calcmode="lin" valueType="num">
                                      <p:cBhvr additive="base">
                                        <p:cTn id="72"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Disadvantages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833797" y="2090498"/>
            <a:ext cx="10985669" cy="4078039"/>
          </a:xfrm>
          <a:prstGeom prst="rect">
            <a:avLst/>
          </a:prstGeom>
        </p:spPr>
        <p:txBody>
          <a:bodyPr wrap="square">
            <a:spAutoFit/>
          </a:bodyPr>
          <a:lstStyle/>
          <a:p>
            <a:pPr>
              <a:lnSpc>
                <a:spcPct val="150000"/>
              </a:lnSpc>
              <a:buFont typeface="Wingdings" pitchFamily="2" charset="2"/>
              <a:buChar char="q"/>
            </a:pPr>
            <a:r>
              <a:rPr lang="en-US" sz="2000" dirty="0" smtClean="0">
                <a:latin typeface="Times New Roman" pitchFamily="18" charset="0"/>
                <a:cs typeface="Times New Roman" pitchFamily="18" charset="0"/>
              </a:rPr>
              <a:t>Parallel systems are more difficult to program than computers with a single processor because the architecture of parallel computers varies accordingly and the processes of multiple CPUs must be coordinated and synchronized</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Power consumption is high due to multi-core architecture.</a:t>
            </a:r>
          </a:p>
          <a:p>
            <a:pPr>
              <a:lnSpc>
                <a:spcPct val="150000"/>
              </a:lnSpc>
              <a:buFont typeface="Wingdings" pitchFamily="2" charset="2"/>
              <a:buChar char="q"/>
            </a:pPr>
            <a:r>
              <a:rPr lang="en-US" sz="2000" dirty="0" smtClean="0">
                <a:latin typeface="Times New Roman" pitchFamily="18" charset="0"/>
                <a:cs typeface="Times New Roman" pitchFamily="18" charset="0"/>
              </a:rPr>
              <a:t>High Configuration Hardware required</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Its very difficulty to develop parallel software's</a:t>
            </a:r>
          </a:p>
          <a:p>
            <a:pPr>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Lack of scalability between mem and cpu</a:t>
            </a:r>
          </a:p>
          <a:p>
            <a:pPr>
              <a:lnSpc>
                <a:spcPct val="150000"/>
              </a:lnSpc>
              <a:buFont typeface="Wingdings" pitchFamily="2" charset="2"/>
              <a:buChar char="q"/>
            </a:pPr>
            <a:endParaRPr lang="en-US" sz="2000" dirty="0" smtClean="0">
              <a:solidFill>
                <a:srgbClr val="FF0000"/>
              </a:solidFill>
              <a:latin typeface="Times New Roman" pitchFamily="18" charset="0"/>
              <a:cs typeface="Times New Roman" pitchFamily="18" charset="0"/>
            </a:endParaRPr>
          </a:p>
          <a:p>
            <a:pPr>
              <a:buFont typeface="Wingdings" pitchFamily="2" charset="2"/>
              <a:buChar char="q"/>
            </a:pPr>
            <a:endParaRPr lang="en-US" sz="19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43503" y="1932627"/>
            <a:ext cx="11098579" cy="2985433"/>
          </a:xfrm>
          <a:prstGeom prst="rect">
            <a:avLst/>
          </a:prstGeom>
        </p:spPr>
        <p:txBody>
          <a:bodyPr wrap="square">
            <a:spAutoFit/>
          </a:bodyPr>
          <a:lstStyle/>
          <a:p>
            <a:pPr algn="ctr"/>
            <a:r>
              <a:rPr lang="en-US" sz="8000" b="1" dirty="0" smtClean="0">
                <a:solidFill>
                  <a:srgbClr val="00B050"/>
                </a:solidFill>
                <a:latin typeface="Times New Roman" pitchFamily="18" charset="0"/>
                <a:cs typeface="Times New Roman" pitchFamily="18" charset="0"/>
              </a:rPr>
              <a:t>Network Operating System</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NOS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07264" y="1011382"/>
            <a:ext cx="8051365" cy="5016758"/>
          </a:xfrm>
          <a:prstGeom prst="rect">
            <a:avLst/>
          </a:prstGeom>
        </p:spPr>
        <p:txBody>
          <a:bodyPr wrap="square">
            <a:spAutoFit/>
          </a:bodyPr>
          <a:lstStyle/>
          <a:p>
            <a:pPr>
              <a:buFont typeface="Wingdings" pitchFamily="2" charset="2"/>
              <a:buChar char="§"/>
            </a:pPr>
            <a:r>
              <a:rPr lang="en-US" sz="2000" dirty="0" smtClean="0">
                <a:latin typeface="Times New Roman" pitchFamily="18" charset="0"/>
                <a:cs typeface="Times New Roman" pitchFamily="18" charset="0"/>
              </a:rPr>
              <a:t>Many computers are connected via some connecting device which ultimately forms a network. </a:t>
            </a:r>
          </a:p>
          <a:p>
            <a:pPr>
              <a:buFont typeface="Wingdings" pitchFamily="2" charset="2"/>
              <a:buChar char="§"/>
            </a:pPr>
            <a:r>
              <a:rPr lang="en-US" sz="2000" dirty="0" smtClean="0">
                <a:latin typeface="Times New Roman" pitchFamily="18" charset="0"/>
                <a:cs typeface="Times New Roman" pitchFamily="18" charset="0"/>
              </a:rPr>
              <a:t>Network Operating System includes special functions for connecting computers and devices into a local-area network (LAN) or Inter-network. </a:t>
            </a:r>
          </a:p>
          <a:p>
            <a:pPr>
              <a:buFont typeface="Wingdings" pitchFamily="2" charset="2"/>
              <a:buChar char="§"/>
            </a:pPr>
            <a:r>
              <a:rPr lang="en-US" sz="2000" dirty="0" smtClean="0">
                <a:solidFill>
                  <a:srgbClr val="7030A0"/>
                </a:solidFill>
                <a:latin typeface="Times New Roman" pitchFamily="18" charset="0"/>
                <a:cs typeface="Times New Roman" pitchFamily="18" charset="0"/>
              </a:rPr>
              <a:t>NOS’s are the middleware between local OS of one computer to local OS of another computer. </a:t>
            </a:r>
          </a:p>
          <a:p>
            <a:pPr>
              <a:buFont typeface="Wingdings" pitchFamily="2" charset="2"/>
              <a:buChar char="§"/>
            </a:pPr>
            <a:r>
              <a:rPr lang="en-US" sz="2000" dirty="0" smtClean="0">
                <a:latin typeface="Times New Roman" pitchFamily="18" charset="0"/>
                <a:cs typeface="Times New Roman" pitchFamily="18" charset="0"/>
              </a:rPr>
              <a:t>It’s a responsibility of sender and receiver that, transfer takes place properly. </a:t>
            </a:r>
          </a:p>
          <a:p>
            <a:pPr>
              <a:buFont typeface="Wingdings" pitchFamily="2" charset="2"/>
              <a:buChar char="§"/>
            </a:pPr>
            <a:r>
              <a:rPr lang="en-US" sz="2000" dirty="0" smtClean="0">
                <a:latin typeface="Times New Roman" pitchFamily="18" charset="0"/>
                <a:cs typeface="Times New Roman" pitchFamily="18" charset="0"/>
              </a:rPr>
              <a:t>NOS (Network OS) has separate system images for every user. </a:t>
            </a:r>
          </a:p>
          <a:p>
            <a:pPr>
              <a:buFont typeface="Wingdings" pitchFamily="2" charset="2"/>
              <a:buChar char="§"/>
            </a:pPr>
            <a:r>
              <a:rPr lang="en-US" sz="2000" dirty="0" smtClean="0">
                <a:latin typeface="Times New Roman" pitchFamily="18" charset="0"/>
                <a:cs typeface="Times New Roman" pitchFamily="18" charset="0"/>
              </a:rPr>
              <a:t>During this time, the total care of task at network level is cared by NOS along with network paradigm and format. </a:t>
            </a:r>
          </a:p>
          <a:p>
            <a:pPr>
              <a:buFont typeface="Wingdings" pitchFamily="2" charset="2"/>
              <a:buChar char="§"/>
            </a:pPr>
            <a:r>
              <a:rPr lang="en-US" sz="2000" dirty="0" smtClean="0">
                <a:solidFill>
                  <a:srgbClr val="FF0000"/>
                </a:solidFill>
                <a:latin typeface="Times New Roman" pitchFamily="18" charset="0"/>
                <a:cs typeface="Times New Roman" pitchFamily="18" charset="0"/>
              </a:rPr>
              <a:t>NOS are a loosely coupled OS where each system has their own components (processing element).</a:t>
            </a:r>
          </a:p>
          <a:p>
            <a:pPr>
              <a:buFont typeface="Wingdings" pitchFamily="2" charset="2"/>
              <a:buChar char="§"/>
            </a:pPr>
            <a:r>
              <a:rPr lang="en-US" sz="2000" dirty="0" smtClean="0">
                <a:latin typeface="Times New Roman" pitchFamily="18" charset="0"/>
                <a:cs typeface="Times New Roman" pitchFamily="18" charset="0"/>
              </a:rPr>
              <a:t> During data transfer on N/W the concept of marshaling and demarshaling (encapsulation) is needed i.e. only end user can access data while middle one can't. </a:t>
            </a:r>
          </a:p>
          <a:p>
            <a:pPr>
              <a:buFont typeface="Wingdings" pitchFamily="2" charset="2"/>
              <a:buChar char="§"/>
            </a:pPr>
            <a:r>
              <a:rPr lang="en-US" sz="2000" dirty="0" smtClean="0">
                <a:solidFill>
                  <a:srgbClr val="FF0000"/>
                </a:solidFill>
                <a:latin typeface="Times New Roman" pitchFamily="18" charset="0"/>
                <a:cs typeface="Times New Roman" pitchFamily="18" charset="0"/>
              </a:rPr>
              <a:t>NOS use high level API, Socket, RPC for process communication.</a:t>
            </a:r>
            <a:endParaRPr lang="en-US" sz="19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pic>
        <p:nvPicPr>
          <p:cNvPr id="10241" name="Picture 1"/>
          <p:cNvPicPr>
            <a:picLocks noChangeAspect="1" noChangeArrowheads="1"/>
          </p:cNvPicPr>
          <p:nvPr/>
        </p:nvPicPr>
        <p:blipFill>
          <a:blip r:embed="rId3" cstate="print"/>
          <a:srcRect/>
          <a:stretch>
            <a:fillRect/>
          </a:stretch>
        </p:blipFill>
        <p:spPr bwMode="auto">
          <a:xfrm>
            <a:off x="8302172" y="1092531"/>
            <a:ext cx="3415166" cy="2172338"/>
          </a:xfrm>
          <a:prstGeom prst="rect">
            <a:avLst/>
          </a:prstGeom>
          <a:noFill/>
          <a:ln w="9525">
            <a:solidFill>
              <a:srgbClr val="7030A0"/>
            </a:solid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8234473" y="3976914"/>
            <a:ext cx="3739813" cy="2082123"/>
          </a:xfrm>
          <a:prstGeom prst="rect">
            <a:avLst/>
          </a:prstGeom>
          <a:noFill/>
          <a:ln w="9525">
            <a:solidFill>
              <a:srgbClr val="7030A0"/>
            </a:solidFill>
            <a:miter lim="800000"/>
            <a:headEnd/>
            <a:tailEnd/>
          </a:ln>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0241"/>
                                        </p:tgtEl>
                                        <p:attrNameLst>
                                          <p:attrName>style.visibility</p:attrName>
                                        </p:attrNameLst>
                                      </p:cBhvr>
                                      <p:to>
                                        <p:strVal val="visible"/>
                                      </p:to>
                                    </p:set>
                                    <p:animEffect transition="in" filter="box(in)">
                                      <p:cBhvr>
                                        <p:cTn id="61" dur="500"/>
                                        <p:tgtEl>
                                          <p:spTgt spid="10241"/>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ntr" presetSubtype="16" fill="hold" nodeType="clickEffect">
                                  <p:stCondLst>
                                    <p:cond delay="0"/>
                                  </p:stCondLst>
                                  <p:childTnLst>
                                    <p:set>
                                      <p:cBhvr>
                                        <p:cTn id="65" dur="1" fill="hold">
                                          <p:stCondLst>
                                            <p:cond delay="0"/>
                                          </p:stCondLst>
                                        </p:cTn>
                                        <p:tgtEl>
                                          <p:spTgt spid="2050"/>
                                        </p:tgtEl>
                                        <p:attrNameLst>
                                          <p:attrName>style.visibility</p:attrName>
                                        </p:attrNameLst>
                                      </p:cBhvr>
                                      <p:to>
                                        <p:strVal val="visible"/>
                                      </p:to>
                                    </p:set>
                                    <p:animEffect transition="in" filter="diamond(in)">
                                      <p:cBhvr>
                                        <p:cTn id="66"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NOS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522513" y="3088865"/>
            <a:ext cx="3207658" cy="2862322"/>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Applications:</a:t>
            </a:r>
          </a:p>
          <a:p>
            <a:pPr lvl="1">
              <a:lnSpc>
                <a:spcPct val="150000"/>
              </a:lnSpc>
              <a:buFont typeface="Wingdings" pitchFamily="2" charset="2"/>
              <a:buChar char="q"/>
            </a:pPr>
            <a:r>
              <a:rPr lang="en-US" sz="2000" dirty="0" smtClean="0">
                <a:latin typeface="Times New Roman" pitchFamily="18" charset="0"/>
                <a:cs typeface="Times New Roman" pitchFamily="18" charset="0"/>
              </a:rPr>
              <a:t>Remote Login</a:t>
            </a:r>
          </a:p>
          <a:p>
            <a:pPr lvl="1">
              <a:lnSpc>
                <a:spcPct val="150000"/>
              </a:lnSpc>
              <a:buFont typeface="Wingdings" pitchFamily="2" charset="2"/>
              <a:buChar char="q"/>
            </a:pPr>
            <a:r>
              <a:rPr lang="en-US" sz="2000" b="1" dirty="0" smtClean="0">
                <a:solidFill>
                  <a:srgbClr val="FF0000"/>
                </a:solidFill>
                <a:latin typeface="Times New Roman" pitchFamily="18" charset="0"/>
                <a:cs typeface="Times New Roman" pitchFamily="18" charset="0"/>
              </a:rPr>
              <a:t>File Transfer</a:t>
            </a:r>
          </a:p>
          <a:p>
            <a:pPr lvl="1">
              <a:lnSpc>
                <a:spcPct val="150000"/>
              </a:lnSpc>
              <a:buFont typeface="Wingdings" pitchFamily="2" charset="2"/>
              <a:buChar char="q"/>
            </a:pPr>
            <a:r>
              <a:rPr lang="en-US" sz="2000" dirty="0" smtClean="0">
                <a:latin typeface="Times New Roman" pitchFamily="18" charset="0"/>
                <a:cs typeface="Times New Roman" pitchFamily="18" charset="0"/>
              </a:rPr>
              <a:t>N/W Browsing</a:t>
            </a:r>
          </a:p>
          <a:p>
            <a:pPr lvl="1">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Remote Execution</a:t>
            </a:r>
          </a:p>
          <a:p>
            <a:pPr lvl="1">
              <a:lnSpc>
                <a:spcPct val="150000"/>
              </a:lnSpc>
              <a:buFont typeface="Wingdings" pitchFamily="2" charset="2"/>
              <a:buChar char="q"/>
            </a:pPr>
            <a:r>
              <a:rPr lang="en-US" sz="2000" dirty="0" smtClean="0">
                <a:latin typeface="Times New Roman" pitchFamily="18" charset="0"/>
                <a:cs typeface="Times New Roman" pitchFamily="18" charset="0"/>
              </a:rPr>
              <a:t>Messaging</a:t>
            </a:r>
            <a:endParaRPr lang="en-US" sz="2000" dirty="0">
              <a:latin typeface="Times New Roman" pitchFamily="18" charset="0"/>
              <a:cs typeface="Times New Roman" pitchFamily="18" charset="0"/>
            </a:endParaRPr>
          </a:p>
        </p:txBody>
      </p:sp>
      <p:sp>
        <p:nvSpPr>
          <p:cNvPr id="11" name="Rectangle 10"/>
          <p:cNvSpPr/>
          <p:nvPr/>
        </p:nvSpPr>
        <p:spPr>
          <a:xfrm>
            <a:off x="7852229" y="3104605"/>
            <a:ext cx="4049485" cy="2862322"/>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Examples:</a:t>
            </a:r>
          </a:p>
          <a:p>
            <a:pPr lvl="1">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Novell Netware, </a:t>
            </a:r>
          </a:p>
          <a:p>
            <a:pPr lvl="1">
              <a:lnSpc>
                <a:spcPct val="150000"/>
              </a:lnSpc>
              <a:buFont typeface="Wingdings" pitchFamily="2" charset="2"/>
              <a:buChar char="q"/>
            </a:pPr>
            <a:r>
              <a:rPr lang="en-US" sz="2000" dirty="0" smtClean="0">
                <a:latin typeface="Times New Roman" pitchFamily="18" charset="0"/>
                <a:cs typeface="Times New Roman" pitchFamily="18" charset="0"/>
              </a:rPr>
              <a:t>Windows NT/2000, </a:t>
            </a:r>
          </a:p>
          <a:p>
            <a:pPr lvl="1">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Linux, Sun Solaris, </a:t>
            </a:r>
          </a:p>
          <a:p>
            <a:pPr lvl="1">
              <a:lnSpc>
                <a:spcPct val="150000"/>
              </a:lnSpc>
              <a:buFont typeface="Wingdings" pitchFamily="2" charset="2"/>
              <a:buChar char="q"/>
            </a:pPr>
            <a:r>
              <a:rPr lang="en-US" sz="2000" dirty="0" smtClean="0">
                <a:latin typeface="Times New Roman" pitchFamily="18" charset="0"/>
                <a:cs typeface="Times New Roman" pitchFamily="18" charset="0"/>
              </a:rPr>
              <a:t>UNIX, and</a:t>
            </a:r>
          </a:p>
          <a:p>
            <a:pPr lvl="1">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 IBM OS/2</a:t>
            </a:r>
          </a:p>
        </p:txBody>
      </p:sp>
      <p:sp>
        <p:nvSpPr>
          <p:cNvPr id="12" name="Rectangle 11"/>
          <p:cNvSpPr/>
          <p:nvPr/>
        </p:nvSpPr>
        <p:spPr>
          <a:xfrm>
            <a:off x="174172" y="1035775"/>
            <a:ext cx="11859332" cy="1938992"/>
          </a:xfrm>
          <a:prstGeom prst="rect">
            <a:avLst/>
          </a:prstGeom>
        </p:spPr>
        <p:txBody>
          <a:bodyPr wrap="square">
            <a:spAutoFit/>
          </a:bodyPr>
          <a:lstStyle/>
          <a:p>
            <a:pPr>
              <a:buFont typeface="Wingdings" pitchFamily="2" charset="2"/>
              <a:buChar char="§"/>
            </a:pPr>
            <a:r>
              <a:rPr lang="en-US" sz="2000" b="1" dirty="0" smtClean="0">
                <a:latin typeface="Times New Roman" pitchFamily="18" charset="0"/>
                <a:cs typeface="Times New Roman" pitchFamily="18" charset="0"/>
              </a:rPr>
              <a:t>Purpose:- </a:t>
            </a:r>
          </a:p>
          <a:p>
            <a:pPr lvl="1">
              <a:buFont typeface="Wingdings" pitchFamily="2" charset="2"/>
              <a:buChar char="§"/>
            </a:pPr>
            <a:r>
              <a:rPr lang="en-US" sz="2000" dirty="0" smtClean="0">
                <a:solidFill>
                  <a:srgbClr val="7030A0"/>
                </a:solidFill>
                <a:latin typeface="Times New Roman" pitchFamily="18" charset="0"/>
                <a:cs typeface="Times New Roman" pitchFamily="18" charset="0"/>
              </a:rPr>
              <a:t>NOS is the extension of traditional OS and it is specially used for Resource sharing and information sharing on the networks</a:t>
            </a:r>
          </a:p>
          <a:p>
            <a:pPr lvl="1">
              <a:buFont typeface="Wingdings" pitchFamily="2" charset="2"/>
              <a:buChar char="§"/>
            </a:pPr>
            <a:endParaRPr lang="en-US" sz="2000" dirty="0" smtClean="0">
              <a:latin typeface="Times New Roman" pitchFamily="18" charset="0"/>
              <a:cs typeface="Times New Roman" pitchFamily="18" charset="0"/>
            </a:endParaRPr>
          </a:p>
          <a:p>
            <a:pPr lvl="1">
              <a:buFont typeface="Wingdings" pitchFamily="2" charset="2"/>
              <a:buChar char="§"/>
            </a:pPr>
            <a:r>
              <a:rPr lang="en-US" sz="2000" dirty="0" smtClean="0">
                <a:solidFill>
                  <a:srgbClr val="FF0000"/>
                </a:solidFill>
                <a:latin typeface="Times New Roman" pitchFamily="18" charset="0"/>
                <a:cs typeface="Times New Roman" pitchFamily="18" charset="0"/>
              </a:rPr>
              <a:t>It also gives the capability to manage data, users, groups, security, applications, and other networking functions on Server</a:t>
            </a:r>
          </a:p>
        </p:txBody>
      </p:sp>
      <p:pic>
        <p:nvPicPr>
          <p:cNvPr id="1026" name="Picture 2"/>
          <p:cNvPicPr>
            <a:picLocks noChangeAspect="1" noChangeArrowheads="1"/>
          </p:cNvPicPr>
          <p:nvPr/>
        </p:nvPicPr>
        <p:blipFill>
          <a:blip r:embed="rId3" cstate="print"/>
          <a:srcRect/>
          <a:stretch>
            <a:fillRect/>
          </a:stretch>
        </p:blipFill>
        <p:spPr bwMode="auto">
          <a:xfrm>
            <a:off x="3386347" y="2970930"/>
            <a:ext cx="3714750" cy="1828800"/>
          </a:xfrm>
          <a:prstGeom prst="rect">
            <a:avLst/>
          </a:prstGeom>
          <a:noFill/>
          <a:ln w="9525">
            <a:solidFill>
              <a:srgbClr val="7030A0"/>
            </a:solidFill>
            <a:miter lim="800000"/>
            <a:headEnd/>
            <a:tailEnd/>
          </a:ln>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 calcmode="lin" valueType="num">
                                      <p:cBhvr additive="base">
                                        <p:cTn id="3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 calcmode="lin" valueType="num">
                                      <p:cBhvr additive="base">
                                        <p:cTn id="3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Effect transition="in" filter="checkerboard(across)">
                                      <p:cBhvr>
                                        <p:cTn id="43" dur="500"/>
                                        <p:tgtEl>
                                          <p:spTgt spid="102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xEl>
                                              <p:pRg st="3" end="3"/>
                                            </p:txEl>
                                          </p:spTgt>
                                        </p:tgtEl>
                                        <p:attrNameLst>
                                          <p:attrName>style.visibility</p:attrName>
                                        </p:attrNameLst>
                                      </p:cBhvr>
                                      <p:to>
                                        <p:strVal val="visible"/>
                                      </p:to>
                                    </p:set>
                                    <p:anim calcmode="lin" valueType="num">
                                      <p:cBhvr additive="base">
                                        <p:cTn id="48"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0">
                                            <p:txEl>
                                              <p:pRg st="4" end="4"/>
                                            </p:txEl>
                                          </p:spTgt>
                                        </p:tgtEl>
                                        <p:attrNameLst>
                                          <p:attrName>style.visibility</p:attrName>
                                        </p:attrNameLst>
                                      </p:cBhvr>
                                      <p:to>
                                        <p:strVal val="visible"/>
                                      </p:to>
                                    </p:set>
                                    <p:anim calcmode="lin" valueType="num">
                                      <p:cBhvr additive="base">
                                        <p:cTn id="54"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xEl>
                                              <p:pRg st="5" end="5"/>
                                            </p:txEl>
                                          </p:spTgt>
                                        </p:tgtEl>
                                        <p:attrNameLst>
                                          <p:attrName>style.visibility</p:attrName>
                                        </p:attrNameLst>
                                      </p:cBhvr>
                                      <p:to>
                                        <p:strVal val="visible"/>
                                      </p:to>
                                    </p:set>
                                    <p:anim calcmode="lin" valueType="num">
                                      <p:cBhvr additive="base">
                                        <p:cTn id="60"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1">
                                            <p:txEl>
                                              <p:pRg st="0" end="0"/>
                                            </p:txEl>
                                          </p:spTgt>
                                        </p:tgtEl>
                                        <p:attrNameLst>
                                          <p:attrName>style.visibility</p:attrName>
                                        </p:attrNameLst>
                                      </p:cBhvr>
                                      <p:to>
                                        <p:strVal val="visible"/>
                                      </p:to>
                                    </p:set>
                                    <p:anim calcmode="lin" valueType="num">
                                      <p:cBhvr additive="base">
                                        <p:cTn id="6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1">
                                            <p:txEl>
                                              <p:pRg st="1" end="1"/>
                                            </p:txEl>
                                          </p:spTgt>
                                        </p:tgtEl>
                                        <p:attrNameLst>
                                          <p:attrName>style.visibility</p:attrName>
                                        </p:attrNameLst>
                                      </p:cBhvr>
                                      <p:to>
                                        <p:strVal val="visible"/>
                                      </p:to>
                                    </p:set>
                                    <p:anim calcmode="lin" valueType="num">
                                      <p:cBhvr additive="base">
                                        <p:cTn id="7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1">
                                            <p:txEl>
                                              <p:pRg st="2" end="2"/>
                                            </p:txEl>
                                          </p:spTgt>
                                        </p:tgtEl>
                                        <p:attrNameLst>
                                          <p:attrName>style.visibility</p:attrName>
                                        </p:attrNameLst>
                                      </p:cBhvr>
                                      <p:to>
                                        <p:strVal val="visible"/>
                                      </p:to>
                                    </p:set>
                                    <p:anim calcmode="lin" valueType="num">
                                      <p:cBhvr additive="base">
                                        <p:cTn id="78"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1">
                                            <p:txEl>
                                              <p:pRg st="3" end="3"/>
                                            </p:txEl>
                                          </p:spTgt>
                                        </p:tgtEl>
                                        <p:attrNameLst>
                                          <p:attrName>style.visibility</p:attrName>
                                        </p:attrNameLst>
                                      </p:cBhvr>
                                      <p:to>
                                        <p:strVal val="visible"/>
                                      </p:to>
                                    </p:set>
                                    <p:anim calcmode="lin" valueType="num">
                                      <p:cBhvr additive="base">
                                        <p:cTn id="84"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11">
                                            <p:txEl>
                                              <p:pRg st="4" end="4"/>
                                            </p:txEl>
                                          </p:spTgt>
                                        </p:tgtEl>
                                        <p:attrNameLst>
                                          <p:attrName>style.visibility</p:attrName>
                                        </p:attrNameLst>
                                      </p:cBhvr>
                                      <p:to>
                                        <p:strVal val="visible"/>
                                      </p:to>
                                    </p:set>
                                    <p:anim calcmode="lin" valueType="num">
                                      <p:cBhvr additive="base">
                                        <p:cTn id="90"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11">
                                            <p:txEl>
                                              <p:pRg st="5" end="5"/>
                                            </p:txEl>
                                          </p:spTgt>
                                        </p:tgtEl>
                                        <p:attrNameLst>
                                          <p:attrName>style.visibility</p:attrName>
                                        </p:attrNameLst>
                                      </p:cBhvr>
                                      <p:to>
                                        <p:strVal val="visible"/>
                                      </p:to>
                                    </p:set>
                                    <p:anim calcmode="lin" valueType="num">
                                      <p:cBhvr additive="base">
                                        <p:cTn id="96"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Advantages/Disadvantages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6284686" y="1732478"/>
            <a:ext cx="5733143" cy="2862322"/>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Disadvantages</a:t>
            </a:r>
          </a:p>
          <a:p>
            <a:pPr lvl="1">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NOS are less fault tolerant than distributed OS</a:t>
            </a:r>
          </a:p>
          <a:p>
            <a:pPr lvl="1" fontAlgn="base">
              <a:lnSpc>
                <a:spcPct val="150000"/>
              </a:lnSpc>
              <a:buFont typeface="Wingdings" pitchFamily="2" charset="2"/>
              <a:buChar char="q"/>
            </a:pPr>
            <a:r>
              <a:rPr lang="en-US" sz="2000" dirty="0" smtClean="0">
                <a:latin typeface="Times New Roman" pitchFamily="18" charset="0"/>
                <a:cs typeface="Times New Roman" pitchFamily="18" charset="0"/>
              </a:rPr>
              <a:t>Servers are costly</a:t>
            </a:r>
          </a:p>
          <a:p>
            <a:pPr lvl="1" fontAlgn="base">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User has to depend on a central location for most operations</a:t>
            </a:r>
          </a:p>
          <a:p>
            <a:pPr lvl="1" fontAlgn="base">
              <a:lnSpc>
                <a:spcPct val="150000"/>
              </a:lnSpc>
              <a:buFont typeface="Wingdings" pitchFamily="2" charset="2"/>
              <a:buChar char="q"/>
            </a:pPr>
            <a:r>
              <a:rPr lang="en-US" sz="2000" dirty="0" smtClean="0">
                <a:latin typeface="Times New Roman" pitchFamily="18" charset="0"/>
                <a:cs typeface="Times New Roman" pitchFamily="18" charset="0"/>
              </a:rPr>
              <a:t>Maintenance and updates are required regularly</a:t>
            </a:r>
            <a:endParaRPr lang="en-US" sz="19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
        <p:nvSpPr>
          <p:cNvPr id="10" name="Rectangle 9"/>
          <p:cNvSpPr/>
          <p:nvPr/>
        </p:nvSpPr>
        <p:spPr>
          <a:xfrm>
            <a:off x="174171" y="1405208"/>
            <a:ext cx="6096000" cy="3323987"/>
          </a:xfrm>
          <a:prstGeom prst="rect">
            <a:avLst/>
          </a:prstGeom>
        </p:spPr>
        <p:txBody>
          <a:bodyPr>
            <a:spAutoFit/>
          </a:bodyPr>
          <a:lstStyle/>
          <a:p>
            <a:pPr fontAlgn="base">
              <a:lnSpc>
                <a:spcPct val="150000"/>
              </a:lnSpc>
            </a:pPr>
            <a:r>
              <a:rPr lang="en-US" sz="2000" b="1" dirty="0" smtClean="0">
                <a:latin typeface="Times New Roman" pitchFamily="18" charset="0"/>
                <a:cs typeface="Times New Roman" pitchFamily="18" charset="0"/>
              </a:rPr>
              <a:t>Advantages </a:t>
            </a:r>
          </a:p>
          <a:p>
            <a:pPr lvl="1" fontAlgn="base">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Highly stable centralized servers</a:t>
            </a:r>
          </a:p>
          <a:p>
            <a:pPr lvl="1" fontAlgn="base">
              <a:lnSpc>
                <a:spcPct val="150000"/>
              </a:lnSpc>
              <a:buFont typeface="Wingdings" pitchFamily="2" charset="2"/>
              <a:buChar char="q"/>
            </a:pPr>
            <a:r>
              <a:rPr lang="en-US" sz="2000" dirty="0" smtClean="0">
                <a:latin typeface="Times New Roman" pitchFamily="18" charset="0"/>
                <a:cs typeface="Times New Roman" pitchFamily="18" charset="0"/>
              </a:rPr>
              <a:t>Security concerns are handled through servers</a:t>
            </a:r>
          </a:p>
          <a:p>
            <a:pPr lvl="1" fontAlgn="base">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New technologies and hardware up-gradation are easily integrated into the system</a:t>
            </a:r>
          </a:p>
          <a:p>
            <a:pPr lvl="1" fontAlgn="base">
              <a:lnSpc>
                <a:spcPct val="150000"/>
              </a:lnSpc>
              <a:buFont typeface="Wingdings" pitchFamily="2" charset="2"/>
              <a:buChar char="q"/>
            </a:pPr>
            <a:r>
              <a:rPr lang="en-US" sz="2000" dirty="0" smtClean="0">
                <a:latin typeface="Times New Roman" pitchFamily="18" charset="0"/>
                <a:cs typeface="Times New Roman" pitchFamily="18" charset="0"/>
              </a:rPr>
              <a:t>Server access is possible remotely from different locations and types of systems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diamond(in)">
                                      <p:cBhvr>
                                        <p:cTn id="37" dur="20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 calcmode="lin" valueType="num">
                                      <p:cBhvr additive="base">
                                        <p:cTn id="4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xEl>
                                              <p:pRg st="2" end="2"/>
                                            </p:txEl>
                                          </p:spTgt>
                                        </p:tgtEl>
                                        <p:attrNameLst>
                                          <p:attrName>style.visibility</p:attrName>
                                        </p:attrNameLst>
                                      </p:cBhvr>
                                      <p:to>
                                        <p:strVal val="visible"/>
                                      </p:to>
                                    </p:set>
                                    <p:anim calcmode="lin" valueType="num">
                                      <p:cBhvr additive="base">
                                        <p:cTn id="4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3" end="3"/>
                                            </p:txEl>
                                          </p:spTgt>
                                        </p:tgtEl>
                                        <p:attrNameLst>
                                          <p:attrName>style.visibility</p:attrName>
                                        </p:attrNameLst>
                                      </p:cBhvr>
                                      <p:to>
                                        <p:strVal val="visible"/>
                                      </p:to>
                                    </p:set>
                                    <p:anim calcmode="lin" valueType="num">
                                      <p:cBhvr additive="base">
                                        <p:cTn id="5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xEl>
                                              <p:pRg st="4" end="4"/>
                                            </p:txEl>
                                          </p:spTgt>
                                        </p:tgtEl>
                                        <p:attrNameLst>
                                          <p:attrName>style.visibility</p:attrName>
                                        </p:attrNameLst>
                                      </p:cBhvr>
                                      <p:to>
                                        <p:strVal val="visible"/>
                                      </p:to>
                                    </p:set>
                                    <p:anim calcmode="lin" valueType="num">
                                      <p:cBhvr additive="base">
                                        <p:cTn id="60"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49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612775" y="1710955"/>
            <a:ext cx="11098579" cy="3139321"/>
          </a:xfrm>
          <a:prstGeom prst="rect">
            <a:avLst/>
          </a:prstGeom>
        </p:spPr>
        <p:txBody>
          <a:bodyPr wrap="square">
            <a:spAutoFit/>
          </a:bodyPr>
          <a:lstStyle/>
          <a:p>
            <a:pPr algn="ctr"/>
            <a:r>
              <a:rPr lang="en-IN" sz="6600" b="1" dirty="0" smtClean="0">
                <a:solidFill>
                  <a:srgbClr val="C00000"/>
                </a:solidFill>
                <a:latin typeface="Times New Roman" pitchFamily="18" charset="0"/>
                <a:cs typeface="Times New Roman" pitchFamily="18" charset="0"/>
              </a:rPr>
              <a:t>Sequential Processing /</a:t>
            </a:r>
            <a:r>
              <a:rPr lang="en-US" sz="6600" b="1" dirty="0" smtClean="0">
                <a:solidFill>
                  <a:srgbClr val="C00000"/>
                </a:solidFill>
                <a:latin typeface="Times New Roman" pitchFamily="18" charset="0"/>
                <a:cs typeface="Times New Roman" pitchFamily="18" charset="0"/>
              </a:rPr>
              <a:t> Serial processing</a:t>
            </a:r>
          </a:p>
          <a:p>
            <a:pPr algn="ctr"/>
            <a:r>
              <a:rPr lang="en-US" sz="6600" b="1" dirty="0" smtClean="0">
                <a:solidFill>
                  <a:srgbClr val="C00000"/>
                </a:solidFill>
                <a:latin typeface="Times New Roman" pitchFamily="18" charset="0"/>
                <a:cs typeface="Times New Roman" pitchFamily="18" charset="0"/>
              </a:rPr>
              <a:t>Operating System</a:t>
            </a:r>
            <a:endParaRPr lang="en-IN" sz="6600" b="1" dirty="0">
              <a:solidFill>
                <a:srgbClr val="C00000"/>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sndAc>
      <p:stSnd>
        <p:snd r:embed="rId3" name="camera.wav" builtIn="1"/>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50</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43503" y="1932627"/>
            <a:ext cx="11098579" cy="2985433"/>
          </a:xfrm>
          <a:prstGeom prst="rect">
            <a:avLst/>
          </a:prstGeom>
        </p:spPr>
        <p:txBody>
          <a:bodyPr wrap="square">
            <a:spAutoFit/>
          </a:bodyPr>
          <a:lstStyle/>
          <a:p>
            <a:pPr algn="ctr"/>
            <a:r>
              <a:rPr lang="en-US" sz="8000" b="1" dirty="0" smtClean="0">
                <a:solidFill>
                  <a:srgbClr val="7030A0"/>
                </a:solidFill>
                <a:latin typeface="Times New Roman" pitchFamily="18" charset="0"/>
                <a:cs typeface="Times New Roman" pitchFamily="18" charset="0"/>
              </a:rPr>
              <a:t>Distributed Operating System</a:t>
            </a:r>
          </a:p>
          <a:p>
            <a:pPr algn="ctr"/>
            <a:endParaRPr lang="en-IN" sz="28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1"/>
                </a:solidFill>
                <a:latin typeface="Times New Roman" pitchFamily="18" charset="0"/>
                <a:cs typeface="Times New Roman" pitchFamily="18" charset="0"/>
              </a:rPr>
              <a:t>Distributed Operating System</a:t>
            </a:r>
          </a:p>
        </p:txBody>
      </p:sp>
      <p:sp>
        <p:nvSpPr>
          <p:cNvPr id="6" name="Rectangle 5"/>
          <p:cNvSpPr/>
          <p:nvPr/>
        </p:nvSpPr>
        <p:spPr>
          <a:xfrm>
            <a:off x="0" y="638820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51</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80109" y="1048512"/>
            <a:ext cx="11845636" cy="1631216"/>
          </a:xfrm>
          <a:prstGeom prst="rect">
            <a:avLst/>
          </a:prstGeom>
        </p:spPr>
        <p:txBody>
          <a:bodyPr wrap="square">
            <a:spAutoFit/>
          </a:bodyPr>
          <a:lstStyle/>
          <a:p>
            <a:pPr algn="just"/>
            <a:r>
              <a:rPr lang="en-US" sz="2000" b="1" dirty="0" smtClean="0">
                <a:latin typeface="Times New Roman" pitchFamily="18" charset="0"/>
                <a:cs typeface="Times New Roman" pitchFamily="18" charset="0"/>
              </a:rPr>
              <a:t>Definition:-</a:t>
            </a:r>
          </a:p>
          <a:p>
            <a:pPr algn="just">
              <a:buFont typeface="Wingdings" pitchFamily="2" charset="2"/>
              <a:buChar char="q"/>
            </a:pPr>
            <a:r>
              <a:rPr lang="en-US" sz="2000" smtClean="0">
                <a:solidFill>
                  <a:srgbClr val="FF0000"/>
                </a:solidFill>
                <a:latin typeface="Times New Roman" pitchFamily="18" charset="0"/>
                <a:cs typeface="Times New Roman" pitchFamily="18" charset="0"/>
              </a:rPr>
              <a:t>DS </a:t>
            </a:r>
            <a:r>
              <a:rPr lang="en-US" sz="2000" dirty="0" smtClean="0">
                <a:solidFill>
                  <a:srgbClr val="FF0000"/>
                </a:solidFill>
                <a:latin typeface="Times New Roman" pitchFamily="18" charset="0"/>
                <a:cs typeface="Times New Roman" pitchFamily="18" charset="0"/>
              </a:rPr>
              <a:t>can be define as a collection of autonomous computer systems which are capable of communication and cooperation with each other's through high capacity LAN/WAN network. </a:t>
            </a:r>
          </a:p>
          <a:p>
            <a:pPr algn="just">
              <a:buFont typeface="Wingdings" pitchFamily="2" charset="2"/>
              <a:buChar char="q"/>
            </a:pPr>
            <a:r>
              <a:rPr lang="en-US" sz="2000" dirty="0" smtClean="0">
                <a:latin typeface="Times New Roman" pitchFamily="18" charset="0"/>
                <a:cs typeface="Times New Roman" pitchFamily="18" charset="0"/>
              </a:rPr>
              <a:t>It can also define a collection of independent computer that appears to its user as a single coherent system.</a:t>
            </a:r>
          </a:p>
          <a:p>
            <a:endParaRPr lang="en-US"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82880" y="3015599"/>
            <a:ext cx="3720054" cy="262929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7842145" y="3037746"/>
            <a:ext cx="4161882" cy="2753453"/>
          </a:xfrm>
          <a:prstGeom prst="rect">
            <a:avLst/>
          </a:prstGeom>
          <a:noFill/>
          <a:ln w="9525">
            <a:noFill/>
            <a:miter lim="800000"/>
            <a:headEnd/>
            <a:tailEnd/>
          </a:ln>
        </p:spPr>
      </p:pic>
      <p:pic>
        <p:nvPicPr>
          <p:cNvPr id="1027" name="Picture 3"/>
          <p:cNvPicPr>
            <a:picLocks noChangeAspect="1" noChangeArrowheads="1"/>
          </p:cNvPicPr>
          <p:nvPr/>
        </p:nvPicPr>
        <p:blipFill>
          <a:blip r:embed="rId5"/>
          <a:srcRect/>
          <a:stretch>
            <a:fillRect/>
          </a:stretch>
        </p:blipFill>
        <p:spPr bwMode="auto">
          <a:xfrm>
            <a:off x="3974783" y="2862453"/>
            <a:ext cx="3876675" cy="3181350"/>
          </a:xfrm>
          <a:prstGeom prst="rect">
            <a:avLst/>
          </a:prstGeom>
          <a:noFill/>
          <a:ln w="9525">
            <a:noFill/>
            <a:miter lim="800000"/>
            <a:headEnd/>
            <a:tailEnd/>
          </a:ln>
          <a:effectLst/>
        </p:spPr>
      </p:pic>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blinds(horizontal)">
                                      <p:cBhvr>
                                        <p:cTn id="25" dur="500"/>
                                        <p:tgtEl>
                                          <p:spTgt spid="102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box(in)">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checkerboard(across)">
                                      <p:cBhvr>
                                        <p:cTn id="3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DOS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52</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3D1C11D3-DC04-44C8-B80D-418BEA169E07}"/>
              </a:ext>
            </a:extLst>
          </p:cNvPr>
          <p:cNvSpPr/>
          <p:nvPr/>
        </p:nvSpPr>
        <p:spPr>
          <a:xfrm>
            <a:off x="7083552" y="1163783"/>
            <a:ext cx="5108448" cy="2708434"/>
          </a:xfrm>
          <a:prstGeom prst="rect">
            <a:avLst/>
          </a:prstGeom>
        </p:spPr>
        <p:txBody>
          <a:bodyPr wrap="square">
            <a:spAutoFit/>
          </a:bodyPr>
          <a:lstStyle/>
          <a:p>
            <a:r>
              <a:rPr lang="en-US" sz="2000" b="1" dirty="0" smtClean="0">
                <a:latin typeface="Times New Roman" pitchFamily="18" charset="0"/>
                <a:cs typeface="Times New Roman" pitchFamily="18" charset="0"/>
              </a:rPr>
              <a:t>	Purpose of DOS:-</a:t>
            </a:r>
          </a:p>
          <a:p>
            <a:pPr lvl="2">
              <a:lnSpc>
                <a:spcPct val="150000"/>
              </a:lnSpc>
              <a:buFont typeface="Wingdings" pitchFamily="2" charset="2"/>
              <a:buChar char="q"/>
            </a:pPr>
            <a:r>
              <a:rPr lang="en-US" sz="2000" dirty="0" smtClean="0">
                <a:solidFill>
                  <a:srgbClr val="C00000"/>
                </a:solidFill>
                <a:latin typeface="Times New Roman" pitchFamily="18" charset="0"/>
                <a:cs typeface="Times New Roman" pitchFamily="18" charset="0"/>
              </a:rPr>
              <a:t>How to manage resource effectively</a:t>
            </a:r>
          </a:p>
          <a:p>
            <a:pPr lvl="2">
              <a:lnSpc>
                <a:spcPct val="150000"/>
              </a:lnSpc>
              <a:buFont typeface="Wingdings" pitchFamily="2" charset="2"/>
              <a:buChar char="q"/>
            </a:pPr>
            <a:r>
              <a:rPr lang="en-US" sz="2000" dirty="0" smtClean="0">
                <a:latin typeface="Times New Roman" pitchFamily="18" charset="0"/>
                <a:cs typeface="Times New Roman" pitchFamily="18" charset="0"/>
              </a:rPr>
              <a:t>Sharing of information (data)</a:t>
            </a:r>
          </a:p>
          <a:p>
            <a:pPr lvl="2">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Transparency[Hide the details] </a:t>
            </a:r>
          </a:p>
          <a:p>
            <a:pPr lvl="2">
              <a:lnSpc>
                <a:spcPct val="150000"/>
              </a:lnSpc>
              <a:buFont typeface="Wingdings" pitchFamily="2" charset="2"/>
              <a:buChar char="q"/>
            </a:pPr>
            <a:r>
              <a:rPr lang="en-US" sz="2000" dirty="0" smtClean="0">
                <a:latin typeface="Times New Roman" pitchFamily="18" charset="0"/>
                <a:cs typeface="Times New Roman" pitchFamily="18" charset="0"/>
              </a:rPr>
              <a:t>Replication facility</a:t>
            </a:r>
          </a:p>
          <a:p>
            <a:pPr lvl="2">
              <a:lnSpc>
                <a:spcPct val="150000"/>
              </a:lnSpc>
              <a:buFont typeface="Wingdings" pitchFamily="2" charset="2"/>
              <a:buChar char="q"/>
            </a:pPr>
            <a:r>
              <a:rPr lang="en-US" sz="2000" dirty="0" smtClean="0">
                <a:solidFill>
                  <a:srgbClr val="FF0000"/>
                </a:solidFill>
                <a:latin typeface="Times New Roman" pitchFamily="18" charset="0"/>
                <a:cs typeface="Times New Roman" pitchFamily="18" charset="0"/>
              </a:rPr>
              <a:t>Large and effective data processing</a:t>
            </a:r>
          </a:p>
        </p:txBody>
      </p:sp>
      <p:sp>
        <p:nvSpPr>
          <p:cNvPr id="11" name="Rectangle 10"/>
          <p:cNvSpPr/>
          <p:nvPr/>
        </p:nvSpPr>
        <p:spPr>
          <a:xfrm>
            <a:off x="7534656" y="3998976"/>
            <a:ext cx="4273849" cy="2246769"/>
          </a:xfrm>
          <a:prstGeom prst="rect">
            <a:avLst/>
          </a:prstGeom>
        </p:spPr>
        <p:txBody>
          <a:bodyPr wrap="square">
            <a:spAutoFit/>
          </a:bodyPr>
          <a:lstStyle/>
          <a:p>
            <a:r>
              <a:rPr lang="en-US" sz="2000" b="1" dirty="0" smtClean="0">
                <a:latin typeface="Times New Roman" pitchFamily="18" charset="0"/>
                <a:cs typeface="Times New Roman" pitchFamily="18" charset="0"/>
              </a:rPr>
              <a:t>Applications:-</a:t>
            </a:r>
            <a:endParaRPr lang="en-US" sz="2000" dirty="0" smtClean="0">
              <a:latin typeface="Times New Roman" pitchFamily="18" charset="0"/>
              <a:cs typeface="Times New Roman" pitchFamily="18" charset="0"/>
            </a:endParaRPr>
          </a:p>
          <a:p>
            <a:pPr lvl="1">
              <a:lnSpc>
                <a:spcPct val="150000"/>
              </a:lnSpc>
              <a:buFont typeface="Wingdings" pitchFamily="2" charset="2"/>
              <a:buChar char="q"/>
            </a:pPr>
            <a:r>
              <a:rPr lang="en-US" sz="2000" dirty="0" smtClean="0">
                <a:solidFill>
                  <a:srgbClr val="00B050"/>
                </a:solidFill>
                <a:latin typeface="Times New Roman" pitchFamily="18" charset="0"/>
                <a:cs typeface="Times New Roman" pitchFamily="18" charset="0"/>
              </a:rPr>
              <a:t>Telecommunication Networks</a:t>
            </a:r>
          </a:p>
          <a:p>
            <a:pPr lvl="1">
              <a:lnSpc>
                <a:spcPct val="150000"/>
              </a:lnSpc>
              <a:buFont typeface="Wingdings" pitchFamily="2" charset="2"/>
              <a:buChar char="q"/>
            </a:pPr>
            <a:r>
              <a:rPr lang="en-US" sz="2000" dirty="0" smtClean="0">
                <a:latin typeface="Times New Roman" pitchFamily="18" charset="0"/>
                <a:cs typeface="Times New Roman" pitchFamily="18" charset="0"/>
              </a:rPr>
              <a:t>Network Applications</a:t>
            </a:r>
          </a:p>
          <a:p>
            <a:pPr lvl="1">
              <a:lnSpc>
                <a:spcPct val="150000"/>
              </a:lnSpc>
              <a:buFont typeface="Wingdings" pitchFamily="2" charset="2"/>
              <a:buChar char="q"/>
            </a:pPr>
            <a:r>
              <a:rPr lang="en-US" sz="2000" dirty="0" smtClean="0">
                <a:solidFill>
                  <a:srgbClr val="00B050"/>
                </a:solidFill>
                <a:latin typeface="Times New Roman" pitchFamily="18" charset="0"/>
                <a:cs typeface="Times New Roman" pitchFamily="18" charset="0"/>
              </a:rPr>
              <a:t>Real Time Process Control</a:t>
            </a:r>
          </a:p>
          <a:p>
            <a:pPr lvl="1">
              <a:lnSpc>
                <a:spcPct val="150000"/>
              </a:lnSpc>
              <a:buFont typeface="Wingdings" pitchFamily="2" charset="2"/>
              <a:buChar char="q"/>
            </a:pPr>
            <a:r>
              <a:rPr lang="en-US" sz="2000" dirty="0" smtClean="0">
                <a:latin typeface="Times New Roman" pitchFamily="18" charset="0"/>
                <a:cs typeface="Times New Roman" pitchFamily="18" charset="0"/>
              </a:rPr>
              <a:t>Parallel Computation</a:t>
            </a:r>
          </a:p>
        </p:txBody>
      </p:sp>
      <p:sp>
        <p:nvSpPr>
          <p:cNvPr id="12" name="Rectangle 11"/>
          <p:cNvSpPr/>
          <p:nvPr/>
        </p:nvSpPr>
        <p:spPr>
          <a:xfrm>
            <a:off x="158496" y="975360"/>
            <a:ext cx="7564582" cy="5324535"/>
          </a:xfrm>
          <a:prstGeom prst="rect">
            <a:avLst/>
          </a:prstGeom>
        </p:spPr>
        <p:txBody>
          <a:bodyPr wrap="square">
            <a:spAutoFit/>
          </a:bodyPr>
          <a:lstStyle/>
          <a:p>
            <a:r>
              <a:rPr lang="en-US" sz="2000" b="1" dirty="0" smtClean="0">
                <a:latin typeface="Times New Roman" pitchFamily="18" charset="0"/>
                <a:cs typeface="Times New Roman" pitchFamily="18" charset="0"/>
              </a:rPr>
              <a:t>Feature:-</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In distributed environment all the workstations/systems are geographically separated</a:t>
            </a:r>
          </a:p>
          <a:p>
            <a:pPr lvl="1">
              <a:buFont typeface="Wingdings" pitchFamily="2" charset="2"/>
              <a:buChar char="q"/>
            </a:pPr>
            <a:endParaRPr lang="en-US" sz="2000" dirty="0" smtClean="0">
              <a:latin typeface="Times New Roman" pitchFamily="18" charset="0"/>
              <a:cs typeface="Times New Roman" pitchFamily="18" charset="0"/>
            </a:endParaRPr>
          </a:p>
          <a:p>
            <a:pPr lvl="1">
              <a:buFont typeface="Wingdings" pitchFamily="2" charset="2"/>
              <a:buChar char="q"/>
            </a:pPr>
            <a:r>
              <a:rPr lang="en-US" sz="2000" dirty="0" smtClean="0">
                <a:latin typeface="Times New Roman" pitchFamily="18" charset="0"/>
                <a:cs typeface="Times New Roman" pitchFamily="18" charset="0"/>
              </a:rPr>
              <a:t>Distributed system is a special purpose OS (Advance OS)</a:t>
            </a:r>
          </a:p>
          <a:p>
            <a:pPr lvl="1">
              <a:buFont typeface="Wingdings" pitchFamily="2" charset="2"/>
              <a:buChar char="q"/>
            </a:pPr>
            <a:r>
              <a:rPr lang="en-US" sz="2000" dirty="0" smtClean="0">
                <a:solidFill>
                  <a:srgbClr val="7030A0"/>
                </a:solidFill>
                <a:latin typeface="Times New Roman" pitchFamily="18" charset="0"/>
                <a:cs typeface="Times New Roman" pitchFamily="18" charset="0"/>
              </a:rPr>
              <a:t>Distributed OS is an extension/advancement of Network OS with higher level of communication</a:t>
            </a:r>
          </a:p>
          <a:p>
            <a:pPr lvl="1">
              <a:buFont typeface="Wingdings" pitchFamily="2" charset="2"/>
              <a:buChar char="q"/>
            </a:pPr>
            <a:endParaRPr lang="en-US" sz="2000" dirty="0" smtClean="0">
              <a:latin typeface="Times New Roman" pitchFamily="18" charset="0"/>
              <a:cs typeface="Times New Roman" pitchFamily="18" charset="0"/>
            </a:endParaRPr>
          </a:p>
          <a:p>
            <a:pPr lvl="1">
              <a:buFont typeface="Wingdings" pitchFamily="2" charset="2"/>
              <a:buChar char="q"/>
            </a:pPr>
            <a:r>
              <a:rPr lang="en-US" sz="2000" dirty="0" smtClean="0">
                <a:latin typeface="Times New Roman" pitchFamily="18" charset="0"/>
                <a:cs typeface="Times New Roman" pitchFamily="18" charset="0"/>
              </a:rPr>
              <a:t>DOS is a comparatively more fault tolerance system than NOS </a:t>
            </a:r>
          </a:p>
          <a:p>
            <a:pPr lvl="1">
              <a:buFont typeface="Wingdings" pitchFamily="2" charset="2"/>
              <a:buChar char="q"/>
            </a:pPr>
            <a:r>
              <a:rPr lang="en-US" sz="2000" dirty="0" smtClean="0">
                <a:solidFill>
                  <a:srgbClr val="C00000"/>
                </a:solidFill>
                <a:latin typeface="Times New Roman" pitchFamily="18" charset="0"/>
                <a:cs typeface="Times New Roman" pitchFamily="18" charset="0"/>
              </a:rPr>
              <a:t>DOS is a loosely coupled system where each computer has its own computational/processing elements/resource (CPU, Memory, etc.)</a:t>
            </a:r>
          </a:p>
          <a:p>
            <a:pPr lvl="1">
              <a:buFont typeface="Wingdings" pitchFamily="2" charset="2"/>
              <a:buChar char="q"/>
            </a:pPr>
            <a:r>
              <a:rPr lang="en-US" sz="2000" dirty="0" smtClean="0">
                <a:latin typeface="Times New Roman" pitchFamily="18" charset="0"/>
                <a:cs typeface="Times New Roman" pitchFamily="18" charset="0"/>
              </a:rPr>
              <a:t>Transparency is a key design issue of DOS where every details are hidden from user, user can’t get actual status of activity, like replication, Resource, N/W, etc. </a:t>
            </a:r>
          </a:p>
          <a:p>
            <a:pPr lvl="1">
              <a:buFont typeface="Wingdings" pitchFamily="2" charset="2"/>
              <a:buChar char="q"/>
            </a:pPr>
            <a:r>
              <a:rPr lang="en-US" sz="2000" dirty="0" smtClean="0">
                <a:solidFill>
                  <a:srgbClr val="7030A0"/>
                </a:solidFill>
                <a:latin typeface="Times New Roman" pitchFamily="18" charset="0"/>
                <a:cs typeface="Times New Roman" pitchFamily="18" charset="0"/>
              </a:rPr>
              <a:t>Common user cannot predict the execution place (location) on distributed environment</a:t>
            </a:r>
          </a:p>
        </p:txBody>
      </p:sp>
    </p:spTree>
    <p:extLst>
      <p:ext uri="{BB962C8B-B14F-4D97-AF65-F5344CB8AC3E}">
        <p14:creationId xmlns:p14="http://schemas.microsoft.com/office/powerpoint/2010/main" xmlns=""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 calcmode="lin" valueType="num">
                                      <p:cBhvr additive="base">
                                        <p:cTn id="2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anim calcmode="lin" valueType="num">
                                      <p:cBhvr additive="base">
                                        <p:cTn id="4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 calcmode="lin" valueType="num">
                                      <p:cBhvr additive="base">
                                        <p:cTn id="5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anim calcmode="lin" valueType="num">
                                      <p:cBhvr additive="base">
                                        <p:cTn id="6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anim calcmode="lin" valueType="num">
                                      <p:cBhvr additive="base">
                                        <p:cTn id="6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
                                            <p:txEl>
                                              <p:pRg st="3" end="3"/>
                                            </p:txEl>
                                          </p:spTgt>
                                        </p:tgtEl>
                                        <p:attrNameLst>
                                          <p:attrName>style.visibility</p:attrName>
                                        </p:attrNameLst>
                                      </p:cBhvr>
                                      <p:to>
                                        <p:strVal val="visible"/>
                                      </p:to>
                                    </p:set>
                                    <p:anim calcmode="lin" valueType="num">
                                      <p:cBhvr additive="base">
                                        <p:cTn id="7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
                                            <p:txEl>
                                              <p:pRg st="4" end="4"/>
                                            </p:txEl>
                                          </p:spTgt>
                                        </p:tgtEl>
                                        <p:attrNameLst>
                                          <p:attrName>style.visibility</p:attrName>
                                        </p:attrNameLst>
                                      </p:cBhvr>
                                      <p:to>
                                        <p:strVal val="visible"/>
                                      </p:to>
                                    </p:set>
                                    <p:anim calcmode="lin" valueType="num">
                                      <p:cBhvr additive="base">
                                        <p:cTn id="7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xEl>
                                              <p:pRg st="5" end="5"/>
                                            </p:txEl>
                                          </p:spTgt>
                                        </p:tgtEl>
                                        <p:attrNameLst>
                                          <p:attrName>style.visibility</p:attrName>
                                        </p:attrNameLst>
                                      </p:cBhvr>
                                      <p:to>
                                        <p:strVal val="visible"/>
                                      </p:to>
                                    </p:set>
                                    <p:anim calcmode="lin" valueType="num">
                                      <p:cBhvr additive="base">
                                        <p:cTn id="8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 calcmode="lin" valueType="num">
                                      <p:cBhvr additive="base">
                                        <p:cTn id="9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
                                            <p:txEl>
                                              <p:pRg st="1" end="1"/>
                                            </p:txEl>
                                          </p:spTgt>
                                        </p:tgtEl>
                                        <p:attrNameLst>
                                          <p:attrName>style.visibility</p:attrName>
                                        </p:attrNameLst>
                                      </p:cBhvr>
                                      <p:to>
                                        <p:strVal val="visible"/>
                                      </p:to>
                                    </p:set>
                                    <p:anim calcmode="lin" valueType="num">
                                      <p:cBhvr additive="base">
                                        <p:cTn id="9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
                                            <p:txEl>
                                              <p:pRg st="2" end="2"/>
                                            </p:txEl>
                                          </p:spTgt>
                                        </p:tgtEl>
                                        <p:attrNameLst>
                                          <p:attrName>style.visibility</p:attrName>
                                        </p:attrNameLst>
                                      </p:cBhvr>
                                      <p:to>
                                        <p:strVal val="visible"/>
                                      </p:to>
                                    </p:set>
                                    <p:anim calcmode="lin" valueType="num">
                                      <p:cBhvr additive="base">
                                        <p:cTn id="10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1">
                                            <p:txEl>
                                              <p:pRg st="3" end="3"/>
                                            </p:txEl>
                                          </p:spTgt>
                                        </p:tgtEl>
                                        <p:attrNameLst>
                                          <p:attrName>style.visibility</p:attrName>
                                        </p:attrNameLst>
                                      </p:cBhvr>
                                      <p:to>
                                        <p:strVal val="visible"/>
                                      </p:to>
                                    </p:set>
                                    <p:anim calcmode="lin" valueType="num">
                                      <p:cBhvr additive="base">
                                        <p:cTn id="10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1">
                                            <p:txEl>
                                              <p:pRg st="4" end="4"/>
                                            </p:txEl>
                                          </p:spTgt>
                                        </p:tgtEl>
                                        <p:attrNameLst>
                                          <p:attrName>style.visibility</p:attrName>
                                        </p:attrNameLst>
                                      </p:cBhvr>
                                      <p:to>
                                        <p:strVal val="visible"/>
                                      </p:to>
                                    </p:set>
                                    <p:anim calcmode="lin" valueType="num">
                                      <p:cBhvr additive="base">
                                        <p:cTn id="11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Disadvantages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53</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4962144" y="1035213"/>
            <a:ext cx="7059168" cy="4093428"/>
          </a:xfrm>
          <a:prstGeom prst="rect">
            <a:avLst/>
          </a:prstGeom>
        </p:spPr>
        <p:txBody>
          <a:bodyPr wrap="square">
            <a:spAutoFit/>
          </a:bodyPr>
          <a:lstStyle/>
          <a:p>
            <a:pPr marL="0" lvl="2"/>
            <a:r>
              <a:rPr lang="en-US" sz="2000" b="1" dirty="0" smtClean="0">
                <a:latin typeface="Times New Roman" pitchFamily="18" charset="0"/>
                <a:cs typeface="Times New Roman" pitchFamily="18" charset="0"/>
              </a:rPr>
              <a:t>Disadvantages :-</a:t>
            </a:r>
          </a:p>
          <a:p>
            <a:pPr marL="457200" lvl="3">
              <a:buFont typeface="Wingdings" pitchFamily="2" charset="2"/>
              <a:buChar char="q"/>
            </a:pPr>
            <a:r>
              <a:rPr lang="en-US" sz="2000" dirty="0" smtClean="0">
                <a:solidFill>
                  <a:srgbClr val="FF0000"/>
                </a:solidFill>
                <a:latin typeface="Times New Roman" pitchFamily="18" charset="0"/>
                <a:cs typeface="Times New Roman" pitchFamily="18" charset="0"/>
              </a:rPr>
              <a:t> DOS lacks in common shared memory and clock (global) which leads to many problem like event ordering, synchronization, etc.</a:t>
            </a:r>
          </a:p>
          <a:p>
            <a:pPr marL="457200" lvl="3">
              <a:buFont typeface="Wingdings" pitchFamily="2" charset="2"/>
              <a:buChar char="q"/>
            </a:pPr>
            <a:r>
              <a:rPr lang="en-US" sz="2000" b="1" dirty="0" smtClean="0">
                <a:latin typeface="Times New Roman" pitchFamily="18" charset="0"/>
                <a:cs typeface="Times New Roman" pitchFamily="18" charset="0"/>
              </a:rPr>
              <a:t>Concurrency: </a:t>
            </a:r>
            <a:r>
              <a:rPr lang="en-US" sz="2000" dirty="0" smtClean="0">
                <a:latin typeface="Times New Roman" pitchFamily="18" charset="0"/>
                <a:cs typeface="Times New Roman" pitchFamily="18" charset="0"/>
              </a:rPr>
              <a:t>How to handle the sharing of resources between clients? Execution of concurrent programs share resources: e.g. web pages, files, etc.</a:t>
            </a:r>
          </a:p>
          <a:p>
            <a:pPr marL="457200" lvl="3">
              <a:buFont typeface="Wingdings" pitchFamily="2" charset="2"/>
              <a:buChar char="q"/>
            </a:pPr>
            <a:r>
              <a:rPr lang="en-US" sz="2000" b="1" dirty="0" smtClean="0">
                <a:solidFill>
                  <a:srgbClr val="7030A0"/>
                </a:solidFill>
                <a:latin typeface="Times New Roman" pitchFamily="18" charset="0"/>
                <a:cs typeface="Times New Roman" pitchFamily="18" charset="0"/>
              </a:rPr>
              <a:t>Difficulties of developing distributed software</a:t>
            </a:r>
          </a:p>
          <a:p>
            <a:pPr marL="457200" lvl="3">
              <a:buFont typeface="Wingdings" pitchFamily="2" charset="2"/>
              <a:buChar char="q"/>
            </a:pPr>
            <a:r>
              <a:rPr lang="en-US" sz="2000" b="1" dirty="0" smtClean="0">
                <a:latin typeface="Times New Roman" pitchFamily="18" charset="0"/>
                <a:cs typeface="Times New Roman" pitchFamily="18" charset="0"/>
              </a:rPr>
              <a:t>Networking problems[</a:t>
            </a:r>
            <a:r>
              <a:rPr lang="en-US" sz="2000" dirty="0" smtClean="0">
                <a:latin typeface="Times New Roman" pitchFamily="18" charset="0"/>
                <a:cs typeface="Times New Roman" pitchFamily="18" charset="0"/>
              </a:rPr>
              <a:t>infrastructure, which have to be dealt with: loss of messages, overloading, ... </a:t>
            </a:r>
            <a:r>
              <a:rPr lang="en-US" sz="2000" b="1" dirty="0" smtClean="0">
                <a:latin typeface="Times New Roman" pitchFamily="18" charset="0"/>
                <a:cs typeface="Times New Roman" pitchFamily="18" charset="0"/>
              </a:rPr>
              <a:t>]</a:t>
            </a:r>
          </a:p>
          <a:p>
            <a:pPr marL="457200" lvl="3">
              <a:buFont typeface="Wingdings" pitchFamily="2" charset="2"/>
              <a:buChar char="q"/>
            </a:pPr>
            <a:r>
              <a:rPr lang="en-US" sz="2000" b="1" dirty="0" smtClean="0">
                <a:solidFill>
                  <a:srgbClr val="FF0000"/>
                </a:solidFill>
                <a:latin typeface="Times New Roman" pitchFamily="18" charset="0"/>
                <a:cs typeface="Times New Roman" pitchFamily="18" charset="0"/>
              </a:rPr>
              <a:t>Security problems:</a:t>
            </a:r>
            <a:r>
              <a:rPr lang="en-US" sz="2000" dirty="0" smtClean="0">
                <a:solidFill>
                  <a:srgbClr val="FF0000"/>
                </a:solidFill>
                <a:latin typeface="Times New Roman" pitchFamily="18" charset="0"/>
                <a:cs typeface="Times New Roman" pitchFamily="18" charset="0"/>
              </a:rPr>
              <a:t> sharing generates the problem of data security.</a:t>
            </a:r>
          </a:p>
          <a:p>
            <a:pPr lvl="1">
              <a:buFont typeface="Wingdings" pitchFamily="2" charset="2"/>
              <a:buChar char="q"/>
            </a:pPr>
            <a:r>
              <a:rPr lang="en-US" sz="2000" dirty="0" smtClean="0">
                <a:latin typeface="Times New Roman" pitchFamily="18" charset="0"/>
                <a:cs typeface="Times New Roman" pitchFamily="18" charset="0"/>
              </a:rPr>
              <a:t>Expensive</a:t>
            </a:r>
          </a:p>
        </p:txBody>
      </p:sp>
      <p:sp>
        <p:nvSpPr>
          <p:cNvPr id="10" name="Rectangle 9">
            <a:extLst>
              <a:ext uri="{FF2B5EF4-FFF2-40B4-BE49-F238E27FC236}">
                <a16:creationId xmlns:a16="http://schemas.microsoft.com/office/drawing/2014/main" xmlns="" id="{3D1C11D3-DC04-44C8-B80D-418BEA169E07}"/>
              </a:ext>
            </a:extLst>
          </p:cNvPr>
          <p:cNvSpPr/>
          <p:nvPr/>
        </p:nvSpPr>
        <p:spPr>
          <a:xfrm>
            <a:off x="168471" y="1077884"/>
            <a:ext cx="4757097" cy="2554545"/>
          </a:xfrm>
          <a:prstGeom prst="rect">
            <a:avLst/>
          </a:prstGeom>
        </p:spPr>
        <p:txBody>
          <a:bodyPr wrap="square">
            <a:spAutoFit/>
          </a:bodyPr>
          <a:lstStyle/>
          <a:p>
            <a:r>
              <a:rPr lang="en-US" sz="2000" b="1" dirty="0" smtClean="0">
                <a:latin typeface="Times New Roman" pitchFamily="18" charset="0"/>
                <a:cs typeface="Times New Roman" pitchFamily="18" charset="0"/>
              </a:rPr>
              <a:t>Advantages:-</a:t>
            </a:r>
          </a:p>
          <a:p>
            <a:pPr marL="457200" lvl="3">
              <a:buFont typeface="Wingdings" pitchFamily="2" charset="2"/>
              <a:buChar char="q"/>
            </a:pPr>
            <a:r>
              <a:rPr lang="en-US" sz="2000" dirty="0" smtClean="0">
                <a:solidFill>
                  <a:srgbClr val="00B050"/>
                </a:solidFill>
                <a:latin typeface="Times New Roman" pitchFamily="18" charset="0"/>
                <a:cs typeface="Times New Roman" pitchFamily="18" charset="0"/>
              </a:rPr>
              <a:t>Resource sharing</a:t>
            </a:r>
          </a:p>
          <a:p>
            <a:pPr marL="457200" lvl="3">
              <a:buFont typeface="Wingdings" pitchFamily="2" charset="2"/>
              <a:buChar char="q"/>
            </a:pPr>
            <a:r>
              <a:rPr lang="en-US" sz="2000" dirty="0" smtClean="0">
                <a:latin typeface="Times New Roman" pitchFamily="18" charset="0"/>
                <a:cs typeface="Times New Roman" pitchFamily="18" charset="0"/>
              </a:rPr>
              <a:t>Computational speed up</a:t>
            </a:r>
          </a:p>
          <a:p>
            <a:pPr marL="457200" lvl="3">
              <a:buFont typeface="Wingdings" pitchFamily="2" charset="2"/>
              <a:buChar char="q"/>
            </a:pPr>
            <a:r>
              <a:rPr lang="en-US" sz="2000" dirty="0" smtClean="0">
                <a:solidFill>
                  <a:srgbClr val="7030A0"/>
                </a:solidFill>
                <a:latin typeface="Times New Roman" pitchFamily="18" charset="0"/>
                <a:cs typeface="Times New Roman" pitchFamily="18" charset="0"/>
              </a:rPr>
              <a:t>Reliability</a:t>
            </a:r>
          </a:p>
          <a:p>
            <a:pPr marL="457200" lvl="3">
              <a:buFont typeface="Wingdings" pitchFamily="2" charset="2"/>
              <a:buChar char="q"/>
            </a:pPr>
            <a:r>
              <a:rPr lang="en-US" sz="2000" dirty="0" smtClean="0">
                <a:latin typeface="Times New Roman" pitchFamily="18" charset="0"/>
                <a:cs typeface="Times New Roman" pitchFamily="18" charset="0"/>
              </a:rPr>
              <a:t>Scalability</a:t>
            </a:r>
          </a:p>
          <a:p>
            <a:pPr lvl="1">
              <a:buFont typeface="Wingdings" pitchFamily="2" charset="2"/>
              <a:buChar char="q"/>
            </a:pPr>
            <a:r>
              <a:rPr lang="en-US" sz="2000" dirty="0" smtClean="0">
                <a:solidFill>
                  <a:srgbClr val="FF0000"/>
                </a:solidFill>
                <a:latin typeface="Times New Roman" pitchFamily="18" charset="0"/>
                <a:cs typeface="Times New Roman" pitchFamily="18" charset="0"/>
              </a:rPr>
              <a:t>Better service to the customers.</a:t>
            </a:r>
          </a:p>
          <a:p>
            <a:pPr lvl="1">
              <a:buFont typeface="Wingdings" pitchFamily="2" charset="2"/>
              <a:buChar char="q"/>
            </a:pPr>
            <a:r>
              <a:rPr lang="en-US" sz="2000" dirty="0" smtClean="0">
                <a:latin typeface="Times New Roman" pitchFamily="18" charset="0"/>
                <a:cs typeface="Times New Roman" pitchFamily="18" charset="0"/>
              </a:rPr>
              <a:t>Reduction of the load on the host computer.</a:t>
            </a:r>
            <a:endParaRPr lang="en-US" sz="2400" dirty="0">
              <a:latin typeface="Times New Roman" pitchFamily="18" charset="0"/>
              <a:cs typeface="Times New Roman" pitchFamily="18" charset="0"/>
            </a:endParaRPr>
          </a:p>
        </p:txBody>
      </p:sp>
      <p:pic>
        <p:nvPicPr>
          <p:cNvPr id="11" name="Picture 10" descr="challenges-distributed-systems.png"/>
          <p:cNvPicPr>
            <a:picLocks noChangeAspect="1"/>
          </p:cNvPicPr>
          <p:nvPr/>
        </p:nvPicPr>
        <p:blipFill>
          <a:blip r:embed="rId3" cstate="print"/>
          <a:stretch>
            <a:fillRect/>
          </a:stretch>
        </p:blipFill>
        <p:spPr>
          <a:xfrm>
            <a:off x="426720" y="3751346"/>
            <a:ext cx="4340352" cy="2405614"/>
          </a:xfrm>
          <a:prstGeom prst="rect">
            <a:avLst/>
          </a:prstGeom>
        </p:spPr>
      </p:pic>
      <p:sp>
        <p:nvSpPr>
          <p:cNvPr id="12" name="Rectangle 11"/>
          <p:cNvSpPr/>
          <p:nvPr/>
        </p:nvSpPr>
        <p:spPr>
          <a:xfrm>
            <a:off x="6189632" y="5447889"/>
            <a:ext cx="5027008" cy="400110"/>
          </a:xfrm>
          <a:prstGeom prst="rect">
            <a:avLst/>
          </a:prstGeom>
        </p:spPr>
        <p:txBody>
          <a:bodyPr wrap="square">
            <a:spAutoFit/>
          </a:bodyPr>
          <a:lstStyle/>
          <a:p>
            <a:pPr lvl="2"/>
            <a:r>
              <a:rPr lang="pt-BR" sz="2000" b="1" dirty="0" smtClean="0">
                <a:solidFill>
                  <a:srgbClr val="7030A0"/>
                </a:solidFill>
                <a:latin typeface="Times New Roman" pitchFamily="18" charset="0"/>
                <a:cs typeface="Times New Roman" pitchFamily="18" charset="0"/>
              </a:rPr>
              <a:t>E.g. Mach OS, Chorus OS, etc.</a:t>
            </a:r>
            <a:endParaRPr lang="en-US" sz="2000" b="1" dirty="0" smtClean="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diamond(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0" end="0"/>
                                            </p:txEl>
                                          </p:spTgt>
                                        </p:tgtEl>
                                        <p:attrNameLst>
                                          <p:attrName>style.visibility</p:attrName>
                                        </p:attrNameLst>
                                      </p:cBhvr>
                                      <p:to>
                                        <p:strVal val="visible"/>
                                      </p:to>
                                    </p:set>
                                    <p:anim calcmode="lin" valueType="num">
                                      <p:cBhvr additive="base">
                                        <p:cTn id="5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xEl>
                                              <p:pRg st="1" end="1"/>
                                            </p:txEl>
                                          </p:spTgt>
                                        </p:tgtEl>
                                        <p:attrNameLst>
                                          <p:attrName>style.visibility</p:attrName>
                                        </p:attrNameLst>
                                      </p:cBhvr>
                                      <p:to>
                                        <p:strVal val="visible"/>
                                      </p:to>
                                    </p:set>
                                    <p:anim calcmode="lin" valueType="num">
                                      <p:cBhvr additive="base">
                                        <p:cTn id="6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9">
                                            <p:txEl>
                                              <p:pRg st="2" end="2"/>
                                            </p:txEl>
                                          </p:spTgt>
                                        </p:tgtEl>
                                        <p:attrNameLst>
                                          <p:attrName>style.visibility</p:attrName>
                                        </p:attrNameLst>
                                      </p:cBhvr>
                                      <p:to>
                                        <p:strVal val="visible"/>
                                      </p:to>
                                    </p:set>
                                    <p:anim calcmode="lin" valueType="num">
                                      <p:cBhvr additive="base">
                                        <p:cTn id="6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9">
                                            <p:txEl>
                                              <p:pRg st="3" end="3"/>
                                            </p:txEl>
                                          </p:spTgt>
                                        </p:tgtEl>
                                        <p:attrNameLst>
                                          <p:attrName>style.visibility</p:attrName>
                                        </p:attrNameLst>
                                      </p:cBhvr>
                                      <p:to>
                                        <p:strVal val="visible"/>
                                      </p:to>
                                    </p:set>
                                    <p:anim calcmode="lin" valueType="num">
                                      <p:cBhvr additive="base">
                                        <p:cTn id="7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9">
                                            <p:txEl>
                                              <p:pRg st="4" end="4"/>
                                            </p:txEl>
                                          </p:spTgt>
                                        </p:tgtEl>
                                        <p:attrNameLst>
                                          <p:attrName>style.visibility</p:attrName>
                                        </p:attrNameLst>
                                      </p:cBhvr>
                                      <p:to>
                                        <p:strVal val="visible"/>
                                      </p:to>
                                    </p:set>
                                    <p:anim calcmode="lin" valueType="num">
                                      <p:cBhvr additive="base">
                                        <p:cTn id="78"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9">
                                            <p:txEl>
                                              <p:pRg st="5" end="5"/>
                                            </p:txEl>
                                          </p:spTgt>
                                        </p:tgtEl>
                                        <p:attrNameLst>
                                          <p:attrName>style.visibility</p:attrName>
                                        </p:attrNameLst>
                                      </p:cBhvr>
                                      <p:to>
                                        <p:strVal val="visible"/>
                                      </p:to>
                                    </p:set>
                                    <p:anim calcmode="lin" valueType="num">
                                      <p:cBhvr additive="base">
                                        <p:cTn id="84"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9">
                                            <p:txEl>
                                              <p:pRg st="6" end="6"/>
                                            </p:txEl>
                                          </p:spTgt>
                                        </p:tgtEl>
                                        <p:attrNameLst>
                                          <p:attrName>style.visibility</p:attrName>
                                        </p:attrNameLst>
                                      </p:cBhvr>
                                      <p:to>
                                        <p:strVal val="visible"/>
                                      </p:to>
                                    </p:set>
                                    <p:anim calcmode="lin" valueType="num">
                                      <p:cBhvr additive="base">
                                        <p:cTn id="90"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12">
                                            <p:txEl>
                                              <p:pRg st="0" end="0"/>
                                            </p:txEl>
                                          </p:spTgt>
                                        </p:tgtEl>
                                        <p:attrNameLst>
                                          <p:attrName>style.visibility</p:attrName>
                                        </p:attrNameLst>
                                      </p:cBhvr>
                                      <p:to>
                                        <p:strVal val="visible"/>
                                      </p:to>
                                    </p:set>
                                    <p:anim calcmode="lin" valueType="num">
                                      <p:cBhvr additive="base">
                                        <p:cTn id="96"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54</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55</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43503" y="1932627"/>
            <a:ext cx="11098579" cy="3231654"/>
          </a:xfrm>
          <a:prstGeom prst="rect">
            <a:avLst/>
          </a:prstGeom>
        </p:spPr>
        <p:txBody>
          <a:bodyPr wrap="square">
            <a:spAutoFit/>
          </a:bodyPr>
          <a:lstStyle/>
          <a:p>
            <a:pPr algn="ctr"/>
            <a:r>
              <a:rPr lang="en-US" sz="8800" b="1" dirty="0" smtClean="0">
                <a:solidFill>
                  <a:srgbClr val="7030A0"/>
                </a:solidFill>
                <a:latin typeface="Times New Roman" pitchFamily="18" charset="0"/>
                <a:cs typeface="Times New Roman" pitchFamily="18" charset="0"/>
              </a:rPr>
              <a:t>Real Time Operating System</a:t>
            </a:r>
          </a:p>
          <a:p>
            <a:pPr algn="ctr"/>
            <a:endParaRPr lang="en-IN" sz="2800"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RTOS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1" y="1011382"/>
            <a:ext cx="9107424" cy="5016758"/>
          </a:xfrm>
          <a:prstGeom prst="rect">
            <a:avLst/>
          </a:prstGeom>
        </p:spPr>
        <p:txBody>
          <a:bodyPr wrap="square">
            <a:spAutoFit/>
          </a:bodyPr>
          <a:lstStyle/>
          <a:p>
            <a:pPr>
              <a:buFont typeface="Wingdings" pitchFamily="2" charset="2"/>
              <a:buChar char="q"/>
            </a:pPr>
            <a:r>
              <a:rPr lang="en-US" sz="2000" b="1" dirty="0" smtClean="0">
                <a:solidFill>
                  <a:srgbClr val="FF0000"/>
                </a:solidFill>
                <a:latin typeface="Times New Roman" pitchFamily="18" charset="0"/>
                <a:cs typeface="Times New Roman" pitchFamily="18" charset="0"/>
              </a:rPr>
              <a:t>Purpose:-</a:t>
            </a: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real-time operating system</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RTOS</a:t>
            </a:r>
            <a:r>
              <a:rPr lang="en-US" sz="2000" dirty="0" smtClean="0">
                <a:latin typeface="Times New Roman" pitchFamily="18" charset="0"/>
                <a:cs typeface="Times New Roman" pitchFamily="18" charset="0"/>
              </a:rPr>
              <a:t>) is an operating system (OS) intended to serve real-time applications that process data as it comes in, typically without buffer delays.</a:t>
            </a:r>
          </a:p>
          <a:p>
            <a:pPr>
              <a:buFont typeface="Wingdings" pitchFamily="2" charset="2"/>
              <a:buChar char="q"/>
            </a:pPr>
            <a:r>
              <a:rPr lang="en-US" sz="2000" b="1" dirty="0" smtClean="0">
                <a:solidFill>
                  <a:srgbClr val="FF0000"/>
                </a:solidFill>
                <a:latin typeface="Times New Roman" pitchFamily="18" charset="0"/>
                <a:cs typeface="Times New Roman" pitchFamily="18" charset="0"/>
              </a:rPr>
              <a:t>A key characteristic </a:t>
            </a:r>
            <a:r>
              <a:rPr lang="en-US" sz="2000" dirty="0" smtClean="0">
                <a:latin typeface="Times New Roman" pitchFamily="18" charset="0"/>
                <a:cs typeface="Times New Roman" pitchFamily="18" charset="0"/>
              </a:rPr>
              <a:t>of RTOS (Real Time OS) is the level of its consistency concerning about the amount of time it takes to accept and complete the task.</a:t>
            </a:r>
          </a:p>
          <a:p>
            <a:pPr>
              <a:buFont typeface="Wingdings" pitchFamily="2" charset="2"/>
              <a:buChar char="q"/>
            </a:pPr>
            <a:r>
              <a:rPr lang="en-US" sz="2000" dirty="0" smtClean="0">
                <a:solidFill>
                  <a:srgbClr val="7030A0"/>
                </a:solidFill>
                <a:latin typeface="Times New Roman" pitchFamily="18" charset="0"/>
                <a:cs typeface="Times New Roman" pitchFamily="18" charset="0"/>
              </a:rPr>
              <a:t>RTOS always givens O/P in definite time. The time constrains is a main issues in RTOS. </a:t>
            </a:r>
          </a:p>
          <a:p>
            <a:pPr>
              <a:buFont typeface="Wingdings" pitchFamily="2" charset="2"/>
              <a:buChar char="q"/>
            </a:pPr>
            <a:r>
              <a:rPr lang="en-US" sz="2000" dirty="0" smtClean="0">
                <a:latin typeface="Times New Roman" pitchFamily="18" charset="0"/>
                <a:cs typeface="Times New Roman" pitchFamily="18" charset="0"/>
              </a:rPr>
              <a:t>Real time Operating Systems are very fast and quick respondent systems.</a:t>
            </a:r>
          </a:p>
          <a:p>
            <a:pPr>
              <a:buFont typeface="Wingdings" pitchFamily="2" charset="2"/>
              <a:buChar char="q"/>
            </a:pPr>
            <a:r>
              <a:rPr lang="en-US" sz="2000" dirty="0" smtClean="0">
                <a:solidFill>
                  <a:srgbClr val="FF0000"/>
                </a:solidFill>
                <a:latin typeface="Times New Roman" pitchFamily="18" charset="0"/>
                <a:cs typeface="Times New Roman" pitchFamily="18" charset="0"/>
              </a:rPr>
              <a:t>These systems are used in an environment where a large number of events </a:t>
            </a:r>
          </a:p>
          <a:p>
            <a:r>
              <a:rPr lang="en-US" sz="2000" dirty="0" smtClean="0">
                <a:solidFill>
                  <a:srgbClr val="FF0000"/>
                </a:solidFill>
                <a:latin typeface="Times New Roman" pitchFamily="18" charset="0"/>
                <a:cs typeface="Times New Roman" pitchFamily="18" charset="0"/>
              </a:rPr>
              <a:t>  (generally external) must be accepted and processed in a short time.</a:t>
            </a:r>
          </a:p>
          <a:p>
            <a:pPr>
              <a:buFont typeface="Wingdings" pitchFamily="2" charset="2"/>
              <a:buChar char="q"/>
            </a:pPr>
            <a:r>
              <a:rPr lang="en-US" sz="2000" dirty="0" smtClean="0">
                <a:latin typeface="Times New Roman" pitchFamily="18" charset="0"/>
                <a:cs typeface="Times New Roman" pitchFamily="18" charset="0"/>
              </a:rPr>
              <a:t>Real time processing requires quick transaction, RTOS is a one type of multiuser OS.</a:t>
            </a:r>
          </a:p>
          <a:p>
            <a:pPr>
              <a:buFont typeface="Wingdings" pitchFamily="2" charset="2"/>
              <a:buChar char="q"/>
            </a:pPr>
            <a:r>
              <a:rPr lang="en-US" sz="2000" dirty="0" smtClean="0">
                <a:solidFill>
                  <a:srgbClr val="00B050"/>
                </a:solidFill>
                <a:latin typeface="Times New Roman" pitchFamily="18" charset="0"/>
                <a:cs typeface="Times New Roman" pitchFamily="18" charset="0"/>
              </a:rPr>
              <a:t>Job scheduling is the main concern of RTOS, it need to be materialized in proper sequence.</a:t>
            </a:r>
          </a:p>
          <a:p>
            <a:pPr>
              <a:buFont typeface="Wingdings" pitchFamily="2" charset="2"/>
              <a:buChar char="q"/>
            </a:pPr>
            <a:r>
              <a:rPr lang="en-US" sz="2000" b="1" dirty="0" smtClean="0">
                <a:solidFill>
                  <a:srgbClr val="7030A0"/>
                </a:solidFill>
                <a:latin typeface="Times New Roman" pitchFamily="18" charset="0"/>
                <a:cs typeface="Times New Roman" pitchFamily="18" charset="0"/>
              </a:rPr>
              <a:t>For example</a:t>
            </a:r>
            <a:r>
              <a:rPr lang="en-US" sz="2000" dirty="0" smtClean="0">
                <a:solidFill>
                  <a:srgbClr val="7030A0"/>
                </a:solidFill>
                <a:latin typeface="Times New Roman" pitchFamily="18" charset="0"/>
                <a:cs typeface="Times New Roman" pitchFamily="18" charset="0"/>
              </a:rPr>
              <a:t>, Airplane (Landing, takeoff), lift, radar, airlines reservation system, air traffic control system etc Scientific experiments, medical imaging systems, industrial control systems, weapon systems, robots, air traffic control, Air </a:t>
            </a:r>
            <a:r>
              <a:rPr lang="en-US" sz="2000" smtClean="0">
                <a:solidFill>
                  <a:srgbClr val="7030A0"/>
                </a:solidFill>
                <a:latin typeface="Times New Roman" pitchFamily="18" charset="0"/>
                <a:cs typeface="Times New Roman" pitchFamily="18" charset="0"/>
              </a:rPr>
              <a:t>bags in car</a:t>
            </a:r>
            <a:endParaRPr lang="en-US" sz="1900" dirty="0" smtClean="0">
              <a:solidFill>
                <a:srgbClr val="7030A0"/>
              </a:solidFill>
              <a:effectLst>
                <a:outerShdw blurRad="38100" dist="38100" dir="2700000" algn="tl">
                  <a:srgbClr val="C0C0C0"/>
                </a:outerShdw>
              </a:effectLst>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xmlns="" id="{3D1C11D3-DC04-44C8-B80D-418BEA169E07}"/>
              </a:ext>
            </a:extLst>
          </p:cNvPr>
          <p:cNvSpPr/>
          <p:nvPr/>
        </p:nvSpPr>
        <p:spPr>
          <a:xfrm>
            <a:off x="8563217" y="1002515"/>
            <a:ext cx="3628783" cy="2862322"/>
          </a:xfrm>
          <a:prstGeom prst="rect">
            <a:avLst/>
          </a:prstGeom>
        </p:spPr>
        <p:txBody>
          <a:bodyPr wrap="square">
            <a:spAutoFit/>
          </a:bodyPr>
          <a:lstStyle/>
          <a:p>
            <a:r>
              <a:rPr lang="en-US" sz="2000" b="1" dirty="0" smtClean="0">
                <a:latin typeface="Times New Roman" pitchFamily="18" charset="0"/>
                <a:cs typeface="Times New Roman" pitchFamily="18" charset="0"/>
              </a:rPr>
              <a:t>Parameters to be considered </a:t>
            </a:r>
          </a:p>
          <a:p>
            <a:pPr marL="231775" lvl="1">
              <a:buFont typeface="Wingdings" pitchFamily="2" charset="2"/>
              <a:buChar char="q"/>
            </a:pPr>
            <a:r>
              <a:rPr lang="en-US" sz="2000" dirty="0" smtClean="0">
                <a:solidFill>
                  <a:srgbClr val="7030A0"/>
                </a:solidFill>
                <a:latin typeface="Times New Roman" pitchFamily="18" charset="0"/>
                <a:cs typeface="Times New Roman" pitchFamily="18" charset="0"/>
              </a:rPr>
              <a:t>Responsiveness</a:t>
            </a:r>
          </a:p>
          <a:p>
            <a:pPr marL="231775" lvl="1">
              <a:buFont typeface="Wingdings" pitchFamily="2" charset="2"/>
              <a:buChar char="q"/>
            </a:pPr>
            <a:r>
              <a:rPr lang="en-US" sz="2000" dirty="0" smtClean="0">
                <a:latin typeface="Times New Roman" pitchFamily="18" charset="0"/>
                <a:cs typeface="Times New Roman" pitchFamily="18" charset="0"/>
              </a:rPr>
              <a:t>Available system resources </a:t>
            </a:r>
          </a:p>
          <a:p>
            <a:pPr marL="231775" lvl="1">
              <a:buFont typeface="Wingdings" pitchFamily="2" charset="2"/>
              <a:buChar char="q"/>
            </a:pPr>
            <a:r>
              <a:rPr lang="en-US" sz="2000" dirty="0" smtClean="0">
                <a:solidFill>
                  <a:srgbClr val="FF0000"/>
                </a:solidFill>
                <a:latin typeface="Times New Roman" pitchFamily="18" charset="0"/>
                <a:cs typeface="Times New Roman" pitchFamily="18" charset="0"/>
              </a:rPr>
              <a:t>Open source or   professionally licensed</a:t>
            </a:r>
          </a:p>
          <a:p>
            <a:pPr marL="231775" lvl="1">
              <a:buFont typeface="Wingdings" pitchFamily="2" charset="2"/>
              <a:buChar char="q"/>
            </a:pPr>
            <a:r>
              <a:rPr lang="en-US" sz="2000" dirty="0" smtClean="0">
                <a:latin typeface="Times New Roman" pitchFamily="18" charset="0"/>
                <a:cs typeface="Times New Roman" pitchFamily="18" charset="0"/>
              </a:rPr>
              <a:t>Quality</a:t>
            </a:r>
          </a:p>
          <a:p>
            <a:pPr marL="231775" lvl="1">
              <a:buFont typeface="Wingdings" pitchFamily="2" charset="2"/>
              <a:buChar char="q"/>
            </a:pPr>
            <a:r>
              <a:rPr lang="en-US" sz="2000" dirty="0" smtClean="0">
                <a:latin typeface="Times New Roman" pitchFamily="18" charset="0"/>
                <a:cs typeface="Times New Roman" pitchFamily="18" charset="0"/>
              </a:rPr>
              <a:t>Safety Certification</a:t>
            </a:r>
          </a:p>
          <a:p>
            <a:pPr marL="231775" lvl="1">
              <a:buFont typeface="Wingdings" pitchFamily="2" charset="2"/>
              <a:buChar char="q"/>
            </a:pPr>
            <a:r>
              <a:rPr lang="en-US" sz="2000" dirty="0" smtClean="0">
                <a:solidFill>
                  <a:srgbClr val="7030A0"/>
                </a:solidFill>
                <a:latin typeface="Times New Roman" pitchFamily="18" charset="0"/>
                <a:cs typeface="Times New Roman" pitchFamily="18" charset="0"/>
              </a:rPr>
              <a:t>Licensing</a:t>
            </a:r>
          </a:p>
          <a:p>
            <a:pPr marL="231775" lvl="1">
              <a:buFont typeface="Wingdings" pitchFamily="2" charset="2"/>
              <a:buChar char="q"/>
            </a:pPr>
            <a:r>
              <a:rPr lang="en-US" sz="2000" dirty="0" smtClean="0">
                <a:latin typeface="Times New Roman" pitchFamily="18" charset="0"/>
                <a:cs typeface="Times New Roman" pitchFamily="18" charset="0"/>
              </a:rPr>
              <a:t>RTOS Vendor</a:t>
            </a:r>
            <a:endParaRPr lang="en-US" sz="19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9241536" y="4020714"/>
            <a:ext cx="2499360" cy="2172822"/>
          </a:xfrm>
          <a:prstGeom prst="rect">
            <a:avLst/>
          </a:prstGeom>
          <a:noFill/>
          <a:ln w="9525">
            <a:noFill/>
            <a:miter lim="800000"/>
            <a:headEnd/>
            <a:tailEnd/>
          </a:ln>
        </p:spPr>
      </p:pic>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 calcmode="lin" valueType="num">
                                      <p:cBhvr additive="base">
                                        <p:cTn id="48"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 calcmode="lin" valueType="num">
                                      <p:cBhvr additive="base">
                                        <p:cTn id="54"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xEl>
                                              <p:pRg st="8" end="8"/>
                                            </p:txEl>
                                          </p:spTgt>
                                        </p:tgtEl>
                                        <p:attrNameLst>
                                          <p:attrName>style.visibility</p:attrName>
                                        </p:attrNameLst>
                                      </p:cBhvr>
                                      <p:to>
                                        <p:strVal val="visible"/>
                                      </p:to>
                                    </p:set>
                                    <p:anim calcmode="lin" valueType="num">
                                      <p:cBhvr additive="base">
                                        <p:cTn id="60"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additive="base">
                                        <p:cTn id="6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
                                            <p:txEl>
                                              <p:pRg st="1" end="1"/>
                                            </p:txEl>
                                          </p:spTgt>
                                        </p:tgtEl>
                                        <p:attrNameLst>
                                          <p:attrName>style.visibility</p:attrName>
                                        </p:attrNameLst>
                                      </p:cBhvr>
                                      <p:to>
                                        <p:strVal val="visible"/>
                                      </p:to>
                                    </p:set>
                                    <p:anim calcmode="lin" valueType="num">
                                      <p:cBhvr additive="base">
                                        <p:cTn id="7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0">
                                            <p:txEl>
                                              <p:pRg st="2" end="2"/>
                                            </p:txEl>
                                          </p:spTgt>
                                        </p:tgtEl>
                                        <p:attrNameLst>
                                          <p:attrName>style.visibility</p:attrName>
                                        </p:attrNameLst>
                                      </p:cBhvr>
                                      <p:to>
                                        <p:strVal val="visible"/>
                                      </p:to>
                                    </p:set>
                                    <p:anim calcmode="lin" valueType="num">
                                      <p:cBhvr additive="base">
                                        <p:cTn id="7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0">
                                            <p:txEl>
                                              <p:pRg st="3" end="3"/>
                                            </p:txEl>
                                          </p:spTgt>
                                        </p:tgtEl>
                                        <p:attrNameLst>
                                          <p:attrName>style.visibility</p:attrName>
                                        </p:attrNameLst>
                                      </p:cBhvr>
                                      <p:to>
                                        <p:strVal val="visible"/>
                                      </p:to>
                                    </p:set>
                                    <p:anim calcmode="lin" valueType="num">
                                      <p:cBhvr additive="base">
                                        <p:cTn id="8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10">
                                            <p:txEl>
                                              <p:pRg st="4" end="4"/>
                                            </p:txEl>
                                          </p:spTgt>
                                        </p:tgtEl>
                                        <p:attrNameLst>
                                          <p:attrName>style.visibility</p:attrName>
                                        </p:attrNameLst>
                                      </p:cBhvr>
                                      <p:to>
                                        <p:strVal val="visible"/>
                                      </p:to>
                                    </p:set>
                                    <p:anim calcmode="lin" valueType="num">
                                      <p:cBhvr additive="base">
                                        <p:cTn id="90"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10">
                                            <p:txEl>
                                              <p:pRg st="5" end="5"/>
                                            </p:txEl>
                                          </p:spTgt>
                                        </p:tgtEl>
                                        <p:attrNameLst>
                                          <p:attrName>style.visibility</p:attrName>
                                        </p:attrNameLst>
                                      </p:cBhvr>
                                      <p:to>
                                        <p:strVal val="visible"/>
                                      </p:to>
                                    </p:set>
                                    <p:anim calcmode="lin" valueType="num">
                                      <p:cBhvr additive="base">
                                        <p:cTn id="96"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10">
                                            <p:txEl>
                                              <p:pRg st="6" end="6"/>
                                            </p:txEl>
                                          </p:spTgt>
                                        </p:tgtEl>
                                        <p:attrNameLst>
                                          <p:attrName>style.visibility</p:attrName>
                                        </p:attrNameLst>
                                      </p:cBhvr>
                                      <p:to>
                                        <p:strVal val="visible"/>
                                      </p:to>
                                    </p:set>
                                    <p:anim calcmode="lin" valueType="num">
                                      <p:cBhvr additive="base">
                                        <p:cTn id="102"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10">
                                            <p:txEl>
                                              <p:pRg st="7" end="7"/>
                                            </p:txEl>
                                          </p:spTgt>
                                        </p:tgtEl>
                                        <p:attrNameLst>
                                          <p:attrName>style.visibility</p:attrName>
                                        </p:attrNameLst>
                                      </p:cBhvr>
                                      <p:to>
                                        <p:strVal val="visible"/>
                                      </p:to>
                                    </p:set>
                                    <p:anim calcmode="lin" valueType="num">
                                      <p:cBhvr additive="base">
                                        <p:cTn id="108"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RTOS</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07264" y="1108365"/>
            <a:ext cx="11984735" cy="692497"/>
          </a:xfrm>
          <a:prstGeom prst="rect">
            <a:avLst/>
          </a:prstGeom>
        </p:spPr>
        <p:txBody>
          <a:bodyPr wrap="square">
            <a:spAutoFit/>
          </a:bodyPr>
          <a:lstStyle/>
          <a:p>
            <a:pPr fontAlgn="base"/>
            <a:endParaRPr lang="en-US" sz="2000" dirty="0" smtClean="0"/>
          </a:p>
          <a:p>
            <a:pPr>
              <a:buFont typeface="Wingdings" pitchFamily="2" charset="2"/>
              <a:buChar char="§"/>
            </a:pPr>
            <a:endParaRPr lang="en-US" sz="1900" dirty="0" smtClean="0">
              <a:solidFill>
                <a:srgbClr val="FF0000"/>
              </a:solidFill>
              <a:effectLst>
                <a:outerShdw blurRad="38100" dist="38100" dir="2700000" algn="tl">
                  <a:srgbClr val="C0C0C0"/>
                </a:outerShdw>
              </a:effectLst>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xmlns="" id="{3D1C11D3-DC04-44C8-B80D-418BEA169E07}"/>
              </a:ext>
            </a:extLst>
          </p:cNvPr>
          <p:cNvSpPr/>
          <p:nvPr/>
        </p:nvSpPr>
        <p:spPr>
          <a:xfrm>
            <a:off x="146304" y="987552"/>
            <a:ext cx="5742431" cy="4708981"/>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Advantages:</a:t>
            </a:r>
          </a:p>
          <a:p>
            <a:pPr lvl="1" fontAlgn="base">
              <a:buFont typeface="Wingdings" pitchFamily="2" charset="2"/>
              <a:buChar char="q"/>
            </a:pPr>
            <a:r>
              <a:rPr lang="en-US" sz="2000" b="1" dirty="0" smtClean="0">
                <a:solidFill>
                  <a:srgbClr val="FF0000"/>
                </a:solidFill>
                <a:latin typeface="Times New Roman" pitchFamily="18" charset="0"/>
                <a:cs typeface="Times New Roman" pitchFamily="18" charset="0"/>
              </a:rPr>
              <a:t>Full utilization of resource</a:t>
            </a:r>
            <a:r>
              <a:rPr lang="en-US" sz="2000" dirty="0" smtClean="0">
                <a:solidFill>
                  <a:srgbClr val="FF0000"/>
                </a:solidFill>
                <a:latin typeface="Times New Roman" pitchFamily="18" charset="0"/>
                <a:cs typeface="Times New Roman" pitchFamily="18" charset="0"/>
              </a:rPr>
              <a:t/>
            </a:r>
            <a:br>
              <a:rPr lang="en-US" sz="2000" dirty="0" smtClean="0">
                <a:solidFill>
                  <a:srgbClr val="FF0000"/>
                </a:solidFill>
                <a:latin typeface="Times New Roman" pitchFamily="18" charset="0"/>
                <a:cs typeface="Times New Roman" pitchFamily="18" charset="0"/>
              </a:rPr>
            </a:br>
            <a:r>
              <a:rPr lang="en-US" sz="2000" dirty="0" smtClean="0">
                <a:solidFill>
                  <a:srgbClr val="FF0000"/>
                </a:solidFill>
                <a:latin typeface="Times New Roman" pitchFamily="18" charset="0"/>
                <a:cs typeface="Times New Roman" pitchFamily="18" charset="0"/>
              </a:rPr>
              <a:t>Maximum utilization of devices and system. </a:t>
            </a:r>
          </a:p>
          <a:p>
            <a:pPr lvl="1" fontAlgn="base">
              <a:buFont typeface="Wingdings" pitchFamily="2" charset="2"/>
              <a:buChar char="q"/>
            </a:pPr>
            <a:r>
              <a:rPr lang="en-US" sz="2000" b="1" dirty="0" smtClean="0">
                <a:latin typeface="Times New Roman" pitchFamily="18" charset="0"/>
                <a:cs typeface="Times New Roman" pitchFamily="18" charset="0"/>
              </a:rPr>
              <a:t>Task Shifting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Time assigned for shifting tasks in these systems are very less.</a:t>
            </a:r>
          </a:p>
          <a:p>
            <a:pPr lvl="1" fontAlgn="base">
              <a:buFont typeface="Wingdings" pitchFamily="2" charset="2"/>
              <a:buChar char="q"/>
            </a:pPr>
            <a:r>
              <a:rPr lang="en-US" sz="2000" b="1" dirty="0" smtClean="0">
                <a:solidFill>
                  <a:srgbClr val="7030A0"/>
                </a:solidFill>
                <a:latin typeface="Times New Roman" pitchFamily="18" charset="0"/>
                <a:cs typeface="Times New Roman" pitchFamily="18" charset="0"/>
              </a:rPr>
              <a:t>Focus On Application /Priority</a:t>
            </a:r>
            <a:r>
              <a:rPr lang="en-US" sz="2000" dirty="0" smtClean="0">
                <a:solidFill>
                  <a:srgbClr val="7030A0"/>
                </a:solidFill>
                <a:latin typeface="Times New Roman" pitchFamily="18" charset="0"/>
                <a:cs typeface="Times New Roman" pitchFamily="18" charset="0"/>
              </a:rPr>
              <a:t/>
            </a:r>
            <a:br>
              <a:rPr lang="en-US" sz="2000" dirty="0" smtClean="0">
                <a:solidFill>
                  <a:srgbClr val="7030A0"/>
                </a:solidFill>
                <a:latin typeface="Times New Roman" pitchFamily="18" charset="0"/>
                <a:cs typeface="Times New Roman" pitchFamily="18" charset="0"/>
              </a:rPr>
            </a:br>
            <a:r>
              <a:rPr lang="en-US" sz="2000" dirty="0" smtClean="0">
                <a:solidFill>
                  <a:srgbClr val="7030A0"/>
                </a:solidFill>
                <a:latin typeface="Times New Roman" pitchFamily="18" charset="0"/>
                <a:cs typeface="Times New Roman" pitchFamily="18" charset="0"/>
              </a:rPr>
              <a:t>Focus on running applications and less importance to applications which are in queue</a:t>
            </a:r>
            <a:r>
              <a:rPr lang="en-US" sz="2000" dirty="0" smtClean="0">
                <a:latin typeface="Times New Roman" pitchFamily="18" charset="0"/>
                <a:cs typeface="Times New Roman" pitchFamily="18" charset="0"/>
              </a:rPr>
              <a:t>.</a:t>
            </a:r>
          </a:p>
          <a:p>
            <a:pPr lvl="1" fontAlgn="base">
              <a:buFont typeface="Wingdings" pitchFamily="2" charset="2"/>
              <a:buChar char="q"/>
            </a:pPr>
            <a:r>
              <a:rPr lang="en-US" sz="2000" b="1" dirty="0" smtClean="0">
                <a:latin typeface="Times New Roman" pitchFamily="18" charset="0"/>
                <a:cs typeface="Times New Roman" pitchFamily="18" charset="0"/>
              </a:rPr>
              <a:t>Real Time Operating System In Embedded System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Since size of programs are small, RTOS can also be embedded systems like in transport and others.</a:t>
            </a:r>
          </a:p>
          <a:p>
            <a:pPr lvl="1" fontAlgn="base">
              <a:buFont typeface="Wingdings" pitchFamily="2" charset="2"/>
              <a:buChar char="q"/>
            </a:pPr>
            <a:r>
              <a:rPr lang="en-US" sz="2000" b="1" dirty="0" smtClean="0">
                <a:solidFill>
                  <a:srgbClr val="FF0000"/>
                </a:solidFill>
                <a:latin typeface="Times New Roman" pitchFamily="18" charset="0"/>
                <a:cs typeface="Times New Roman" pitchFamily="18" charset="0"/>
              </a:rPr>
              <a:t>Error Free</a:t>
            </a:r>
            <a:r>
              <a:rPr lang="en-US" sz="2000" dirty="0" smtClean="0">
                <a:solidFill>
                  <a:srgbClr val="FF0000"/>
                </a:solidFill>
                <a:latin typeface="Times New Roman" pitchFamily="18" charset="0"/>
                <a:cs typeface="Times New Roman" pitchFamily="18" charset="0"/>
              </a:rPr>
              <a:t/>
            </a:r>
            <a:br>
              <a:rPr lang="en-US" sz="2000" dirty="0" smtClean="0">
                <a:solidFill>
                  <a:srgbClr val="FF0000"/>
                </a:solidFill>
                <a:latin typeface="Times New Roman" pitchFamily="18" charset="0"/>
                <a:cs typeface="Times New Roman" pitchFamily="18" charset="0"/>
              </a:rPr>
            </a:br>
            <a:r>
              <a:rPr lang="en-US" sz="2000" dirty="0" smtClean="0">
                <a:solidFill>
                  <a:srgbClr val="FF0000"/>
                </a:solidFill>
                <a:latin typeface="Times New Roman" pitchFamily="18" charset="0"/>
                <a:cs typeface="Times New Roman" pitchFamily="18" charset="0"/>
              </a:rPr>
              <a:t>These types of systems are error free.</a:t>
            </a:r>
            <a:endParaRPr lang="en-US" sz="2000" dirty="0">
              <a:solidFill>
                <a:srgbClr val="FF0000"/>
              </a:solidFill>
              <a:latin typeface="Times New Roman" pitchFamily="18" charset="0"/>
              <a:cs typeface="Times New Roman" pitchFamily="18" charset="0"/>
            </a:endParaRPr>
          </a:p>
        </p:txBody>
      </p:sp>
      <p:sp>
        <p:nvSpPr>
          <p:cNvPr id="11" name="Rectangle 10">
            <a:extLst>
              <a:ext uri="{FF2B5EF4-FFF2-40B4-BE49-F238E27FC236}">
                <a16:creationId xmlns:a16="http://schemas.microsoft.com/office/drawing/2014/main" xmlns="" id="{3D1C11D3-DC04-44C8-B80D-418BEA169E07}"/>
              </a:ext>
            </a:extLst>
          </p:cNvPr>
          <p:cNvSpPr/>
          <p:nvPr/>
        </p:nvSpPr>
        <p:spPr>
          <a:xfrm>
            <a:off x="5500255" y="1112984"/>
            <a:ext cx="6691745" cy="4708981"/>
          </a:xfrm>
          <a:prstGeom prst="rect">
            <a:avLst/>
          </a:prstGeom>
        </p:spPr>
        <p:txBody>
          <a:bodyPr wrap="square">
            <a:spAutoFit/>
          </a:bodyPr>
          <a:lstStyle/>
          <a:p>
            <a:pPr fontAlgn="base"/>
            <a:r>
              <a:rPr lang="en-US" sz="2000" b="1" dirty="0" smtClean="0">
                <a:latin typeface="Times New Roman" pitchFamily="18" charset="0"/>
                <a:cs typeface="Times New Roman" pitchFamily="18" charset="0"/>
              </a:rPr>
              <a:t>Disadvantages:</a:t>
            </a:r>
          </a:p>
          <a:p>
            <a:pPr lvl="1" fontAlgn="base">
              <a:buFont typeface="Wingdings" pitchFamily="2" charset="2"/>
              <a:buChar char="q"/>
            </a:pPr>
            <a:r>
              <a:rPr lang="en-US" sz="2000" b="1" dirty="0" smtClean="0">
                <a:solidFill>
                  <a:srgbClr val="FF0000"/>
                </a:solidFill>
                <a:latin typeface="Times New Roman" pitchFamily="18" charset="0"/>
                <a:cs typeface="Times New Roman" pitchFamily="18" charset="0"/>
              </a:rPr>
              <a:t>Limited Tasks </a:t>
            </a:r>
            <a:r>
              <a:rPr lang="en-US" sz="2000" dirty="0" smtClean="0">
                <a:solidFill>
                  <a:srgbClr val="FF0000"/>
                </a:solidFill>
                <a:latin typeface="Times New Roman" pitchFamily="18" charset="0"/>
                <a:cs typeface="Times New Roman" pitchFamily="18" charset="0"/>
              </a:rPr>
              <a:t/>
            </a:r>
            <a:br>
              <a:rPr lang="en-US" sz="2000" dirty="0" smtClean="0">
                <a:solidFill>
                  <a:srgbClr val="FF0000"/>
                </a:solidFill>
                <a:latin typeface="Times New Roman" pitchFamily="18" charset="0"/>
                <a:cs typeface="Times New Roman" pitchFamily="18" charset="0"/>
              </a:rPr>
            </a:br>
            <a:r>
              <a:rPr lang="en-US" sz="2000" dirty="0" smtClean="0">
                <a:solidFill>
                  <a:srgbClr val="FF0000"/>
                </a:solidFill>
                <a:latin typeface="Times New Roman" pitchFamily="18" charset="0"/>
                <a:cs typeface="Times New Roman" pitchFamily="18" charset="0"/>
              </a:rPr>
              <a:t>Very few task run at the same time and their concentration is very less on few applications to avoid errors.</a:t>
            </a:r>
          </a:p>
          <a:p>
            <a:pPr lvl="1" fontAlgn="base">
              <a:buFont typeface="Wingdings" pitchFamily="2" charset="2"/>
              <a:buChar char="q"/>
            </a:pPr>
            <a:r>
              <a:rPr lang="en-US" sz="2000" b="1" dirty="0" smtClean="0">
                <a:latin typeface="Times New Roman" pitchFamily="18" charset="0"/>
                <a:cs typeface="Times New Roman" pitchFamily="18" charset="0"/>
              </a:rPr>
              <a:t>Costly</a:t>
            </a:r>
          </a:p>
          <a:p>
            <a:pPr lvl="1" fontAlgn="base">
              <a:buFont typeface="Wingdings" pitchFamily="2" charset="2"/>
              <a:buChar char="q"/>
            </a:pPr>
            <a:r>
              <a:rPr lang="en-US" sz="2000" b="1" dirty="0" smtClean="0">
                <a:solidFill>
                  <a:srgbClr val="7030A0"/>
                </a:solidFill>
                <a:latin typeface="Times New Roman" pitchFamily="18" charset="0"/>
                <a:cs typeface="Times New Roman" pitchFamily="18" charset="0"/>
              </a:rPr>
              <a:t>Use Heavy System Resources </a:t>
            </a:r>
            <a:r>
              <a:rPr lang="en-US" sz="2000" dirty="0" smtClean="0">
                <a:solidFill>
                  <a:srgbClr val="7030A0"/>
                </a:solidFill>
                <a:latin typeface="Times New Roman" pitchFamily="18" charset="0"/>
                <a:cs typeface="Times New Roman" pitchFamily="18" charset="0"/>
              </a:rPr>
              <a:t/>
            </a:r>
            <a:br>
              <a:rPr lang="en-US" sz="2000" dirty="0" smtClean="0">
                <a:solidFill>
                  <a:srgbClr val="7030A0"/>
                </a:solidFill>
                <a:latin typeface="Times New Roman" pitchFamily="18" charset="0"/>
                <a:cs typeface="Times New Roman" pitchFamily="18" charset="0"/>
              </a:rPr>
            </a:br>
            <a:r>
              <a:rPr lang="en-US" sz="2000" dirty="0" smtClean="0">
                <a:solidFill>
                  <a:srgbClr val="7030A0"/>
                </a:solidFill>
                <a:latin typeface="Times New Roman" pitchFamily="18" charset="0"/>
                <a:cs typeface="Times New Roman" pitchFamily="18" charset="0"/>
              </a:rPr>
              <a:t>Sometimes the system resources are not so good and they are expensive as well.</a:t>
            </a:r>
          </a:p>
          <a:p>
            <a:pPr lvl="1" fontAlgn="base">
              <a:buFont typeface="Wingdings" pitchFamily="2" charset="2"/>
              <a:buChar char="q"/>
            </a:pPr>
            <a:r>
              <a:rPr lang="en-US" sz="2000" b="1" dirty="0" smtClean="0">
                <a:latin typeface="Times New Roman" pitchFamily="18" charset="0"/>
                <a:cs typeface="Times New Roman" pitchFamily="18" charset="0"/>
              </a:rPr>
              <a:t>Complex Algorithms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algorithms are very complex and difficult for the designer to write on.</a:t>
            </a:r>
          </a:p>
          <a:p>
            <a:pPr lvl="1" fontAlgn="base">
              <a:buFont typeface="Wingdings" pitchFamily="2" charset="2"/>
              <a:buChar char="q"/>
            </a:pPr>
            <a:r>
              <a:rPr lang="en-US" sz="2000" b="1" dirty="0" smtClean="0">
                <a:solidFill>
                  <a:srgbClr val="00B050"/>
                </a:solidFill>
                <a:latin typeface="Times New Roman" pitchFamily="18" charset="0"/>
                <a:cs typeface="Times New Roman" pitchFamily="18" charset="0"/>
              </a:rPr>
              <a:t>Device Driver And Interrupt signals </a:t>
            </a:r>
            <a:r>
              <a:rPr lang="en-US" sz="2000" dirty="0" smtClean="0">
                <a:solidFill>
                  <a:srgbClr val="00B050"/>
                </a:solidFill>
                <a:latin typeface="Times New Roman" pitchFamily="18" charset="0"/>
                <a:cs typeface="Times New Roman" pitchFamily="18" charset="0"/>
              </a:rPr>
              <a:t/>
            </a:r>
            <a:br>
              <a:rPr lang="en-US" sz="2000" dirty="0" smtClean="0">
                <a:solidFill>
                  <a:srgbClr val="00B050"/>
                </a:solidFill>
                <a:latin typeface="Times New Roman" pitchFamily="18" charset="0"/>
                <a:cs typeface="Times New Roman" pitchFamily="18" charset="0"/>
              </a:rPr>
            </a:br>
            <a:r>
              <a:rPr lang="en-US" sz="2000" dirty="0" smtClean="0">
                <a:solidFill>
                  <a:srgbClr val="00B050"/>
                </a:solidFill>
                <a:latin typeface="Times New Roman" pitchFamily="18" charset="0"/>
                <a:cs typeface="Times New Roman" pitchFamily="18" charset="0"/>
              </a:rPr>
              <a:t>It needs specific device drivers and interrupt signals to response earliest to interrupts.</a:t>
            </a:r>
          </a:p>
          <a:p>
            <a:pPr lvl="1" fontAlgn="base">
              <a:buFont typeface="Wingdings" pitchFamily="2" charset="2"/>
              <a:buChar char="q"/>
            </a:pPr>
            <a:r>
              <a:rPr lang="en-US" sz="2000" b="1" dirty="0" smtClean="0">
                <a:latin typeface="Times New Roman" pitchFamily="18" charset="0"/>
                <a:cs typeface="Times New Roman" pitchFamily="18" charset="0"/>
              </a:rPr>
              <a:t>Job scheduling is difficult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xEl>
                                              <p:pRg st="1" end="1"/>
                                            </p:txEl>
                                          </p:spTgt>
                                        </p:tgtEl>
                                        <p:attrNameLst>
                                          <p:attrName>style.visibility</p:attrName>
                                        </p:attrNameLst>
                                      </p:cBhvr>
                                      <p:to>
                                        <p:strVal val="visible"/>
                                      </p:to>
                                    </p:set>
                                    <p:anim calcmode="lin" valueType="num">
                                      <p:cBhvr additive="base">
                                        <p:cTn id="4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anim calcmode="lin" valueType="num">
                                      <p:cBhvr additive="base">
                                        <p:cTn id="5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3" end="3"/>
                                            </p:txEl>
                                          </p:spTgt>
                                        </p:tgtEl>
                                        <p:attrNameLst>
                                          <p:attrName>style.visibility</p:attrName>
                                        </p:attrNameLst>
                                      </p:cBhvr>
                                      <p:to>
                                        <p:strVal val="visible"/>
                                      </p:to>
                                    </p:set>
                                    <p:anim calcmode="lin" valueType="num">
                                      <p:cBhvr additive="base">
                                        <p:cTn id="6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anim calcmode="lin" valueType="num">
                                      <p:cBhvr additive="base">
                                        <p:cTn id="6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xEl>
                                              <p:pRg st="5" end="5"/>
                                            </p:txEl>
                                          </p:spTgt>
                                        </p:tgtEl>
                                        <p:attrNameLst>
                                          <p:attrName>style.visibility</p:attrName>
                                        </p:attrNameLst>
                                      </p:cBhvr>
                                      <p:to>
                                        <p:strVal val="visible"/>
                                      </p:to>
                                    </p:set>
                                    <p:anim calcmode="lin" valueType="num">
                                      <p:cBhvr additive="base">
                                        <p:cTn id="7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xEl>
                                              <p:pRg st="6" end="6"/>
                                            </p:txEl>
                                          </p:spTgt>
                                        </p:tgtEl>
                                        <p:attrNameLst>
                                          <p:attrName>style.visibility</p:attrName>
                                        </p:attrNameLst>
                                      </p:cBhvr>
                                      <p:to>
                                        <p:strVal val="visible"/>
                                      </p:to>
                                    </p:set>
                                    <p:anim calcmode="lin" valueType="num">
                                      <p:cBhvr additive="base">
                                        <p:cTn id="7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Types of RTOS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207265" y="1047405"/>
            <a:ext cx="7668767" cy="2769989"/>
          </a:xfrm>
          <a:prstGeom prst="rect">
            <a:avLst/>
          </a:prstGeom>
        </p:spPr>
        <p:txBody>
          <a:bodyPr wrap="square">
            <a:spAutoFit/>
          </a:bodyPr>
          <a:lstStyle/>
          <a:p>
            <a:r>
              <a:rPr lang="en-US" sz="2400" b="1" dirty="0" smtClean="0">
                <a:solidFill>
                  <a:srgbClr val="00B050"/>
                </a:solidFill>
                <a:latin typeface="Times New Roman" pitchFamily="18" charset="0"/>
                <a:cs typeface="Times New Roman" pitchFamily="18" charset="0"/>
              </a:rPr>
              <a:t>1. Hard RTOS</a:t>
            </a:r>
          </a:p>
          <a:p>
            <a:pPr lvl="1">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 It produces O/P in definite time</a:t>
            </a:r>
          </a:p>
          <a:p>
            <a:pPr lvl="1">
              <a:lnSpc>
                <a:spcPct val="150000"/>
              </a:lnSpc>
              <a:buFont typeface="Wingdings" pitchFamily="2" charset="2"/>
              <a:buChar char="q"/>
            </a:pPr>
            <a:r>
              <a:rPr lang="en-US" sz="2000" dirty="0" smtClean="0">
                <a:latin typeface="Times New Roman" pitchFamily="18" charset="0"/>
                <a:cs typeface="Times New Roman" pitchFamily="18" charset="0"/>
              </a:rPr>
              <a:t> If O/P is not produced within the time it leads to huge loss of data</a:t>
            </a:r>
          </a:p>
          <a:p>
            <a:pPr lvl="1">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 It has less delay than soft RTOS</a:t>
            </a:r>
          </a:p>
          <a:p>
            <a:pPr lvl="1">
              <a:lnSpc>
                <a:spcPct val="150000"/>
              </a:lnSpc>
              <a:buFont typeface="Wingdings" pitchFamily="2" charset="2"/>
              <a:buChar char="q"/>
            </a:pPr>
            <a:r>
              <a:rPr lang="en-US" sz="2000" dirty="0" smtClean="0">
                <a:latin typeface="Times New Roman" pitchFamily="18" charset="0"/>
                <a:cs typeface="Times New Roman" pitchFamily="18" charset="0"/>
              </a:rPr>
              <a:t> It needs advance algorithm for job scheduling</a:t>
            </a:r>
          </a:p>
          <a:p>
            <a:pPr lvl="1">
              <a:lnSpc>
                <a:spcPct val="150000"/>
              </a:lnSpc>
            </a:pPr>
            <a:r>
              <a:rPr lang="en-US" sz="2000" dirty="0" smtClean="0">
                <a:solidFill>
                  <a:srgbClr val="FF0000"/>
                </a:solidFill>
                <a:latin typeface="Times New Roman" pitchFamily="18" charset="0"/>
                <a:cs typeface="Times New Roman" pitchFamily="18" charset="0"/>
              </a:rPr>
              <a:t>	Example: Flight controller system</a:t>
            </a:r>
          </a:p>
        </p:txBody>
      </p:sp>
      <p:sp>
        <p:nvSpPr>
          <p:cNvPr id="10" name="Rectangle 9"/>
          <p:cNvSpPr/>
          <p:nvPr/>
        </p:nvSpPr>
        <p:spPr>
          <a:xfrm>
            <a:off x="5754624" y="2358992"/>
            <a:ext cx="6254496" cy="3877985"/>
          </a:xfrm>
          <a:prstGeom prst="rect">
            <a:avLst/>
          </a:prstGeom>
        </p:spPr>
        <p:txBody>
          <a:bodyPr wrap="square">
            <a:spAutoFit/>
          </a:bodyPr>
          <a:lstStyle/>
          <a:p>
            <a:pPr>
              <a:lnSpc>
                <a:spcPct val="150000"/>
              </a:lnSpc>
            </a:pPr>
            <a:r>
              <a:rPr lang="en-US" sz="2400" b="1" dirty="0" smtClean="0">
                <a:solidFill>
                  <a:srgbClr val="00B050"/>
                </a:solidFill>
                <a:latin typeface="Times New Roman" pitchFamily="18" charset="0"/>
                <a:cs typeface="Times New Roman" pitchFamily="18" charset="0"/>
              </a:rPr>
              <a:t>2. Soft RTOS</a:t>
            </a:r>
          </a:p>
          <a:p>
            <a:pPr lvl="1">
              <a:lnSpc>
                <a:spcPct val="150000"/>
              </a:lnSpc>
              <a:buFont typeface="Wingdings" pitchFamily="2" charset="2"/>
              <a:buChar char="q"/>
            </a:pPr>
            <a:r>
              <a:rPr lang="en-US" sz="2000" dirty="0" smtClean="0">
                <a:solidFill>
                  <a:srgbClr val="C00000"/>
                </a:solidFill>
                <a:latin typeface="Times New Roman" pitchFamily="18" charset="0"/>
                <a:cs typeface="Times New Roman" pitchFamily="18" charset="0"/>
              </a:rPr>
              <a:t> It is having less time constraints as compared to hard RTOS [occasionally with some acceptably low probability]</a:t>
            </a:r>
          </a:p>
          <a:p>
            <a:pPr lvl="1">
              <a:lnSpc>
                <a:spcPct val="150000"/>
              </a:lnSpc>
              <a:buFont typeface="Wingdings" pitchFamily="2" charset="2"/>
              <a:buChar char="q"/>
            </a:pPr>
            <a:r>
              <a:rPr lang="en-US" sz="2000" dirty="0" smtClean="0">
                <a:latin typeface="Times New Roman" pitchFamily="18" charset="0"/>
                <a:cs typeface="Times New Roman" pitchFamily="18" charset="0"/>
              </a:rPr>
              <a:t> If O/P is not produced within the time then loss is considerably less than hard RTOS</a:t>
            </a:r>
          </a:p>
          <a:p>
            <a:pPr lvl="1">
              <a:lnSpc>
                <a:spcPct val="150000"/>
              </a:lnSpc>
              <a:buFont typeface="Wingdings" pitchFamily="2" charset="2"/>
              <a:buChar char="q"/>
            </a:pPr>
            <a:r>
              <a:rPr lang="en-US" sz="2000" dirty="0" smtClean="0">
                <a:solidFill>
                  <a:srgbClr val="7030A0"/>
                </a:solidFill>
                <a:latin typeface="Times New Roman" pitchFamily="18" charset="0"/>
                <a:cs typeface="Times New Roman" pitchFamily="18" charset="0"/>
              </a:rPr>
              <a:t> It has greater delay than hard RTOS.</a:t>
            </a:r>
          </a:p>
          <a:p>
            <a:pPr lvl="1">
              <a:lnSpc>
                <a:spcPct val="150000"/>
              </a:lnSpc>
            </a:pPr>
            <a:r>
              <a:rPr lang="en-US" sz="2000" dirty="0" smtClean="0">
                <a:solidFill>
                  <a:srgbClr val="FF0000"/>
                </a:solidFill>
                <a:latin typeface="Times New Roman" pitchFamily="18" charset="0"/>
                <a:cs typeface="Times New Roman" pitchFamily="18" charset="0"/>
              </a:rPr>
              <a:t>	Example: Telephone switches</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 calcmode="lin" valueType="num">
                                      <p:cBhvr additive="base">
                                        <p:cTn id="4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xEl>
                                              <p:pRg st="1" end="1"/>
                                            </p:txEl>
                                          </p:spTgt>
                                        </p:tgtEl>
                                        <p:attrNameLst>
                                          <p:attrName>style.visibility</p:attrName>
                                        </p:attrNameLst>
                                      </p:cBhvr>
                                      <p:to>
                                        <p:strVal val="visible"/>
                                      </p:to>
                                    </p:set>
                                    <p:anim calcmode="lin" valueType="num">
                                      <p:cBhvr additive="base">
                                        <p:cTn id="4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xEl>
                                              <p:pRg st="2" end="2"/>
                                            </p:txEl>
                                          </p:spTgt>
                                        </p:tgtEl>
                                        <p:attrNameLst>
                                          <p:attrName>style.visibility</p:attrName>
                                        </p:attrNameLst>
                                      </p:cBhvr>
                                      <p:to>
                                        <p:strVal val="visible"/>
                                      </p:to>
                                    </p:set>
                                    <p:anim calcmode="lin" valueType="num">
                                      <p:cBhvr additive="base">
                                        <p:cTn id="5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
                                            <p:txEl>
                                              <p:pRg st="3" end="3"/>
                                            </p:txEl>
                                          </p:spTgt>
                                        </p:tgtEl>
                                        <p:attrNameLst>
                                          <p:attrName>style.visibility</p:attrName>
                                        </p:attrNameLst>
                                      </p:cBhvr>
                                      <p:to>
                                        <p:strVal val="visible"/>
                                      </p:to>
                                    </p:set>
                                    <p:anim calcmode="lin" valueType="num">
                                      <p:cBhvr additive="base">
                                        <p:cTn id="5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
                                            <p:txEl>
                                              <p:pRg st="4" end="4"/>
                                            </p:txEl>
                                          </p:spTgt>
                                        </p:tgtEl>
                                        <p:attrNameLst>
                                          <p:attrName>style.visibility</p:attrName>
                                        </p:attrNameLst>
                                      </p:cBhvr>
                                      <p:to>
                                        <p:strVal val="visible"/>
                                      </p:to>
                                    </p:set>
                                    <p:anim calcmode="lin" valueType="num">
                                      <p:cBhvr additive="base">
                                        <p:cTn id="5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59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 xmlns:p14="http://schemas.microsoft.com/office/powerpoint/2010/main" val="3621228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latin typeface="Times New Roman" pitchFamily="18" charset="0"/>
                <a:cs typeface="Times New Roman" pitchFamily="18" charset="0"/>
              </a:rPr>
              <a:t>Sequential Processing /</a:t>
            </a:r>
            <a:r>
              <a:rPr lang="en-US" sz="3200" dirty="0" smtClean="0">
                <a:latin typeface="Times New Roman" pitchFamily="18" charset="0"/>
                <a:cs typeface="Times New Roman" pitchFamily="18" charset="0"/>
              </a:rPr>
              <a:t> Serial processing</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6</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1" name="Rectangle 10"/>
          <p:cNvSpPr/>
          <p:nvPr/>
        </p:nvSpPr>
        <p:spPr>
          <a:xfrm>
            <a:off x="158496" y="1012228"/>
            <a:ext cx="9497568" cy="5016758"/>
          </a:xfrm>
          <a:prstGeom prst="rect">
            <a:avLst/>
          </a:prstGeom>
        </p:spPr>
        <p:txBody>
          <a:bodyPr wrap="square">
            <a:spAutoFit/>
          </a:bodyPr>
          <a:lstStyle/>
          <a:p>
            <a:pPr>
              <a:buFont typeface="Wingdings" pitchFamily="2" charset="2"/>
              <a:buChar char="q"/>
            </a:pPr>
            <a:r>
              <a:rPr lang="en-IN" sz="2000" dirty="0" smtClean="0">
                <a:latin typeface="Times New Roman" pitchFamily="18" charset="0"/>
                <a:cs typeface="Times New Roman" pitchFamily="18" charset="0"/>
              </a:rPr>
              <a:t>In sequential processing the execution of task is performed in serial order i.e. one by one. </a:t>
            </a:r>
          </a:p>
          <a:p>
            <a:pPr>
              <a:buFont typeface="Wingdings" pitchFamily="2" charset="2"/>
              <a:buChar char="q"/>
            </a:pPr>
            <a:r>
              <a:rPr lang="en-IN" sz="2000" dirty="0" smtClean="0">
                <a:latin typeface="Times New Roman" pitchFamily="18" charset="0"/>
                <a:cs typeface="Times New Roman" pitchFamily="18" charset="0"/>
              </a:rPr>
              <a:t>It means at a time only one activity can be perform by processing element</a:t>
            </a:r>
            <a:r>
              <a:rPr lang="en-US" sz="2000" dirty="0" smtClean="0">
                <a:latin typeface="Times New Roman" pitchFamily="18" charset="0"/>
                <a:cs typeface="Times New Roman" pitchFamily="18" charset="0"/>
              </a:rPr>
              <a:t> and processing occurs in the order task is received.</a:t>
            </a:r>
          </a:p>
          <a:p>
            <a:pPr>
              <a:buFont typeface="Wingdings" pitchFamily="2" charset="2"/>
              <a:buChar char="q"/>
            </a:pPr>
            <a:r>
              <a:rPr lang="en-US" sz="2000" b="1" dirty="0" smtClean="0">
                <a:latin typeface="Times New Roman" pitchFamily="18" charset="0"/>
                <a:cs typeface="Times New Roman" pitchFamily="18" charset="0"/>
              </a:rPr>
              <a:t>Means Executed is done using the FIFO Manner</a:t>
            </a:r>
            <a:r>
              <a:rPr lang="en-US" sz="2000" dirty="0" smtClean="0">
                <a:latin typeface="Times New Roman" pitchFamily="18" charset="0"/>
                <a:cs typeface="Times New Roman" pitchFamily="18" charset="0"/>
              </a:rPr>
              <a:t> i.e. First in First Out.</a:t>
            </a:r>
          </a:p>
          <a:p>
            <a:pPr>
              <a:buFont typeface="Wingdings" pitchFamily="2" charset="2"/>
              <a:buChar char="q"/>
            </a:pPr>
            <a:r>
              <a:rPr lang="en-US" sz="2000" dirty="0" smtClean="0">
                <a:latin typeface="Times New Roman" pitchFamily="18" charset="0"/>
                <a:cs typeface="Times New Roman" pitchFamily="18" charset="0"/>
              </a:rPr>
              <a:t>Programmer interact directly with computer hardware i.e. no operating system. </a:t>
            </a:r>
          </a:p>
          <a:p>
            <a:pPr>
              <a:buFont typeface="Wingdings" pitchFamily="2" charset="2"/>
              <a:buChar char="q"/>
            </a:pPr>
            <a:r>
              <a:rPr lang="en-US" sz="2000" dirty="0" smtClean="0">
                <a:latin typeface="Times New Roman" pitchFamily="18" charset="0"/>
                <a:cs typeface="Times New Roman" pitchFamily="18" charset="0"/>
              </a:rPr>
              <a:t>Program in machine code is loaded with I/O device like card reader then operation is performed.</a:t>
            </a:r>
          </a:p>
          <a:p>
            <a:pPr>
              <a:buFont typeface="Wingdings" pitchFamily="2" charset="2"/>
              <a:buChar char="q"/>
            </a:pPr>
            <a:r>
              <a:rPr lang="en-US" sz="2000" dirty="0" smtClean="0">
                <a:latin typeface="Times New Roman" pitchFamily="18" charset="0"/>
                <a:cs typeface="Times New Roman" pitchFamily="18" charset="0"/>
              </a:rPr>
              <a:t>After execution of one task user need to insert next task to processing element i.e. no automatic processing. </a:t>
            </a:r>
          </a:p>
          <a:p>
            <a:pPr>
              <a:buFont typeface="Wingdings" pitchFamily="2" charset="2"/>
              <a:buChar char="q"/>
            </a:pPr>
            <a:r>
              <a:rPr lang="en-US" sz="2000" b="1" dirty="0" smtClean="0">
                <a:solidFill>
                  <a:srgbClr val="C00000"/>
                </a:solidFill>
                <a:latin typeface="Times New Roman" pitchFamily="18" charset="0"/>
                <a:cs typeface="Times New Roman" pitchFamily="18" charset="0"/>
              </a:rPr>
              <a:t>Working:-</a:t>
            </a:r>
            <a:r>
              <a:rPr lang="en-US" sz="2000" dirty="0" smtClean="0">
                <a:latin typeface="Times New Roman" pitchFamily="18" charset="0"/>
                <a:cs typeface="Times New Roman" pitchFamily="18" charset="0"/>
              </a:rPr>
              <a:t>Mainly the </a:t>
            </a:r>
            <a:r>
              <a:rPr lang="en-US" sz="2000" b="1" dirty="0" smtClean="0">
                <a:latin typeface="Times New Roman" pitchFamily="18" charset="0"/>
                <a:cs typeface="Times New Roman" pitchFamily="18" charset="0"/>
              </a:rPr>
              <a:t>Punch Cards</a:t>
            </a:r>
            <a:r>
              <a:rPr lang="en-US" sz="2000" dirty="0" smtClean="0">
                <a:latin typeface="Times New Roman" pitchFamily="18" charset="0"/>
                <a:cs typeface="Times New Roman" pitchFamily="18" charset="0"/>
              </a:rPr>
              <a:t> are used for this. In this all the Jobs [</a:t>
            </a:r>
            <a:r>
              <a:rPr lang="en-US" sz="2000" b="1" i="1" dirty="0" err="1" smtClean="0">
                <a:latin typeface="Times New Roman" pitchFamily="18" charset="0"/>
                <a:cs typeface="Times New Roman" pitchFamily="18" charset="0"/>
              </a:rPr>
              <a:t>Pgm+IO</a:t>
            </a:r>
            <a:r>
              <a:rPr lang="en-US" sz="2000" b="1" i="1" dirty="0" smtClean="0">
                <a:latin typeface="Times New Roman" pitchFamily="18" charset="0"/>
                <a:cs typeface="Times New Roman" pitchFamily="18" charset="0"/>
              </a:rPr>
              <a:t> Data+ Control Inst</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are firstly Prepared and Stored on the Card</a:t>
            </a:r>
            <a:r>
              <a:rPr lang="en-US" sz="2000" dirty="0" smtClean="0">
                <a:latin typeface="Times New Roman" pitchFamily="18" charset="0"/>
                <a:cs typeface="Times New Roman" pitchFamily="18" charset="0"/>
              </a:rPr>
              <a:t> and after that card will be entered in the System and after that all the Instructions will be executed one by One. But the </a:t>
            </a:r>
            <a:r>
              <a:rPr lang="en-US" sz="2000" b="1" dirty="0" smtClean="0">
                <a:latin typeface="Times New Roman" pitchFamily="18" charset="0"/>
                <a:cs typeface="Times New Roman" pitchFamily="18" charset="0"/>
              </a:rPr>
              <a:t>Main Problem is that a user doesn’t interact with the System</a:t>
            </a:r>
            <a:r>
              <a:rPr lang="en-US" sz="2000" dirty="0" smtClean="0">
                <a:latin typeface="Times New Roman" pitchFamily="18" charset="0"/>
                <a:cs typeface="Times New Roman" pitchFamily="18" charset="0"/>
              </a:rPr>
              <a:t> while he is working on the System, means the user can’t be able to enter the data for Execution.</a:t>
            </a:r>
          </a:p>
          <a:p>
            <a:pPr>
              <a:buFont typeface="Wingdings" pitchFamily="2" charset="2"/>
              <a:buChar char="q"/>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Windows 95 and Windows 98 are examples of operating systems which do the serial processing. And Pentium 3 and Pentium 4 are serial processing computers.</a:t>
            </a:r>
            <a:endParaRPr lang="en-IN" sz="2000" dirty="0" smtClean="0">
              <a:latin typeface="Times New Roman" pitchFamily="18" charset="0"/>
              <a:cs typeface="Times New Roman" pitchFamily="18" charset="0"/>
            </a:endParaRPr>
          </a:p>
        </p:txBody>
      </p:sp>
      <p:pic>
        <p:nvPicPr>
          <p:cNvPr id="17" name="Picture 16"/>
          <p:cNvPicPr>
            <a:picLocks noChangeAspect="1"/>
          </p:cNvPicPr>
          <p:nvPr/>
        </p:nvPicPr>
        <p:blipFill rotWithShape="1">
          <a:blip r:embed="rId3">
            <a:extLst>
              <a:ext uri="{28A0092B-C50C-407E-A947-70E740481C1C}">
                <a14:useLocalDpi xmlns:a14="http://schemas.microsoft.com/office/drawing/2010/main" xmlns="" val="0"/>
              </a:ext>
            </a:extLst>
          </a:blip>
          <a:srcRect l="-1" t="21299" r="50725" b="-628"/>
          <a:stretch/>
        </p:blipFill>
        <p:spPr>
          <a:xfrm>
            <a:off x="9684611" y="1609343"/>
            <a:ext cx="2507389" cy="3023617"/>
          </a:xfrm>
          <a:prstGeom prst="rect">
            <a:avLst/>
          </a:prstGeom>
        </p:spPr>
      </p:pic>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 calcmode="lin" valueType="num">
                                      <p:cBhvr additive="base">
                                        <p:cTn id="2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 calcmode="lin" valueType="num">
                                      <p:cBhvr additive="base">
                                        <p:cTn id="30"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 calcmode="lin" valueType="num">
                                      <p:cBhvr additive="base">
                                        <p:cTn id="36"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 calcmode="lin" valueType="num">
                                      <p:cBhvr additive="base">
                                        <p:cTn id="42"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xEl>
                                              <p:pRg st="6" end="6"/>
                                            </p:txEl>
                                          </p:spTgt>
                                        </p:tgtEl>
                                        <p:attrNameLst>
                                          <p:attrName>style.visibility</p:attrName>
                                        </p:attrNameLst>
                                      </p:cBhvr>
                                      <p:to>
                                        <p:strVal val="visible"/>
                                      </p:to>
                                    </p:set>
                                    <p:anim calcmode="lin" valueType="num">
                                      <p:cBhvr additive="base">
                                        <p:cTn id="48"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
                                            <p:txEl>
                                              <p:pRg st="7" end="7"/>
                                            </p:txEl>
                                          </p:spTgt>
                                        </p:tgtEl>
                                        <p:attrNameLst>
                                          <p:attrName>style.visibility</p:attrName>
                                        </p:attrNameLst>
                                      </p:cBhvr>
                                      <p:to>
                                        <p:strVal val="visible"/>
                                      </p:to>
                                    </p:set>
                                    <p:anim calcmode="lin" valueType="num">
                                      <p:cBhvr additive="base">
                                        <p:cTn id="54"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Drawbacks</a:t>
            </a: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7</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3" name="Content Placeholder 2"/>
          <p:cNvSpPr txBox="1">
            <a:spLocks/>
          </p:cNvSpPr>
          <p:nvPr/>
        </p:nvSpPr>
        <p:spPr>
          <a:xfrm>
            <a:off x="0" y="987552"/>
            <a:ext cx="12191999" cy="5364479"/>
          </a:xfrm>
          <a:prstGeom prst="rect">
            <a:avLst/>
          </a:prstGeom>
        </p:spPr>
        <p:txBody>
          <a:bodyPr vert="horz" lIns="91440" tIns="45720" rIns="91440" bIns="45720" rtlCol="0">
            <a:noAutofit/>
          </a:bodyPr>
          <a:lstStyle/>
          <a:p>
            <a:pPr fontAlgn="base"/>
            <a:endParaRPr lang="en-US" sz="2000" dirty="0">
              <a:latin typeface="Times New Roman" pitchFamily="18" charset="0"/>
              <a:cs typeface="Times New Roman" pitchFamily="18" charset="0"/>
            </a:endParaRPr>
          </a:p>
        </p:txBody>
      </p:sp>
      <p:sp>
        <p:nvSpPr>
          <p:cNvPr id="17" name="Rectangle 16"/>
          <p:cNvSpPr/>
          <p:nvPr/>
        </p:nvSpPr>
        <p:spPr>
          <a:xfrm>
            <a:off x="341376" y="1103668"/>
            <a:ext cx="4450080" cy="5016758"/>
          </a:xfrm>
          <a:prstGeom prst="rect">
            <a:avLst/>
          </a:prstGeom>
        </p:spPr>
        <p:txBody>
          <a:bodyPr wrap="square">
            <a:spAutoFit/>
          </a:bodyPr>
          <a:lstStyle/>
          <a:p>
            <a:pPr>
              <a:buFont typeface="Wingdings" pitchFamily="2" charset="2"/>
              <a:buChar char="q"/>
            </a:pPr>
            <a:r>
              <a:rPr lang="en-US"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Setup time is high because, it is hardware dependent we need to do programming on hardware then it can perform specific task as per system program (driver) </a:t>
            </a:r>
            <a:r>
              <a:rPr lang="en-US" sz="2000" dirty="0" smtClean="0">
                <a:latin typeface="Times New Roman" pitchFamily="18" charset="0"/>
                <a:cs typeface="Times New Roman" pitchFamily="18" charset="0"/>
              </a:rPr>
              <a:t>processing.</a:t>
            </a:r>
          </a:p>
          <a:p>
            <a:pPr>
              <a:buFont typeface="Wingdings" pitchFamily="2" charset="2"/>
              <a:buChar char="q"/>
            </a:pPr>
            <a:r>
              <a:rPr lang="en-US" sz="2000" dirty="0" smtClean="0">
                <a:latin typeface="Times New Roman" pitchFamily="18" charset="0"/>
                <a:cs typeface="Times New Roman" pitchFamily="18" charset="0"/>
              </a:rPr>
              <a:t>Loading time is large</a:t>
            </a:r>
          </a:p>
          <a:p>
            <a:pPr>
              <a:buFont typeface="Wingdings" pitchFamily="2" charset="2"/>
              <a:buChar char="q"/>
            </a:pPr>
            <a:r>
              <a:rPr lang="en-IN" sz="2000" dirty="0" smtClean="0">
                <a:latin typeface="Times New Roman" pitchFamily="18" charset="0"/>
                <a:cs typeface="Times New Roman" pitchFamily="18" charset="0"/>
              </a:rPr>
              <a:t>Less Resource utilization and time consuming activity.</a:t>
            </a:r>
          </a:p>
          <a:p>
            <a:pPr>
              <a:buFont typeface="Wingdings" pitchFamily="2" charset="2"/>
              <a:buChar char="q"/>
            </a:pPr>
            <a:r>
              <a:rPr lang="en-US" sz="2000" dirty="0" smtClean="0">
                <a:latin typeface="Times New Roman" pitchFamily="18" charset="0"/>
                <a:cs typeface="Times New Roman" pitchFamily="18" charset="0"/>
              </a:rPr>
              <a:t>Run-time complexity cannot be improved even with many processors.</a:t>
            </a:r>
          </a:p>
          <a:p>
            <a:pPr>
              <a:buFont typeface="Wingdings" pitchFamily="2" charset="2"/>
              <a:buChar char="q"/>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Advantages:-</a:t>
            </a:r>
          </a:p>
          <a:p>
            <a:pPr>
              <a:buFont typeface="Wingdings" pitchFamily="2" charset="2"/>
              <a:buChar char="q"/>
            </a:pPr>
            <a:r>
              <a:rPr lang="en-US" sz="2000" dirty="0" smtClean="0">
                <a:latin typeface="Times New Roman" pitchFamily="18" charset="0"/>
                <a:cs typeface="Times New Roman" pitchFamily="18" charset="0"/>
              </a:rPr>
              <a:t>Sometimes sequential processing is faster than parallel, for the parallel needs to gather all the parallelized data into one, while it's not needed on the sequential.</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5370005" y="1046417"/>
            <a:ext cx="3176587" cy="31230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8656320" y="3091053"/>
            <a:ext cx="3060192" cy="3047253"/>
          </a:xfrm>
          <a:prstGeom prst="rect">
            <a:avLst/>
          </a:prstGeom>
          <a:noFill/>
          <a:ln w="9525">
            <a:noFill/>
            <a:miter lim="800000"/>
            <a:headEnd/>
            <a:tailEnd/>
          </a:ln>
          <a:effectLst/>
        </p:spPr>
      </p:pic>
    </p:spTree>
    <p:extLst>
      <p:ext uri="{BB962C8B-B14F-4D97-AF65-F5344CB8AC3E}">
        <p14:creationId xmlns="" xmlns:p14="http://schemas.microsoft.com/office/powerpoint/2010/main" val="28631055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additive="base">
                                        <p:cTn id="19"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additive="base">
                                        <p:cTn id="25"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5" end="5"/>
                                            </p:txEl>
                                          </p:spTgt>
                                        </p:tgtEl>
                                        <p:attrNameLst>
                                          <p:attrName>style.visibility</p:attrName>
                                        </p:attrNameLst>
                                      </p:cBhvr>
                                      <p:to>
                                        <p:strVal val="visible"/>
                                      </p:to>
                                    </p:set>
                                    <p:anim calcmode="lin" valueType="num">
                                      <p:cBhvr additive="base">
                                        <p:cTn id="31"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 calcmode="lin" valueType="num">
                                      <p:cBhvr additive="base">
                                        <p:cTn id="37"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a16="http://schemas.microsoft.com/office/drawing/2014/main" xmlns=""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xmlns=""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8</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3D1C11D3-DC04-44C8-B80D-418BEA169E07}"/>
              </a:ext>
            </a:extLst>
          </p:cNvPr>
          <p:cNvSpPr/>
          <p:nvPr/>
        </p:nvSpPr>
        <p:spPr>
          <a:xfrm>
            <a:off x="539623" y="1438657"/>
            <a:ext cx="11098579" cy="4216539"/>
          </a:xfrm>
          <a:prstGeom prst="rect">
            <a:avLst/>
          </a:prstGeom>
        </p:spPr>
        <p:txBody>
          <a:bodyPr wrap="square">
            <a:spAutoFit/>
          </a:bodyPr>
          <a:lstStyle/>
          <a:p>
            <a:r>
              <a:rPr lang="en-US" sz="6000" b="1" dirty="0" smtClean="0">
                <a:solidFill>
                  <a:srgbClr val="7030A0"/>
                </a:solidFill>
                <a:latin typeface="Arial Black" pitchFamily="34" charset="0"/>
                <a:cs typeface="Times New Roman" pitchFamily="18" charset="0"/>
              </a:rPr>
              <a:t>Thank You </a:t>
            </a:r>
          </a:p>
          <a:p>
            <a:endParaRPr lang="en-US" sz="6000" b="1" dirty="0" smtClean="0">
              <a:solidFill>
                <a:srgbClr val="7030A0"/>
              </a:solidFill>
              <a:latin typeface="Arial Black" pitchFamily="34" charset="0"/>
              <a:cs typeface="Times New Roman" pitchFamily="18" charset="0"/>
            </a:endParaRPr>
          </a:p>
          <a:p>
            <a:endParaRPr lang="en-US" sz="6000" b="1" dirty="0" smtClean="0">
              <a:solidFill>
                <a:srgbClr val="7030A0"/>
              </a:solidFill>
              <a:latin typeface="Arial Black" pitchFamily="34" charset="0"/>
              <a:cs typeface="Times New Roman" pitchFamily="18" charset="0"/>
            </a:endParaRPr>
          </a:p>
          <a:p>
            <a:r>
              <a:rPr lang="en-US" sz="6000" b="1" dirty="0" smtClean="0">
                <a:solidFill>
                  <a:srgbClr val="7030A0"/>
                </a:solidFill>
                <a:latin typeface="Arial Black" pitchFamily="34" charset="0"/>
                <a:cs typeface="Times New Roman" pitchFamily="18" charset="0"/>
              </a:rPr>
              <a:t>We will meet Soon!!!!!!!!!!</a:t>
            </a:r>
          </a:p>
          <a:p>
            <a:pPr algn="ctr"/>
            <a:endParaRPr lang="en-IN" sz="2800" b="1" dirty="0">
              <a:solidFill>
                <a:srgbClr val="00B05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xmlns="" val="3621228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40903"/>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smtClean="0">
                <a:latin typeface="Times New Roman" panose="02020603050405020304" pitchFamily="18" charset="0"/>
                <a:cs typeface="Times New Roman" panose="02020603050405020304" pitchFamily="18" charset="0"/>
              </a:rPr>
              <a:t>Agenda</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306670"/>
            <a:ext cx="12192000" cy="939600"/>
          </a:xfrm>
          <a:prstGeom prst="rect">
            <a:avLst/>
          </a:prstGeom>
          <a:solidFill>
            <a:schemeClr val="accent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utoShape 4" descr="Image result for manakula vinayagar group of institution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nakula vinayagar group of institutions"/>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ooter Placeholder 13">
            <a:extLst>
              <a:ext uri="{FF2B5EF4-FFF2-40B4-BE49-F238E27FC236}">
                <a16:creationId xmlns="" xmlns:a16="http://schemas.microsoft.com/office/drawing/2014/main" id="{95F9CAF9-EE15-4ED6-BBCF-4B098FB33F6D}"/>
              </a:ext>
            </a:extLst>
          </p:cNvPr>
          <p:cNvSpPr>
            <a:spLocks noGrp="1"/>
          </p:cNvSpPr>
          <p:nvPr>
            <p:ph type="ftr" sz="quarter" idx="11"/>
          </p:nvPr>
        </p:nvSpPr>
        <p:spPr/>
        <p:txBody>
          <a:bodyPr/>
          <a:lstStyle/>
          <a:p>
            <a:r>
              <a:rPr lang="en-IN" b="1" smtClean="0">
                <a:solidFill>
                  <a:schemeClr val="bg1"/>
                </a:solidFill>
                <a:latin typeface="Times New Roman" panose="02020603050405020304" pitchFamily="18" charset="0"/>
                <a:cs typeface="Times New Roman" panose="02020603050405020304" pitchFamily="18" charset="0"/>
              </a:rPr>
              <a:t>By, Chandu D Vaidya</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 xmlns:a16="http://schemas.microsoft.com/office/drawing/2014/main" id="{CB930DBD-AB72-4B6C-BAD1-29F55FDEEEC9}"/>
              </a:ext>
            </a:extLst>
          </p:cNvPr>
          <p:cNvSpPr>
            <a:spLocks noGrp="1"/>
          </p:cNvSpPr>
          <p:nvPr>
            <p:ph type="sldNum" sz="quarter" idx="12"/>
          </p:nvPr>
        </p:nvSpPr>
        <p:spPr/>
        <p:txBody>
          <a:bodyPr/>
          <a:lstStyle/>
          <a:p>
            <a:fld id="{88D83E15-40D8-4FA4-8B91-7646522F4547}" type="slidenum">
              <a:rPr lang="en-IN" b="1" smtClean="0">
                <a:solidFill>
                  <a:schemeClr val="bg1"/>
                </a:solidFill>
                <a:latin typeface="Times New Roman" panose="02020603050405020304" pitchFamily="18" charset="0"/>
                <a:cs typeface="Times New Roman" panose="02020603050405020304" pitchFamily="18" charset="0"/>
              </a:rPr>
              <a:pPr/>
              <a:t>9</a:t>
            </a:fld>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8236" y="2540615"/>
            <a:ext cx="9828333" cy="1200329"/>
          </a:xfrm>
          <a:prstGeom prst="rect">
            <a:avLst/>
          </a:prstGeom>
          <a:noFill/>
        </p:spPr>
        <p:txBody>
          <a:bodyPr wrap="none" lIns="91440" tIns="45720" rIns="91440" bIns="45720">
            <a:spAutoFit/>
          </a:bodyPr>
          <a:lstStyle/>
          <a:p>
            <a:pPr algn="ctr"/>
            <a:r>
              <a:rPr lang="en-US" sz="7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Batch Operating System</a:t>
            </a:r>
            <a:endParaRPr lang="en-US" sz="72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 xmlns:p14="http://schemas.microsoft.com/office/powerpoint/2010/main" val="36212285"/>
      </p:ext>
    </p:extLst>
  </p:cSld>
  <p:clrMapOvr>
    <a:masterClrMapping/>
  </p:clrMapOvr>
  <p:transition spd="slow">
    <p:wipe/>
    <p:sndAc>
      <p:stSnd>
        <p:snd r:embed="rId3" name="camera.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2128</TotalTime>
  <Words>3916</Words>
  <Application>Microsoft Office PowerPoint</Application>
  <PresentationFormat>Custom</PresentationFormat>
  <Paragraphs>730</Paragraphs>
  <Slides>59</Slides>
  <Notes>59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VCD</dc:creator>
  <cp:lastModifiedBy>ADMIN</cp:lastModifiedBy>
  <cp:revision>873</cp:revision>
  <dcterms:created xsi:type="dcterms:W3CDTF">2020-07-17T22:15:01Z</dcterms:created>
  <dcterms:modified xsi:type="dcterms:W3CDTF">2021-02-19T05:08:24Z</dcterms:modified>
</cp:coreProperties>
</file>