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7" r:id="rId2"/>
    <p:sldId id="385" r:id="rId3"/>
    <p:sldId id="392" r:id="rId4"/>
    <p:sldId id="390" r:id="rId5"/>
    <p:sldId id="388" r:id="rId6"/>
    <p:sldId id="391" r:id="rId7"/>
    <p:sldId id="39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p14="http://schemas.microsoft.com/office/powerpoint/2010/main" xmlns=""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C71269-484A-4182-83B9-51D347907E8E}"/>
              </a:ext>
            </a:extLst>
          </p:cNvPr>
          <p:cNvSpPr>
            <a:spLocks noGrp="1"/>
          </p:cNvSpPr>
          <p:nvPr>
            <p:ph type="dt" sz="half" idx="10"/>
          </p:nvPr>
        </p:nvSpPr>
        <p:spPr/>
        <p:txBody>
          <a:bodyPr/>
          <a:lstStyle/>
          <a:p>
            <a:fld id="{EBF789C9-3449-419B-9B1F-A6C93573CBF9}" type="datetime2">
              <a:rPr lang="en-IN" smtClean="0"/>
              <a:pPr/>
              <a:t>Wednesday, 24 February 2021</a:t>
            </a:fld>
            <a:endParaRPr lang="en-IN"/>
          </a:p>
        </p:txBody>
      </p:sp>
      <p:sp>
        <p:nvSpPr>
          <p:cNvPr id="5" name="Footer Placeholder 4">
            <a:extLst>
              <a:ext uri="{FF2B5EF4-FFF2-40B4-BE49-F238E27FC236}">
                <a16:creationId xmlns:a16="http://schemas.microsoft.com/office/drawing/2014/main" xmlns=""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Wednesday, 24 February 2021</a:t>
            </a:fld>
            <a:endParaRPr lang="en-IN"/>
          </a:p>
        </p:txBody>
      </p:sp>
      <p:sp>
        <p:nvSpPr>
          <p:cNvPr id="5" name="Footer Placeholder 4">
            <a:extLst>
              <a:ext uri="{FF2B5EF4-FFF2-40B4-BE49-F238E27FC236}">
                <a16:creationId xmlns:a16="http://schemas.microsoft.com/office/drawing/2014/main" xmlns=""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066800" y="1267609"/>
            <a:ext cx="9656618" cy="4154984"/>
          </a:xfrm>
          <a:prstGeom prst="rect">
            <a:avLst/>
          </a:prstGeom>
        </p:spPr>
        <p:txBody>
          <a:bodyPr wrap="square">
            <a:spAutoFit/>
          </a:bodyPr>
          <a:lstStyle/>
          <a:p>
            <a:pPr algn="ctr"/>
            <a:r>
              <a:rPr lang="en-US" sz="8800" b="1" dirty="0" smtClean="0">
                <a:solidFill>
                  <a:srgbClr val="FF0000"/>
                </a:solidFill>
                <a:latin typeface="Times New Roman" pitchFamily="18" charset="0"/>
                <a:cs typeface="Times New Roman" pitchFamily="18" charset="0"/>
              </a:rPr>
              <a:t>Hardware </a:t>
            </a:r>
          </a:p>
          <a:p>
            <a:pPr algn="ctr"/>
            <a:r>
              <a:rPr lang="en-US" sz="8800" b="1" dirty="0" smtClean="0">
                <a:solidFill>
                  <a:srgbClr val="FF0000"/>
                </a:solidFill>
                <a:latin typeface="Times New Roman" pitchFamily="18" charset="0"/>
                <a:cs typeface="Times New Roman" pitchFamily="18" charset="0"/>
              </a:rPr>
              <a:t>Protection</a:t>
            </a:r>
          </a:p>
          <a:p>
            <a:pPr algn="ctr"/>
            <a:r>
              <a:rPr lang="en-US" sz="8800" b="1" dirty="0" smtClean="0">
                <a:solidFill>
                  <a:srgbClr val="FF0000"/>
                </a:solidFill>
                <a:latin typeface="Times New Roman" pitchFamily="18" charset="0"/>
                <a:cs typeface="Times New Roman" pitchFamily="18" charset="0"/>
              </a:rPr>
              <a:t>in OS</a:t>
            </a:r>
            <a:endParaRPr lang="en-IN" sz="2400" b="1"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Dual-mode operation</a:t>
            </a:r>
          </a:p>
          <a:p>
            <a:pPr algn="ctr"/>
            <a:endParaRPr lang="en-IN" sz="1000" b="1"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0" y="1062368"/>
            <a:ext cx="12191999" cy="646331"/>
          </a:xfrm>
          <a:prstGeom prst="rect">
            <a:avLst/>
          </a:prstGeom>
        </p:spPr>
        <p:txBody>
          <a:bodyPr wrap="square">
            <a:spAutoFit/>
          </a:bodyPr>
          <a:lstStyle/>
          <a:p>
            <a:pPr algn="ctr"/>
            <a:r>
              <a:rPr lang="en-US" b="1" i="1" dirty="0" smtClean="0">
                <a:solidFill>
                  <a:srgbClr val="FF0000"/>
                </a:solidFill>
                <a:latin typeface="Times New Roman" pitchFamily="18" charset="0"/>
                <a:cs typeface="Times New Roman" pitchFamily="18" charset="0"/>
              </a:rPr>
              <a:t>Main Point:- All protection issues are uses to ensure that proper, fair and effective use of all resource to the process.</a:t>
            </a:r>
          </a:p>
          <a:p>
            <a:pPr algn="ctr"/>
            <a:endParaRPr lang="en-US" b="1" i="1" dirty="0" smtClean="0">
              <a:solidFill>
                <a:srgbClr val="FF0000"/>
              </a:solidFill>
              <a:latin typeface="Times New Roman" pitchFamily="18" charset="0"/>
              <a:cs typeface="Times New Roman" pitchFamily="18" charset="0"/>
            </a:endParaRPr>
          </a:p>
        </p:txBody>
      </p:sp>
      <p:sp>
        <p:nvSpPr>
          <p:cNvPr id="11" name="Rectangle 10"/>
          <p:cNvSpPr/>
          <p:nvPr/>
        </p:nvSpPr>
        <p:spPr>
          <a:xfrm>
            <a:off x="219457" y="1697010"/>
            <a:ext cx="7424928" cy="3416320"/>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Sharing system resource requires OS to ensure that an incorrect program cannot cause other program to execute incorrectly. </a:t>
            </a:r>
          </a:p>
          <a:p>
            <a:pPr>
              <a:lnSpc>
                <a:spcPct val="150000"/>
              </a:lnSpc>
              <a:buFont typeface="Wingdings" pitchFamily="2" charset="2"/>
              <a:buChar char="q"/>
            </a:pPr>
            <a:r>
              <a:rPr lang="en-US" dirty="0" smtClean="0">
                <a:latin typeface="Times New Roman" pitchFamily="18" charset="0"/>
                <a:cs typeface="Times New Roman" pitchFamily="18" charset="0"/>
              </a:rPr>
              <a:t>In order to support protection, two modes of operation are provided, </a:t>
            </a:r>
            <a:r>
              <a:rPr lang="en-US" b="1" dirty="0" smtClean="0">
                <a:latin typeface="Times New Roman" pitchFamily="18" charset="0"/>
                <a:cs typeface="Times New Roman" pitchFamily="18" charset="0"/>
              </a:rPr>
              <a:t>namely user mode and system mode.</a:t>
            </a:r>
          </a:p>
          <a:p>
            <a:pPr marL="800100" lvl="1" indent="-342900">
              <a:lnSpc>
                <a:spcPct val="150000"/>
              </a:lnSpc>
              <a:buFont typeface="+mj-lt"/>
              <a:buAutoNum type="arabicPeriod"/>
            </a:pPr>
            <a:r>
              <a:rPr lang="en-US" dirty="0" smtClean="0">
                <a:solidFill>
                  <a:srgbClr val="7030A0"/>
                </a:solidFill>
                <a:latin typeface="Times New Roman" pitchFamily="18" charset="0"/>
                <a:cs typeface="Times New Roman" pitchFamily="18" charset="0"/>
              </a:rPr>
              <a:t>In User mode the program execution is done on behalf of a user.</a:t>
            </a:r>
          </a:p>
          <a:p>
            <a:pPr marL="800100" lvl="1" indent="-342900">
              <a:lnSpc>
                <a:spcPct val="150000"/>
              </a:lnSpc>
              <a:buFont typeface="+mj-lt"/>
              <a:buAutoNum type="arabicPeriod"/>
            </a:pPr>
            <a:r>
              <a:rPr lang="en-US" dirty="0" smtClean="0">
                <a:solidFill>
                  <a:srgbClr val="7030A0"/>
                </a:solidFill>
                <a:latin typeface="Times New Roman" pitchFamily="18" charset="0"/>
                <a:cs typeface="Times New Roman" pitchFamily="18" charset="0"/>
              </a:rPr>
              <a:t>In System mode it also called supervisor mode, here execution is done on behalf of OS itself. It allows those programs that are not allowed in user mode.</a:t>
            </a:r>
            <a:endParaRPr lang="en-US" dirty="0">
              <a:solidFill>
                <a:srgbClr val="7030A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7840010" y="2003922"/>
            <a:ext cx="3925166" cy="2864427"/>
          </a:xfrm>
          <a:prstGeom prst="rect">
            <a:avLst/>
          </a:prstGeom>
          <a:noFill/>
          <a:ln w="9525">
            <a:solidFill>
              <a:srgbClr val="7030A0"/>
            </a:solidFill>
            <a:miter lim="800000"/>
            <a:headEnd/>
            <a:tailEnd/>
          </a:ln>
        </p:spPr>
      </p:pic>
      <p:sp>
        <p:nvSpPr>
          <p:cNvPr id="13" name="Rectangle 12"/>
          <p:cNvSpPr/>
          <p:nvPr/>
        </p:nvSpPr>
        <p:spPr>
          <a:xfrm>
            <a:off x="256032" y="5253381"/>
            <a:ext cx="11511465" cy="646331"/>
          </a:xfrm>
          <a:prstGeom prst="rect">
            <a:avLst/>
          </a:prstGeom>
        </p:spPr>
        <p:txBody>
          <a:bodyPr wrap="square">
            <a:spAutoFit/>
          </a:bodyPr>
          <a:lstStyle/>
          <a:p>
            <a:r>
              <a:rPr lang="en-US" b="1" i="1" dirty="0" smtClean="0">
                <a:solidFill>
                  <a:srgbClr val="FF0000"/>
                </a:solidFill>
                <a:latin typeface="Times New Roman" pitchFamily="18" charset="0"/>
                <a:cs typeface="Times New Roman" pitchFamily="18" charset="0"/>
              </a:rPr>
              <a:t>Solution: The mode bit is added in computer H/W to indicate the current mode </a:t>
            </a:r>
          </a:p>
          <a:p>
            <a:r>
              <a:rPr lang="en-US" b="1" i="1" dirty="0" smtClean="0">
                <a:solidFill>
                  <a:srgbClr val="FF0000"/>
                </a:solidFill>
                <a:latin typeface="Times New Roman" pitchFamily="18" charset="0"/>
                <a:cs typeface="Times New Roman" pitchFamily="18" charset="0"/>
              </a:rPr>
              <a:t>		i.e., system=1 or </a:t>
            </a:r>
            <a:r>
              <a:rPr lang="en-US" i="1" dirty="0" smtClean="0">
                <a:solidFill>
                  <a:srgbClr val="FF0000"/>
                </a:solidFill>
                <a:latin typeface="Times New Roman" pitchFamily="18" charset="0"/>
                <a:cs typeface="Times New Roman" pitchFamily="18" charset="0"/>
              </a:rPr>
              <a:t>user mode=0. Privileged instruction can be issued only in monitor mode.</a:t>
            </a:r>
            <a:endParaRPr lang="en-US"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diamond(in)">
                                      <p:cBhvr>
                                        <p:cTn id="31" dur="2000"/>
                                        <p:tgtEl>
                                          <p:spTgt spid="102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 calcmode="lin" valueType="num">
                                      <p:cBhvr additive="base">
                                        <p:cTn id="36"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diamond(in)">
                                      <p:cBhvr>
                                        <p:cTn id="42" dur="2000"/>
                                        <p:tgtEl>
                                          <p:spTgt spid="13">
                                            <p:txEl>
                                              <p:pRg st="0" end="0"/>
                                            </p:txEl>
                                          </p:spTgt>
                                        </p:tgtEl>
                                      </p:cBhvr>
                                    </p:animEffect>
                                  </p:childTnLst>
                                </p:cTn>
                              </p:par>
                              <p:par>
                                <p:cTn id="43" presetID="8" presetClass="entr" presetSubtype="16" fill="hold" nodeType="withEffect">
                                  <p:stCondLst>
                                    <p:cond delay="0"/>
                                  </p:stCondLst>
                                  <p:childTnLst>
                                    <p:set>
                                      <p:cBhvr>
                                        <p:cTn id="44" dur="1" fill="hold">
                                          <p:stCondLst>
                                            <p:cond delay="0"/>
                                          </p:stCondLst>
                                        </p:cTn>
                                        <p:tgtEl>
                                          <p:spTgt spid="13">
                                            <p:txEl>
                                              <p:pRg st="1" end="1"/>
                                            </p:txEl>
                                          </p:spTgt>
                                        </p:tgtEl>
                                        <p:attrNameLst>
                                          <p:attrName>style.visibility</p:attrName>
                                        </p:attrNameLst>
                                      </p:cBhvr>
                                      <p:to>
                                        <p:strVal val="visible"/>
                                      </p:to>
                                    </p:set>
                                    <p:animEffect transition="in" filter="diamond(in)">
                                      <p:cBhvr>
                                        <p:cTn id="45" dur="2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Hardware in Computer System </a:t>
            </a:r>
          </a:p>
          <a:p>
            <a:pPr algn="ctr"/>
            <a:endParaRPr lang="en-IN" sz="1000" b="1"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313165" y="2221285"/>
            <a:ext cx="2733902" cy="2031325"/>
          </a:xfrm>
          <a:prstGeom prst="rect">
            <a:avLst/>
          </a:prstGeom>
        </p:spPr>
        <p:txBody>
          <a:bodyPr wrap="square">
            <a:spAutoFit/>
          </a:bodyPr>
          <a:lstStyle/>
          <a:p>
            <a:pPr>
              <a:lnSpc>
                <a:spcPct val="150000"/>
              </a:lnSpc>
              <a:buFont typeface="Wingdings" pitchFamily="2" charset="2"/>
              <a:buChar char="v"/>
            </a:pPr>
            <a:r>
              <a:rPr lang="en-US" sz="2800" b="1" dirty="0" smtClean="0">
                <a:latin typeface="Times New Roman" pitchFamily="18" charset="0"/>
                <a:cs typeface="Times New Roman" pitchFamily="18" charset="0"/>
              </a:rPr>
              <a:t>CPU</a:t>
            </a:r>
          </a:p>
          <a:p>
            <a:pPr>
              <a:lnSpc>
                <a:spcPct val="150000"/>
              </a:lnSpc>
              <a:buFont typeface="Wingdings" pitchFamily="2" charset="2"/>
              <a:buChar char="v"/>
            </a:pPr>
            <a:r>
              <a:rPr lang="en-US" sz="2800" b="1" dirty="0" smtClean="0">
                <a:latin typeface="Times New Roman" pitchFamily="18" charset="0"/>
                <a:cs typeface="Times New Roman" pitchFamily="18" charset="0"/>
              </a:rPr>
              <a:t>MEM</a:t>
            </a:r>
          </a:p>
          <a:p>
            <a:pPr>
              <a:lnSpc>
                <a:spcPct val="150000"/>
              </a:lnSpc>
              <a:buFont typeface="Wingdings" pitchFamily="2" charset="2"/>
              <a:buChar char="v"/>
            </a:pPr>
            <a:r>
              <a:rPr lang="en-US" sz="2800" b="1" dirty="0" smtClean="0">
                <a:latin typeface="Times New Roman" pitchFamily="18" charset="0"/>
                <a:cs typeface="Times New Roman" pitchFamily="18" charset="0"/>
              </a:rPr>
              <a:t>I/O</a:t>
            </a:r>
          </a:p>
        </p:txBody>
      </p:sp>
      <p:pic>
        <p:nvPicPr>
          <p:cNvPr id="10" name="Picture 9" descr="unnamed.gif"/>
          <p:cNvPicPr>
            <a:picLocks noChangeAspect="1"/>
          </p:cNvPicPr>
          <p:nvPr/>
        </p:nvPicPr>
        <p:blipFill>
          <a:blip r:embed="rId3"/>
          <a:stretch>
            <a:fillRect/>
          </a:stretch>
        </p:blipFill>
        <p:spPr>
          <a:xfrm>
            <a:off x="6163265" y="1847849"/>
            <a:ext cx="4879913" cy="3299884"/>
          </a:xfrm>
          <a:prstGeom prst="rect">
            <a:avLst/>
          </a:prstGeom>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CPU protection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43841" y="1085087"/>
            <a:ext cx="11667744" cy="4708981"/>
          </a:xfrm>
          <a:prstGeom prst="rect">
            <a:avLst/>
          </a:prstGeom>
        </p:spPr>
        <p:txBody>
          <a:bodyPr wrap="square">
            <a:spAutoFit/>
          </a:bodyPr>
          <a:lstStyle/>
          <a:p>
            <a:pPr>
              <a:buFont typeface="Wingdings" pitchFamily="2" charset="2"/>
              <a:buChar char="q"/>
            </a:pPr>
            <a:r>
              <a:rPr lang="en-US" sz="2000" dirty="0" smtClean="0">
                <a:solidFill>
                  <a:srgbClr val="FF0000"/>
                </a:solidFill>
                <a:latin typeface="Times New Roman" pitchFamily="18" charset="0"/>
                <a:cs typeface="Times New Roman" pitchFamily="18" charset="0"/>
              </a:rPr>
              <a:t>CPU protection is referred to as we can not give CPU to a process forever, it should be for some limited time otherwise other processes will not get the chance to execute the process</a:t>
            </a:r>
          </a:p>
          <a:p>
            <a:pPr>
              <a:buFont typeface="Wingdings" pitchFamily="2" charset="2"/>
              <a:buChar char="q"/>
            </a:pPr>
            <a:r>
              <a:rPr lang="en-US" sz="2000" dirty="0" smtClean="0">
                <a:solidFill>
                  <a:srgbClr val="7030A0"/>
                </a:solidFill>
                <a:latin typeface="Times New Roman" pitchFamily="18" charset="0"/>
                <a:cs typeface="Times New Roman" pitchFamily="18" charset="0"/>
              </a:rPr>
              <a:t>To prevent the user program getting stuck in an infinite loop and never returning control to OS uses the timer. After certain time, an interrupt occurs.  Before turning control to user, OS loads up the timer to interrupt. Once the timer interrupt occurs, control goes back to OS. </a:t>
            </a:r>
          </a:p>
          <a:p>
            <a:pPr>
              <a:buFont typeface="Wingdings" pitchFamily="2" charset="2"/>
              <a:buChar char="q"/>
            </a:pPr>
            <a:r>
              <a:rPr lang="en-US" sz="2000" dirty="0" smtClean="0">
                <a:latin typeface="Times New Roman" pitchFamily="18" charset="0"/>
                <a:cs typeface="Times New Roman" pitchFamily="18" charset="0"/>
              </a:rPr>
              <a:t>At this point OS may send out a fatal error message or may increase the timer limit. </a:t>
            </a:r>
          </a:p>
          <a:p>
            <a:pPr>
              <a:buFont typeface="Wingdings" pitchFamily="2" charset="2"/>
              <a:buChar char="q"/>
            </a:pPr>
            <a:r>
              <a:rPr lang="en-US" sz="2000" dirty="0" smtClean="0">
                <a:latin typeface="Times New Roman" pitchFamily="18" charset="0"/>
                <a:cs typeface="Times New Roman" pitchFamily="18" charset="0"/>
              </a:rPr>
              <a:t>It is used in time sharing environments. </a:t>
            </a:r>
          </a:p>
          <a:p>
            <a:pPr>
              <a:buFont typeface="Wingdings" pitchFamily="2" charset="2"/>
              <a:buChar char="q"/>
            </a:pPr>
            <a:r>
              <a:rPr lang="en-US" sz="2000" dirty="0" smtClean="0">
                <a:solidFill>
                  <a:srgbClr val="FF0000"/>
                </a:solidFill>
                <a:latin typeface="Times New Roman" pitchFamily="18" charset="0"/>
                <a:cs typeface="Times New Roman" pitchFamily="18" charset="0"/>
              </a:rPr>
              <a:t>In order to protect a, timer is provided.</a:t>
            </a:r>
          </a:p>
          <a:p>
            <a:pPr lvl="1">
              <a:buFont typeface="Wingdings" pitchFamily="2" charset="2"/>
              <a:buChar char="q"/>
            </a:pPr>
            <a:r>
              <a:rPr lang="en-US" sz="2000" dirty="0" smtClean="0">
                <a:latin typeface="Times New Roman" pitchFamily="18" charset="0"/>
                <a:cs typeface="Times New Roman" pitchFamily="18" charset="0"/>
              </a:rPr>
              <a:t>Timer is decremented at every clock tick.</a:t>
            </a:r>
          </a:p>
          <a:p>
            <a:pPr lvl="1">
              <a:buFont typeface="Wingdings" pitchFamily="2" charset="2"/>
              <a:buChar char="q"/>
            </a:pPr>
            <a:r>
              <a:rPr lang="en-US" sz="2000" dirty="0" smtClean="0">
                <a:latin typeface="Times New Roman" pitchFamily="18" charset="0"/>
                <a:cs typeface="Times New Roman" pitchFamily="18" charset="0"/>
              </a:rPr>
              <a:t>The period may be fixed or variable. </a:t>
            </a:r>
          </a:p>
          <a:p>
            <a:pPr lvl="1">
              <a:buFont typeface="Wingdings" pitchFamily="2" charset="2"/>
              <a:buChar char="q"/>
            </a:pPr>
            <a:r>
              <a:rPr lang="en-US" sz="2000" dirty="0" smtClean="0">
                <a:solidFill>
                  <a:srgbClr val="00B050"/>
                </a:solidFill>
                <a:latin typeface="Times New Roman" pitchFamily="18" charset="0"/>
                <a:cs typeface="Times New Roman" pitchFamily="18" charset="0"/>
              </a:rPr>
              <a:t>When timer reaches to zero then interrupt occurs</a:t>
            </a:r>
            <a:r>
              <a:rPr lang="en-US" sz="2000" dirty="0" smtClean="0">
                <a:latin typeface="Times New Roman" pitchFamily="18" charset="0"/>
                <a:cs typeface="Times New Roman" pitchFamily="18" charset="0"/>
              </a:rPr>
              <a:t>.</a:t>
            </a:r>
          </a:p>
          <a:p>
            <a:pPr lvl="1">
              <a:buFont typeface="Wingdings" pitchFamily="2" charset="2"/>
              <a:buChar char="q"/>
            </a:pPr>
            <a:r>
              <a:rPr lang="en-US" sz="2000" dirty="0" smtClean="0">
                <a:latin typeface="Times New Roman" pitchFamily="18" charset="0"/>
                <a:cs typeface="Times New Roman" pitchFamily="18" charset="0"/>
              </a:rPr>
              <a:t>Fixed clock interval is required to allow the access of CPU to process.</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It also should ensure that CPU does not assigned infinite time to any process otherwise single process may get large time span.</a:t>
            </a:r>
          </a:p>
          <a:p>
            <a:pPr lvl="1">
              <a:buFont typeface="Wingdings" pitchFamily="2" charset="2"/>
              <a:buChar char="q"/>
            </a:pPr>
            <a:r>
              <a:rPr lang="en-US" sz="2000" dirty="0" smtClean="0">
                <a:solidFill>
                  <a:srgbClr val="00B050"/>
                </a:solidFill>
                <a:latin typeface="Times New Roman" pitchFamily="18" charset="0"/>
                <a:cs typeface="Times New Roman" pitchFamily="18" charset="0"/>
              </a:rPr>
              <a:t>Load timer is a privileged instruction.</a:t>
            </a:r>
            <a:endParaRPr lang="en-US" sz="20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xEl>
                                              <p:pRg st="8" end="8"/>
                                            </p:txEl>
                                          </p:spTgt>
                                        </p:tgtEl>
                                        <p:attrNameLst>
                                          <p:attrName>style.visibility</p:attrName>
                                        </p:attrNameLst>
                                      </p:cBhvr>
                                      <p:to>
                                        <p:strVal val="visible"/>
                                      </p:to>
                                    </p:set>
                                    <p:anim calcmode="lin" valueType="num">
                                      <p:cBhvr additive="base">
                                        <p:cTn id="55"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xEl>
                                              <p:pRg st="9" end="9"/>
                                            </p:txEl>
                                          </p:spTgt>
                                        </p:tgtEl>
                                        <p:attrNameLst>
                                          <p:attrName>style.visibility</p:attrName>
                                        </p:attrNameLst>
                                      </p:cBhvr>
                                      <p:to>
                                        <p:strVal val="visible"/>
                                      </p:to>
                                    </p:set>
                                    <p:anim calcmode="lin" valueType="num">
                                      <p:cBhvr additive="base">
                                        <p:cTn id="61"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
                                            <p:txEl>
                                              <p:pRg st="10" end="10"/>
                                            </p:txEl>
                                          </p:spTgt>
                                        </p:tgtEl>
                                        <p:attrNameLst>
                                          <p:attrName>style.visibility</p:attrName>
                                        </p:attrNameLst>
                                      </p:cBhvr>
                                      <p:to>
                                        <p:strVal val="visible"/>
                                      </p:to>
                                    </p:set>
                                    <p:anim calcmode="lin" valueType="num">
                                      <p:cBhvr additive="base">
                                        <p:cTn id="67"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Memory protection</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46305" y="975360"/>
            <a:ext cx="8851391" cy="4524315"/>
          </a:xfrm>
          <a:prstGeom prst="rect">
            <a:avLst/>
          </a:prstGeom>
        </p:spPr>
        <p:txBody>
          <a:bodyPr wrap="square">
            <a:spAutoFit/>
          </a:bodyPr>
          <a:lstStyle/>
          <a:p>
            <a:pPr>
              <a:buFont typeface="Wingdings" pitchFamily="2" charset="2"/>
              <a:buChar char="q"/>
            </a:pPr>
            <a:r>
              <a:rPr lang="en-US" dirty="0" smtClean="0">
                <a:solidFill>
                  <a:srgbClr val="FF0000"/>
                </a:solidFill>
                <a:latin typeface="Times New Roman" pitchFamily="18" charset="0"/>
                <a:cs typeface="Times New Roman" pitchFamily="18" charset="0"/>
              </a:rPr>
              <a:t>Memory protection is a way to control memory access rights on a computer, and is a part of most modern instruction set architectures and operating systems. </a:t>
            </a:r>
          </a:p>
          <a:p>
            <a:pPr>
              <a:buFont typeface="Wingdings" pitchFamily="2" charset="2"/>
              <a:buChar char="q"/>
            </a:pPr>
            <a:r>
              <a:rPr lang="en-US" dirty="0" smtClean="0">
                <a:latin typeface="Times New Roman" pitchFamily="18" charset="0"/>
                <a:cs typeface="Times New Roman" pitchFamily="18" charset="0"/>
              </a:rPr>
              <a:t>The main purpose of memory protection is to prevent a process from accessing memory that has not been allocated to it.</a:t>
            </a:r>
          </a:p>
          <a:p>
            <a:pPr>
              <a:buFont typeface="Wingdings" pitchFamily="2" charset="2"/>
              <a:buChar char="q"/>
            </a:pPr>
            <a:r>
              <a:rPr lang="en-US" dirty="0" smtClean="0">
                <a:solidFill>
                  <a:srgbClr val="FF0000"/>
                </a:solidFill>
                <a:latin typeface="Times New Roman" pitchFamily="18" charset="0"/>
                <a:cs typeface="Times New Roman" pitchFamily="18" charset="0"/>
              </a:rPr>
              <a:t>Usually process resides in address space which should have fix boundary so that the content of process can't interleave with other process contents. </a:t>
            </a:r>
          </a:p>
          <a:p>
            <a:pPr>
              <a:buFont typeface="Wingdings" pitchFamily="2" charset="2"/>
              <a:buChar char="q"/>
            </a:pPr>
            <a:r>
              <a:rPr lang="en-US" dirty="0" smtClean="0">
                <a:latin typeface="Times New Roman" pitchFamily="18" charset="0"/>
                <a:cs typeface="Times New Roman" pitchFamily="18" charset="0"/>
              </a:rPr>
              <a:t>In order to provide protection to memory location the range is provided to the register to determine address space. </a:t>
            </a:r>
          </a:p>
          <a:p>
            <a:r>
              <a:rPr lang="en-US" dirty="0" smtClean="0">
                <a:latin typeface="Times New Roman" pitchFamily="18" charset="0"/>
                <a:cs typeface="Times New Roman" pitchFamily="18" charset="0"/>
              </a:rPr>
              <a:t>In </a:t>
            </a:r>
            <a:r>
              <a:rPr lang="en-US" b="1" dirty="0" smtClean="0">
                <a:latin typeface="Times New Roman" pitchFamily="18" charset="0"/>
                <a:cs typeface="Times New Roman" pitchFamily="18" charset="0"/>
              </a:rPr>
              <a:t>figure the job2 have boundaries with base and limit register value.</a:t>
            </a:r>
          </a:p>
          <a:p>
            <a:pPr lvl="1"/>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Base Register: </a:t>
            </a:r>
            <a:r>
              <a:rPr lang="en-US" dirty="0" smtClean="0">
                <a:latin typeface="Times New Roman" pitchFamily="18" charset="0"/>
                <a:cs typeface="Times New Roman" pitchFamily="18" charset="0"/>
              </a:rPr>
              <a:t>It hold the smallest legal physical address.</a:t>
            </a:r>
          </a:p>
          <a:p>
            <a:pPr lvl="1"/>
            <a:r>
              <a:rPr lang="en-US" dirty="0" smtClean="0">
                <a:latin typeface="Times New Roman" pitchFamily="18" charset="0"/>
                <a:cs typeface="Times New Roman" pitchFamily="18" charset="0"/>
              </a:rPr>
              <a:t>(ii) </a:t>
            </a:r>
            <a:r>
              <a:rPr lang="en-US" b="1" dirty="0" smtClean="0">
                <a:latin typeface="Times New Roman" pitchFamily="18" charset="0"/>
                <a:cs typeface="Times New Roman" pitchFamily="18" charset="0"/>
              </a:rPr>
              <a:t>Limit Register: </a:t>
            </a:r>
            <a:r>
              <a:rPr lang="en-US" dirty="0" smtClean="0">
                <a:latin typeface="Times New Roman" pitchFamily="18" charset="0"/>
                <a:cs typeface="Times New Roman" pitchFamily="18" charset="0"/>
              </a:rPr>
              <a:t>It consists of size of the range (max address).</a:t>
            </a:r>
          </a:p>
          <a:p>
            <a:r>
              <a:rPr lang="en-US" b="1" dirty="0" smtClean="0">
                <a:latin typeface="Times New Roman" pitchFamily="18" charset="0"/>
                <a:cs typeface="Times New Roman" pitchFamily="18" charset="0"/>
              </a:rPr>
              <a:t>Facts:-</a:t>
            </a:r>
          </a:p>
          <a:p>
            <a:pPr lvl="1">
              <a:buFont typeface="Wingdings" pitchFamily="2" charset="2"/>
              <a:buChar char="q"/>
            </a:pPr>
            <a:r>
              <a:rPr lang="en-US" dirty="0" smtClean="0">
                <a:latin typeface="Times New Roman" pitchFamily="18" charset="0"/>
                <a:cs typeface="Times New Roman" pitchFamily="18" charset="0"/>
              </a:rPr>
              <a:t>Memory outside the defined range is protected.</a:t>
            </a:r>
          </a:p>
          <a:p>
            <a:pPr lvl="1">
              <a:buFont typeface="Wingdings" pitchFamily="2" charset="2"/>
              <a:buChar char="q"/>
            </a:pPr>
            <a:r>
              <a:rPr lang="en-US" dirty="0" smtClean="0">
                <a:latin typeface="Times New Roman" pitchFamily="18" charset="0"/>
                <a:cs typeface="Times New Roman" pitchFamily="18" charset="0"/>
              </a:rPr>
              <a:t>No process can access the contents outside their address space.</a:t>
            </a:r>
          </a:p>
          <a:p>
            <a:pPr lvl="1">
              <a:buFont typeface="Wingdings" pitchFamily="2" charset="2"/>
              <a:buChar char="q"/>
            </a:pPr>
            <a:r>
              <a:rPr lang="en-US" dirty="0" smtClean="0">
                <a:latin typeface="Times New Roman" pitchFamily="18" charset="0"/>
                <a:cs typeface="Times New Roman" pitchFamily="18" charset="0"/>
              </a:rPr>
              <a:t>The address space should not less than base register and should not greater than limit register.</a:t>
            </a:r>
            <a:endParaRPr lang="en-US" dirty="0">
              <a:latin typeface="Times New Roman" pitchFamily="18" charset="0"/>
              <a:cs typeface="Times New Roman" pitchFamily="18" charset="0"/>
            </a:endParaRPr>
          </a:p>
        </p:txBody>
      </p:sp>
      <p:pic>
        <p:nvPicPr>
          <p:cNvPr id="9" name="Picture 8" descr="8_01_LogicalAddressSpace.jpg"/>
          <p:cNvPicPr>
            <a:picLocks noChangeAspect="1"/>
          </p:cNvPicPr>
          <p:nvPr/>
        </p:nvPicPr>
        <p:blipFill>
          <a:blip r:embed="rId3" cstate="print"/>
          <a:stretch>
            <a:fillRect/>
          </a:stretch>
        </p:blipFill>
        <p:spPr>
          <a:xfrm>
            <a:off x="9034272" y="2102012"/>
            <a:ext cx="2934945" cy="3821786"/>
          </a:xfrm>
          <a:prstGeom prst="rect">
            <a:avLst/>
          </a:prstGeom>
          <a:ln>
            <a:solidFill>
              <a:srgbClr val="7030A0"/>
            </a:solidFill>
          </a:ln>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anim calcmode="lin" valueType="num">
                                      <p:cBhvr additive="base">
                                        <p:cTn id="4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 calcmode="lin" valueType="num">
                                      <p:cBhvr additive="base">
                                        <p:cTn id="49"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anim calcmode="lin" valueType="num">
                                      <p:cBhvr additive="base">
                                        <p:cTn id="5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anim calcmode="lin" valueType="num">
                                      <p:cBhvr additive="base">
                                        <p:cTn id="61"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xEl>
                                              <p:pRg st="9" end="9"/>
                                            </p:txEl>
                                          </p:spTgt>
                                        </p:tgtEl>
                                        <p:attrNameLst>
                                          <p:attrName>style.visibility</p:attrName>
                                        </p:attrNameLst>
                                      </p:cBhvr>
                                      <p:to>
                                        <p:strVal val="visible"/>
                                      </p:to>
                                    </p:set>
                                    <p:anim calcmode="lin" valueType="num">
                                      <p:cBhvr additive="base">
                                        <p:cTn id="6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10" end="10"/>
                                            </p:txEl>
                                          </p:spTgt>
                                        </p:tgtEl>
                                        <p:attrNameLst>
                                          <p:attrName>style.visibility</p:attrName>
                                        </p:attrNameLst>
                                      </p:cBhvr>
                                      <p:to>
                                        <p:strVal val="visible"/>
                                      </p:to>
                                    </p:set>
                                    <p:anim calcmode="lin" valueType="num">
                                      <p:cBhvr additive="base">
                                        <p:cTn id="73"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I/O protection</a:t>
            </a:r>
          </a:p>
          <a:p>
            <a:pPr algn="ctr"/>
            <a:endParaRPr lang="en-IN" sz="1000" b="1"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69984" y="1024127"/>
            <a:ext cx="7023296" cy="5078313"/>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To prevent users from performing illegal I/O, All I/O instructions are privileged instruction; they must ensure that a user program could never gain control of the computer in monitor mode.</a:t>
            </a:r>
          </a:p>
          <a:p>
            <a:pPr>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If user wants to take privilege, it needs to switch with the help of System call</a:t>
            </a:r>
          </a:p>
          <a:p>
            <a:pPr>
              <a:lnSpc>
                <a:spcPct val="150000"/>
              </a:lnSpc>
              <a:buFont typeface="Wingdings" pitchFamily="2" charset="2"/>
              <a:buChar char="q"/>
            </a:pPr>
            <a:r>
              <a:rPr lang="en-US" dirty="0" smtClean="0">
                <a:latin typeface="Times New Roman" pitchFamily="18" charset="0"/>
                <a:cs typeface="Times New Roman" pitchFamily="18" charset="0"/>
              </a:rPr>
              <a:t>When a corresponding trap or interrupt occurred, the hardware would switch to monitor mode, and would transfer control through the (modified) interrupt vector to the user program</a:t>
            </a:r>
          </a:p>
          <a:p>
            <a:pPr fontAlgn="base">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I/O protection is required in system for the situation not to occurred in the system:</a:t>
            </a:r>
          </a:p>
          <a:p>
            <a:pPr lvl="1" fontAlgn="base">
              <a:buFont typeface="Wingdings" pitchFamily="2" charset="2"/>
              <a:buChar char="q"/>
            </a:pPr>
            <a:r>
              <a:rPr lang="en-US" dirty="0" smtClean="0">
                <a:latin typeface="Times New Roman" pitchFamily="18" charset="0"/>
                <a:cs typeface="Times New Roman" pitchFamily="18" charset="0"/>
              </a:rPr>
              <a:t>Termination I/O of other process</a:t>
            </a:r>
          </a:p>
          <a:p>
            <a:pPr lvl="1" fontAlgn="base">
              <a:buFont typeface="Wingdings" pitchFamily="2" charset="2"/>
              <a:buChar char="q"/>
            </a:pPr>
            <a:r>
              <a:rPr lang="en-US" dirty="0" smtClean="0">
                <a:latin typeface="Times New Roman" pitchFamily="18" charset="0"/>
                <a:cs typeface="Times New Roman" pitchFamily="18" charset="0"/>
              </a:rPr>
              <a:t>View I/O of other process</a:t>
            </a:r>
          </a:p>
          <a:p>
            <a:pPr lvl="1" fontAlgn="base">
              <a:buFont typeface="Wingdings" pitchFamily="2" charset="2"/>
              <a:buChar char="q"/>
            </a:pPr>
            <a:r>
              <a:rPr lang="en-US" dirty="0" smtClean="0">
                <a:latin typeface="Times New Roman" pitchFamily="18" charset="0"/>
                <a:cs typeface="Times New Roman" pitchFamily="18" charset="0"/>
              </a:rPr>
              <a:t>Giving priority to a particular process I/O</a:t>
            </a:r>
          </a:p>
        </p:txBody>
      </p:sp>
      <p:pic>
        <p:nvPicPr>
          <p:cNvPr id="1026" name="Picture 2"/>
          <p:cNvPicPr>
            <a:picLocks noChangeAspect="1" noChangeArrowheads="1"/>
          </p:cNvPicPr>
          <p:nvPr/>
        </p:nvPicPr>
        <p:blipFill>
          <a:blip r:embed="rId3" cstate="print"/>
          <a:srcRect/>
          <a:stretch>
            <a:fillRect/>
          </a:stretch>
        </p:blipFill>
        <p:spPr bwMode="auto">
          <a:xfrm>
            <a:off x="7290816" y="1586018"/>
            <a:ext cx="4535424" cy="4022302"/>
          </a:xfrm>
          <a:prstGeom prst="rect">
            <a:avLst/>
          </a:prstGeom>
          <a:noFill/>
          <a:ln w="9525">
            <a:solidFill>
              <a:srgbClr val="7030A0"/>
            </a:solidFill>
            <a:miter lim="800000"/>
            <a:headEnd/>
            <a:tailEnd/>
          </a:ln>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 calcmode="lin" valueType="num">
                                      <p:cBhvr additive="base">
                                        <p:cTn id="4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additive="base">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FF0000"/>
                </a:solidFill>
                <a:latin typeface="Arial Black" pitchFamily="34" charset="0"/>
                <a:cs typeface="Times New Roman" pitchFamily="18" charset="0"/>
              </a:rPr>
              <a:t>Thank You </a:t>
            </a:r>
          </a:p>
          <a:p>
            <a:endParaRPr lang="en-US" sz="6000" b="1" dirty="0" smtClean="0">
              <a:solidFill>
                <a:srgbClr val="FF0000"/>
              </a:solidFill>
              <a:latin typeface="Arial Black" pitchFamily="34" charset="0"/>
              <a:cs typeface="Times New Roman" pitchFamily="18" charset="0"/>
            </a:endParaRPr>
          </a:p>
          <a:p>
            <a:endParaRPr lang="en-US" sz="6000" b="1" dirty="0" smtClean="0">
              <a:solidFill>
                <a:srgbClr val="FF0000"/>
              </a:solidFill>
              <a:latin typeface="Arial Black" pitchFamily="34" charset="0"/>
              <a:cs typeface="Times New Roman" pitchFamily="18" charset="0"/>
            </a:endParaRPr>
          </a:p>
          <a:p>
            <a:r>
              <a:rPr lang="en-US" sz="6000" b="1" dirty="0" smtClean="0">
                <a:solidFill>
                  <a:srgbClr val="FF0000"/>
                </a:solidFill>
                <a:latin typeface="Arial Black" pitchFamily="34" charset="0"/>
                <a:cs typeface="Times New Roman" pitchFamily="18" charset="0"/>
              </a:rPr>
              <a:t>We will meet Soon!!!!!!!!!!</a:t>
            </a:r>
          </a:p>
          <a:p>
            <a:pPr algn="ctr"/>
            <a:endParaRPr lang="en-IN" sz="2800" b="1"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1884</TotalTime>
  <Words>691</Words>
  <Application>Microsoft Office PowerPoint</Application>
  <PresentationFormat>Custom</PresentationFormat>
  <Paragraphs>80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Chandu</dc:creator>
  <cp:lastModifiedBy>ADMIN</cp:lastModifiedBy>
  <cp:revision>783</cp:revision>
  <dcterms:created xsi:type="dcterms:W3CDTF">2020-07-17T22:15:01Z</dcterms:created>
  <dcterms:modified xsi:type="dcterms:W3CDTF">2021-02-24T16:58:28Z</dcterms:modified>
</cp:coreProperties>
</file>