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07" r:id="rId2"/>
    <p:sldId id="387" r:id="rId3"/>
    <p:sldId id="388" r:id="rId4"/>
    <p:sldId id="398" r:id="rId5"/>
    <p:sldId id="399" r:id="rId6"/>
    <p:sldId id="393" r:id="rId7"/>
    <p:sldId id="395" r:id="rId8"/>
    <p:sldId id="397" r:id="rId9"/>
    <p:sldId id="394" r:id="rId10"/>
    <p:sldId id="396" r:id="rId11"/>
    <p:sldId id="39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717" autoAdjust="0"/>
  </p:normalViewPr>
  <p:slideViewPr>
    <p:cSldViewPr snapToGrid="0">
      <p:cViewPr varScale="1">
        <p:scale>
          <a:sx n="78" d="100"/>
          <a:sy n="78" d="100"/>
        </p:scale>
        <p:origin x="-114" y="-54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6B2A2-80DA-45AB-AF39-8AE4E4DCC1CC}" type="datetimeFigureOut">
              <a:rPr lang="en-US" smtClean="0"/>
              <a:pPr/>
              <a:t>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EDDDC-F22A-4DC4-AC10-FC96E983B850}" type="slidenum">
              <a:rPr lang="en-US" smtClean="0"/>
              <a:pPr/>
              <a:t>‹#›</a:t>
            </a:fld>
            <a:endParaRPr lang="en-US"/>
          </a:p>
        </p:txBody>
      </p:sp>
    </p:spTree>
    <p:extLst>
      <p:ext uri="{BB962C8B-B14F-4D97-AF65-F5344CB8AC3E}">
        <p14:creationId xmlns="" xmlns:p14="http://schemas.microsoft.com/office/powerpoint/2010/main" val="12990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20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10</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20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11</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20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20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20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20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20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6</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20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7</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20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8</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20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9</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20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4A4A48-2B18-44C1-BD9F-60D7E0A5ED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BE3AE37-1FDB-4C82-9632-F3F5B8786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DC71269-484A-4182-83B9-51D347907E8E}"/>
              </a:ext>
            </a:extLst>
          </p:cNvPr>
          <p:cNvSpPr>
            <a:spLocks noGrp="1"/>
          </p:cNvSpPr>
          <p:nvPr>
            <p:ph type="dt" sz="half" idx="10"/>
          </p:nvPr>
        </p:nvSpPr>
        <p:spPr/>
        <p:txBody>
          <a:bodyPr/>
          <a:lstStyle/>
          <a:p>
            <a:fld id="{EBF789C9-3449-419B-9B1F-A6C93573CBF9}" type="datetime2">
              <a:rPr lang="en-IN" smtClean="0"/>
              <a:pPr/>
              <a:t>Saturday, 20 February 2021</a:t>
            </a:fld>
            <a:endParaRPr lang="en-IN"/>
          </a:p>
        </p:txBody>
      </p:sp>
      <p:sp>
        <p:nvSpPr>
          <p:cNvPr id="5" name="Footer Placeholder 4">
            <a:extLst>
              <a:ext uri="{FF2B5EF4-FFF2-40B4-BE49-F238E27FC236}">
                <a16:creationId xmlns="" xmlns:a16="http://schemas.microsoft.com/office/drawing/2014/main" id="{FA7DC89C-9AEA-41DD-909C-BFB817BBBE03}"/>
              </a:ext>
            </a:extLst>
          </p:cNvPr>
          <p:cNvSpPr>
            <a:spLocks noGrp="1"/>
          </p:cNvSpPr>
          <p:nvPr>
            <p:ph type="ftr" sz="quarter" idx="11"/>
          </p:nvPr>
        </p:nvSpPr>
        <p:spPr/>
        <p:txBody>
          <a:bodyPr/>
          <a:lstStyle/>
          <a:p>
            <a:r>
              <a:rPr lang="en-IN" smtClean="0"/>
              <a:t>By, Chandu D Vaidya</a:t>
            </a:r>
            <a:endParaRPr lang="en-IN"/>
          </a:p>
        </p:txBody>
      </p:sp>
      <p:sp>
        <p:nvSpPr>
          <p:cNvPr id="6" name="Slide Number Placeholder 5">
            <a:extLst>
              <a:ext uri="{FF2B5EF4-FFF2-40B4-BE49-F238E27FC236}">
                <a16:creationId xmlns="" xmlns:a16="http://schemas.microsoft.com/office/drawing/2014/main" id="{E387A448-B4BF-4D81-8BA0-99E720F8E3DB}"/>
              </a:ext>
            </a:extLst>
          </p:cNvPr>
          <p:cNvSpPr>
            <a:spLocks noGrp="1"/>
          </p:cNvSpPr>
          <p:nvPr>
            <p:ph type="sldNum" sz="quarter" idx="12"/>
          </p:nvPr>
        </p:nvSpPr>
        <p:spPr/>
        <p:txBody>
          <a:bodyPr/>
          <a:lstStyle/>
          <a:p>
            <a:fld id="{AB13613E-9339-4BDC-83A9-954E2C6D009B}" type="slidenum">
              <a:rPr lang="en-IN" smtClean="0"/>
              <a:pPr/>
              <a:t>‹#›</a:t>
            </a:fld>
            <a:endParaRPr lang="en-IN"/>
          </a:p>
        </p:txBody>
      </p:sp>
    </p:spTree>
    <p:extLst>
      <p:ext uri="{BB962C8B-B14F-4D97-AF65-F5344CB8AC3E}">
        <p14:creationId xmlns="" xmlns:p14="http://schemas.microsoft.com/office/powerpoint/2010/main" val="50775903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0B89776-18BA-445B-A29E-6E42C83A8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FF89465-FBA1-448E-9D9B-8FD8A60DA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F13E21D-8D84-471B-A782-BA6197C68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E175E-03B2-4151-B101-EDC8CAB459C9}" type="datetime2">
              <a:rPr lang="en-IN" smtClean="0"/>
              <a:pPr/>
              <a:t>Saturday, 20 February 2021</a:t>
            </a:fld>
            <a:endParaRPr lang="en-IN"/>
          </a:p>
        </p:txBody>
      </p:sp>
      <p:sp>
        <p:nvSpPr>
          <p:cNvPr id="5" name="Footer Placeholder 4">
            <a:extLst>
              <a:ext uri="{FF2B5EF4-FFF2-40B4-BE49-F238E27FC236}">
                <a16:creationId xmlns="" xmlns:a16="http://schemas.microsoft.com/office/drawing/2014/main" id="{350C6283-E8DE-4473-BA08-F9EF90B1EE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By, Chandu D Vaidya</a:t>
            </a:r>
            <a:endParaRPr lang="en-IN"/>
          </a:p>
        </p:txBody>
      </p:sp>
      <p:sp>
        <p:nvSpPr>
          <p:cNvPr id="6" name="Slide Number Placeholder 5">
            <a:extLst>
              <a:ext uri="{FF2B5EF4-FFF2-40B4-BE49-F238E27FC236}">
                <a16:creationId xmlns="" xmlns:a16="http://schemas.microsoft.com/office/drawing/2014/main" id="{71EE6573-6E9B-418B-AE67-D083404D09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3613E-9339-4BDC-83A9-954E2C6D009B}" type="slidenum">
              <a:rPr lang="en-IN" smtClean="0"/>
              <a:pPr/>
              <a:t>‹#›</a:t>
            </a:fld>
            <a:endParaRPr lang="en-IN"/>
          </a:p>
        </p:txBody>
      </p:sp>
    </p:spTree>
    <p:extLst>
      <p:ext uri="{BB962C8B-B14F-4D97-AF65-F5344CB8AC3E}">
        <p14:creationId xmlns="" xmlns:p14="http://schemas.microsoft.com/office/powerpoint/2010/main" val="227681768"/>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99867" y="1565255"/>
            <a:ext cx="8077852" cy="3785652"/>
          </a:xfrm>
          <a:prstGeom prst="rect">
            <a:avLst/>
          </a:prstGeom>
          <a:noFill/>
        </p:spPr>
        <p:txBody>
          <a:bodyPr wrap="none" lIns="91440" tIns="45720" rIns="91440" bIns="45720">
            <a:spAutoFit/>
          </a:bodyPr>
          <a:lstStyle/>
          <a:p>
            <a:pPr algn="ctr"/>
            <a:r>
              <a:rPr lang="en-US" sz="8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What is </a:t>
            </a:r>
            <a:r>
              <a:rPr lang="en-US" sz="8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Kernel </a:t>
            </a:r>
          </a:p>
          <a:p>
            <a:pPr algn="ctr"/>
            <a:r>
              <a:rPr lang="en-US" sz="8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in </a:t>
            </a:r>
          </a:p>
          <a:p>
            <a:pPr algn="ctr"/>
            <a:r>
              <a:rPr lang="en-US" sz="8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Operating System</a:t>
            </a:r>
            <a:endParaRPr lang="en-US" sz="8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 xmlns:p14="http://schemas.microsoft.com/office/powerpoint/2010/main" val="3621228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3200" dirty="0" smtClean="0">
                <a:latin typeface="Times New Roman" pitchFamily="18" charset="0"/>
                <a:cs typeface="Times New Roman" pitchFamily="18" charset="0"/>
              </a:rPr>
              <a:t>Microkernel</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10</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0" y="987552"/>
            <a:ext cx="12191999" cy="5364479"/>
          </a:xfrm>
          <a:prstGeom prst="rect">
            <a:avLst/>
          </a:prstGeom>
        </p:spPr>
        <p:txBody>
          <a:bodyPr vert="horz" lIns="91440" tIns="45720" rIns="91440" bIns="45720" rtlCol="0">
            <a:noAutofit/>
          </a:bodyPr>
          <a:lstStyle/>
          <a:p>
            <a:pPr fontAlgn="base"/>
            <a:endParaRPr lang="en-US" sz="2000" dirty="0">
              <a:latin typeface="Times New Roman" pitchFamily="18" charset="0"/>
              <a:cs typeface="Times New Roman" pitchFamily="18" charset="0"/>
            </a:endParaRPr>
          </a:p>
        </p:txBody>
      </p:sp>
      <p:sp>
        <p:nvSpPr>
          <p:cNvPr id="10" name="Rectangle 9"/>
          <p:cNvSpPr/>
          <p:nvPr/>
        </p:nvSpPr>
        <p:spPr>
          <a:xfrm>
            <a:off x="268224" y="1026867"/>
            <a:ext cx="10631424" cy="5078313"/>
          </a:xfrm>
          <a:prstGeom prst="rect">
            <a:avLst/>
          </a:prstGeom>
        </p:spPr>
        <p:txBody>
          <a:bodyPr wrap="square">
            <a:spAutoFit/>
          </a:bodyPr>
          <a:lstStyle/>
          <a:p>
            <a:pPr>
              <a:lnSpc>
                <a:spcPct val="150000"/>
              </a:lnSpc>
            </a:pPr>
            <a:r>
              <a:rPr lang="en-US" b="1" dirty="0" smtClean="0">
                <a:solidFill>
                  <a:srgbClr val="00B0F0"/>
                </a:solidFill>
                <a:latin typeface="Times New Roman" pitchFamily="18" charset="0"/>
                <a:cs typeface="Times New Roman" pitchFamily="18" charset="0"/>
              </a:rPr>
              <a:t>Advantages:</a:t>
            </a:r>
          </a:p>
          <a:p>
            <a:pPr lvl="1">
              <a:lnSpc>
                <a:spcPct val="150000"/>
              </a:lnSpc>
              <a:buFont typeface="Wingdings" pitchFamily="2" charset="2"/>
              <a:buChar char="q"/>
            </a:pPr>
            <a:r>
              <a:rPr lang="en-US" dirty="0" smtClean="0">
                <a:latin typeface="Times New Roman" pitchFamily="18" charset="0"/>
                <a:cs typeface="Times New Roman" pitchFamily="18" charset="0"/>
              </a:rPr>
              <a:t> Extension of OS much easier.[If new services are to be added then it can be easily added.</a:t>
            </a:r>
          </a:p>
          <a:p>
            <a:pPr lvl="1">
              <a:lnSpc>
                <a:spcPct val="150000"/>
              </a:lnSpc>
              <a:buFont typeface="Wingdings" pitchFamily="2" charset="2"/>
              <a:buChar char="q"/>
            </a:pPr>
            <a:r>
              <a:rPr lang="en-US" dirty="0" smtClean="0">
                <a:solidFill>
                  <a:srgbClr val="7030A0"/>
                </a:solidFill>
                <a:latin typeface="Times New Roman" pitchFamily="18" charset="0"/>
                <a:cs typeface="Times New Roman" pitchFamily="18" charset="0"/>
              </a:rPr>
              <a:t> Kernel becomes smaller due to separation of services at separate layers. </a:t>
            </a:r>
          </a:p>
          <a:p>
            <a:pPr lvl="1">
              <a:lnSpc>
                <a:spcPct val="150000"/>
              </a:lnSpc>
              <a:buFont typeface="Wingdings" pitchFamily="2" charset="2"/>
              <a:buChar char="q"/>
            </a:pPr>
            <a:r>
              <a:rPr lang="en-US" dirty="0" smtClean="0">
                <a:solidFill>
                  <a:srgbClr val="7030A0"/>
                </a:solidFill>
                <a:latin typeface="Times New Roman" pitchFamily="18" charset="0"/>
                <a:cs typeface="Times New Roman" pitchFamily="18" charset="0"/>
              </a:rPr>
              <a:t>So changing, modification, maintenance and debugging is easy. </a:t>
            </a:r>
          </a:p>
          <a:p>
            <a:pPr lvl="1">
              <a:lnSpc>
                <a:spcPct val="150000"/>
              </a:lnSpc>
              <a:buFont typeface="Wingdings" pitchFamily="2" charset="2"/>
              <a:buChar char="q"/>
            </a:pPr>
            <a:r>
              <a:rPr lang="en-US" dirty="0" smtClean="0">
                <a:latin typeface="Times New Roman" pitchFamily="18" charset="0"/>
                <a:cs typeface="Times New Roman" pitchFamily="18" charset="0"/>
              </a:rPr>
              <a:t> It is more secure and reliable.</a:t>
            </a:r>
          </a:p>
          <a:p>
            <a:pPr lvl="1">
              <a:lnSpc>
                <a:spcPct val="150000"/>
              </a:lnSpc>
              <a:buFont typeface="Wingdings" pitchFamily="2" charset="2"/>
              <a:buChar char="q"/>
            </a:pPr>
            <a:r>
              <a:rPr lang="en-US" dirty="0" smtClean="0">
                <a:latin typeface="Times New Roman" pitchFamily="18" charset="0"/>
                <a:cs typeface="Times New Roman" pitchFamily="18" charset="0"/>
              </a:rPr>
              <a:t> It is also easy to port. </a:t>
            </a:r>
          </a:p>
          <a:p>
            <a:pPr>
              <a:lnSpc>
                <a:spcPct val="150000"/>
              </a:lnSpc>
            </a:pPr>
            <a:r>
              <a:rPr lang="en-US" b="1" dirty="0" smtClean="0">
                <a:solidFill>
                  <a:srgbClr val="00B0F0"/>
                </a:solidFill>
                <a:latin typeface="Times New Roman" pitchFamily="18" charset="0"/>
                <a:cs typeface="Times New Roman" pitchFamily="18" charset="0"/>
              </a:rPr>
              <a:t>Disadvantages: </a:t>
            </a:r>
          </a:p>
          <a:p>
            <a:pPr lvl="1">
              <a:lnSpc>
                <a:spcPct val="150000"/>
              </a:lnSpc>
              <a:buFont typeface="Wingdings" pitchFamily="2" charset="2"/>
              <a:buChar char="q"/>
            </a:pPr>
            <a:r>
              <a:rPr lang="en-US" dirty="0" smtClean="0">
                <a:latin typeface="Times New Roman" pitchFamily="18" charset="0"/>
                <a:cs typeface="Times New Roman" pitchFamily="18" charset="0"/>
              </a:rPr>
              <a:t>Poor performance due to increased system message passing, content switching and other.</a:t>
            </a:r>
          </a:p>
          <a:p>
            <a:pPr lvl="1">
              <a:lnSpc>
                <a:spcPct val="150000"/>
              </a:lnSpc>
              <a:buFont typeface="Wingdings" pitchFamily="2" charset="2"/>
              <a:buChar char="q"/>
            </a:pPr>
            <a:r>
              <a:rPr lang="en-US" dirty="0" smtClean="0">
                <a:solidFill>
                  <a:srgbClr val="FF0000"/>
                </a:solidFill>
                <a:latin typeface="Times New Roman" pitchFamily="18" charset="0"/>
                <a:cs typeface="Times New Roman" pitchFamily="18" charset="0"/>
              </a:rPr>
              <a:t> It creates more confusion to other users because the code designed by one user may not be essential for other so they may get confused</a:t>
            </a:r>
          </a:p>
          <a:p>
            <a:pPr lvl="1">
              <a:lnSpc>
                <a:spcPct val="150000"/>
              </a:lnSpc>
              <a:buFont typeface="Wingdings" pitchFamily="2" charset="2"/>
              <a:buChar char="q"/>
            </a:pPr>
            <a:r>
              <a:rPr lang="en-US" dirty="0" smtClean="0">
                <a:latin typeface="Times New Roman" pitchFamily="18" charset="0"/>
                <a:cs typeface="Times New Roman" pitchFamily="18" charset="0"/>
              </a:rPr>
              <a:t>Since we are using User Space and Kernel Space separately, so the communication between these can reduce the overall execution time.</a:t>
            </a:r>
            <a:endParaRPr lang="en-US" dirty="0">
              <a:latin typeface="Times New Roman" pitchFamily="18" charset="0"/>
              <a:cs typeface="Times New Roman" pitchFamily="18" charset="0"/>
            </a:endParaRPr>
          </a:p>
        </p:txBody>
      </p:sp>
      <p:sp>
        <p:nvSpPr>
          <p:cNvPr id="4097" name="Rectangle 1"/>
          <p:cNvSpPr>
            <a:spLocks noChangeArrowheads="1"/>
          </p:cNvSpPr>
          <p:nvPr/>
        </p:nvSpPr>
        <p:spPr bwMode="auto">
          <a:xfrm>
            <a:off x="5218176" y="3084576"/>
            <a:ext cx="6376416" cy="436637"/>
          </a:xfrm>
          <a:prstGeom prst="rect">
            <a:avLst/>
          </a:prstGeom>
          <a:no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doni MT Black" pitchFamily="18" charset="0"/>
                <a:cs typeface="Consolas" pitchFamily="49" charset="0"/>
              </a:rPr>
              <a:t>Mach, L4, </a:t>
            </a:r>
            <a:r>
              <a:rPr kumimoji="0" lang="en-US" sz="2400" b="0" i="0" u="none" strike="noStrike" cap="none" normalizeH="0" baseline="0" dirty="0" err="1" smtClean="0">
                <a:ln>
                  <a:noFill/>
                </a:ln>
                <a:solidFill>
                  <a:schemeClr val="tx1"/>
                </a:solidFill>
                <a:effectLst/>
                <a:latin typeface="Bodoni MT Black" pitchFamily="18" charset="0"/>
                <a:cs typeface="Consolas" pitchFamily="49" charset="0"/>
              </a:rPr>
              <a:t>AmigaOS</a:t>
            </a:r>
            <a:r>
              <a:rPr kumimoji="0" lang="en-US" sz="2400" b="0" i="0" u="none" strike="noStrike" cap="none" normalizeH="0" baseline="0" dirty="0" smtClean="0">
                <a:ln>
                  <a:noFill/>
                </a:ln>
                <a:solidFill>
                  <a:schemeClr val="tx1"/>
                </a:solidFill>
                <a:effectLst/>
                <a:latin typeface="Bodoni MT Black" pitchFamily="18" charset="0"/>
                <a:cs typeface="Consolas" pitchFamily="49" charset="0"/>
              </a:rPr>
              <a:t>, </a:t>
            </a:r>
            <a:r>
              <a:rPr kumimoji="0" lang="en-US" sz="2400" b="0" i="0" u="none" strike="noStrike" cap="none" normalizeH="0" baseline="0" dirty="0" err="1" smtClean="0">
                <a:ln>
                  <a:noFill/>
                </a:ln>
                <a:solidFill>
                  <a:schemeClr val="tx1"/>
                </a:solidFill>
                <a:effectLst/>
                <a:latin typeface="Bodoni MT Black" pitchFamily="18" charset="0"/>
                <a:cs typeface="Consolas" pitchFamily="49" charset="0"/>
              </a:rPr>
              <a:t>Minix</a:t>
            </a:r>
            <a:r>
              <a:rPr kumimoji="0" lang="en-US" sz="2400" b="0" i="0" u="none" strike="noStrike" cap="none" normalizeH="0" baseline="0" dirty="0" smtClean="0">
                <a:ln>
                  <a:noFill/>
                </a:ln>
                <a:solidFill>
                  <a:schemeClr val="tx1"/>
                </a:solidFill>
                <a:effectLst/>
                <a:latin typeface="Bodoni MT Black" pitchFamily="18" charset="0"/>
                <a:cs typeface="Consolas" pitchFamily="49" charset="0"/>
              </a:rPr>
              <a:t>, K42 etc.</a:t>
            </a:r>
            <a:r>
              <a:rPr kumimoji="0" lang="en-US" sz="2400" b="0" i="0" u="none" strike="noStrike" cap="none" normalizeH="0" baseline="0" dirty="0" smtClean="0">
                <a:ln>
                  <a:noFill/>
                </a:ln>
                <a:solidFill>
                  <a:schemeClr val="tx1"/>
                </a:solidFill>
                <a:effectLst/>
                <a:latin typeface="Bodoni MT Black" pitchFamily="18" charset="0"/>
                <a:cs typeface="Arial" pitchFamily="34" charset="0"/>
              </a:rPr>
              <a:t> </a:t>
            </a:r>
            <a:endParaRPr kumimoji="0" lang="en-US" sz="3600" b="0" i="0" u="none" strike="noStrike" cap="none" normalizeH="0" baseline="0" dirty="0" smtClean="0">
              <a:ln>
                <a:noFill/>
              </a:ln>
              <a:solidFill>
                <a:schemeClr val="tx1"/>
              </a:solidFill>
              <a:effectLst/>
              <a:latin typeface="Bodoni MT Black" pitchFamily="18" charset="0"/>
              <a:cs typeface="Arial" pitchFamily="34" charset="0"/>
            </a:endParaRPr>
          </a:p>
        </p:txBody>
      </p:sp>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7" end="7"/>
                                            </p:txEl>
                                          </p:spTgt>
                                        </p:tgtEl>
                                        <p:attrNameLst>
                                          <p:attrName>style.visibility</p:attrName>
                                        </p:attrNameLst>
                                      </p:cBhvr>
                                      <p:to>
                                        <p:strVal val="visible"/>
                                      </p:to>
                                    </p:set>
                                    <p:anim calcmode="lin" valueType="num">
                                      <p:cBhvr additive="base">
                                        <p:cTn id="49"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xEl>
                                              <p:pRg st="8" end="8"/>
                                            </p:txEl>
                                          </p:spTgt>
                                        </p:tgtEl>
                                        <p:attrNameLst>
                                          <p:attrName>style.visibility</p:attrName>
                                        </p:attrNameLst>
                                      </p:cBhvr>
                                      <p:to>
                                        <p:strVal val="visible"/>
                                      </p:to>
                                    </p:set>
                                    <p:anim calcmode="lin" valueType="num">
                                      <p:cBhvr additive="base">
                                        <p:cTn id="55"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
                                            <p:txEl>
                                              <p:pRg st="9" end="9"/>
                                            </p:txEl>
                                          </p:spTgt>
                                        </p:tgtEl>
                                        <p:attrNameLst>
                                          <p:attrName>style.visibility</p:attrName>
                                        </p:attrNameLst>
                                      </p:cBhvr>
                                      <p:to>
                                        <p:strVal val="visible"/>
                                      </p:to>
                                    </p:set>
                                    <p:anim calcmode="lin" valueType="num">
                                      <p:cBhvr additive="base">
                                        <p:cTn id="61"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097">
                                            <p:txEl>
                                              <p:pRg st="0" end="0"/>
                                            </p:txEl>
                                          </p:spTgt>
                                        </p:tgtEl>
                                        <p:attrNameLst>
                                          <p:attrName>style.visibility</p:attrName>
                                        </p:attrNameLst>
                                      </p:cBhvr>
                                      <p:to>
                                        <p:strVal val="visible"/>
                                      </p:to>
                                    </p:set>
                                    <p:anim calcmode="lin" valueType="num">
                                      <p:cBhvr additive="base">
                                        <p:cTn id="67" dur="500" fill="hold"/>
                                        <p:tgtEl>
                                          <p:spTgt spid="4097">
                                            <p:txEl>
                                              <p:pRg st="0" end="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09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11</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 xmlns:a16="http://schemas.microsoft.com/office/drawing/2014/main"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 xmlns:p14="http://schemas.microsoft.com/office/powerpoint/2010/main"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anim calcmode="lin" valueType="num">
                                      <p:cBhvr additive="base">
                                        <p:cTn id="11"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Kernel :Background</a:t>
            </a:r>
            <a:endParaRPr lang="en-US" sz="3200" dirty="0" smtClean="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151461" y="1072896"/>
            <a:ext cx="11833275" cy="5221541"/>
          </a:xfrm>
          <a:prstGeom prst="rect">
            <a:avLst/>
          </a:prstGeom>
        </p:spPr>
        <p:txBody>
          <a:bodyPr vert="horz" lIns="91440" tIns="45720" rIns="91440" bIns="45720" rtlCol="0">
            <a:noAutofit/>
          </a:bodyPr>
          <a:lstStyle/>
          <a:p>
            <a:pPr marL="111125" lvl="4" indent="-55563">
              <a:lnSpc>
                <a:spcPct val="150000"/>
              </a:lnSpc>
              <a:buFont typeface="Wingdings" pitchFamily="2" charset="2"/>
              <a:buChar char="q"/>
            </a:pPr>
            <a:r>
              <a:rPr lang="en-US" sz="2000" dirty="0" smtClean="0">
                <a:latin typeface="Times New Roman" pitchFamily="18" charset="0"/>
                <a:cs typeface="Times New Roman" pitchFamily="18" charset="0"/>
              </a:rPr>
              <a:t>As we know , OS is a complicated piece of software, which consists of a number of routines, subroutine. </a:t>
            </a:r>
          </a:p>
          <a:p>
            <a:pPr marL="111125" lvl="4" indent="-55563">
              <a:lnSpc>
                <a:spcPct val="150000"/>
              </a:lnSpc>
              <a:buFont typeface="Wingdings" pitchFamily="2" charset="2"/>
              <a:buChar char="q"/>
            </a:pPr>
            <a:r>
              <a:rPr lang="en-US" sz="2000" dirty="0" smtClean="0">
                <a:solidFill>
                  <a:srgbClr val="7030A0"/>
                </a:solidFill>
                <a:latin typeface="Times New Roman" pitchFamily="18" charset="0"/>
                <a:cs typeface="Times New Roman" pitchFamily="18" charset="0"/>
              </a:rPr>
              <a:t>Hence the size of the OS is very large and it is hard to keep the entire OS in memory all the time, as very little space would be left for other application programs, due to limited size of the memory. </a:t>
            </a:r>
          </a:p>
          <a:p>
            <a:pPr marL="111125" lvl="4" indent="-55563">
              <a:lnSpc>
                <a:spcPct val="150000"/>
              </a:lnSpc>
              <a:buFont typeface="Wingdings" pitchFamily="2" charset="2"/>
              <a:buChar char="q"/>
            </a:pPr>
            <a:r>
              <a:rPr lang="en-US" sz="2000" dirty="0" smtClean="0">
                <a:latin typeface="Times New Roman" pitchFamily="18" charset="0"/>
                <a:cs typeface="Times New Roman" pitchFamily="18" charset="0"/>
              </a:rPr>
              <a:t>Therefore, the OS routines are divided into two parts. </a:t>
            </a:r>
          </a:p>
          <a:p>
            <a:pPr marL="568325" lvl="5" indent="-55563">
              <a:lnSpc>
                <a:spcPct val="150000"/>
              </a:lnSpc>
              <a:buFont typeface="Wingdings" pitchFamily="2" charset="2"/>
              <a:buChar char="q"/>
            </a:pPr>
            <a:r>
              <a:rPr lang="en-US" sz="2000" dirty="0" smtClean="0">
                <a:latin typeface="Times New Roman" pitchFamily="18" charset="0"/>
                <a:cs typeface="Times New Roman" pitchFamily="18" charset="0"/>
              </a:rPr>
              <a:t>One part consists of very </a:t>
            </a:r>
            <a:r>
              <a:rPr lang="en-US" sz="2000" b="1" dirty="0" smtClean="0">
                <a:solidFill>
                  <a:srgbClr val="FF0000"/>
                </a:solidFill>
                <a:latin typeface="Times New Roman" pitchFamily="18" charset="0"/>
                <a:cs typeface="Times New Roman" pitchFamily="18" charset="0"/>
              </a:rPr>
              <a:t>essential routines </a:t>
            </a:r>
            <a:r>
              <a:rPr lang="en-US" sz="2000" dirty="0" smtClean="0">
                <a:latin typeface="Times New Roman" pitchFamily="18" charset="0"/>
                <a:cs typeface="Times New Roman" pitchFamily="18" charset="0"/>
              </a:rPr>
              <a:t>which are required very frequently or almost all the time.</a:t>
            </a:r>
          </a:p>
          <a:p>
            <a:pPr marL="568325" lvl="5" indent="-55563">
              <a:lnSpc>
                <a:spcPct val="150000"/>
              </a:lnSpc>
              <a:buFont typeface="Wingdings" pitchFamily="2" charset="2"/>
              <a:buChar char="q"/>
            </a:pPr>
            <a:r>
              <a:rPr lang="en-US" sz="2000" dirty="0" smtClean="0">
                <a:latin typeface="Times New Roman" pitchFamily="18" charset="0"/>
                <a:cs typeface="Times New Roman" pitchFamily="18" charset="0"/>
              </a:rPr>
              <a:t>Second consists of 	</a:t>
            </a:r>
            <a:r>
              <a:rPr lang="en-US" sz="2000" b="1" dirty="0" smtClean="0">
                <a:solidFill>
                  <a:srgbClr val="FF0000"/>
                </a:solidFill>
                <a:latin typeface="Times New Roman" pitchFamily="18" charset="0"/>
                <a:cs typeface="Times New Roman" pitchFamily="18" charset="0"/>
              </a:rPr>
              <a:t>routines[less essentials</a:t>
            </a:r>
            <a:r>
              <a:rPr lang="en-US" sz="2000" dirty="0" smtClean="0">
                <a:latin typeface="Times New Roman" pitchFamily="18" charset="0"/>
                <a:cs typeface="Times New Roman" pitchFamily="18" charset="0"/>
              </a:rPr>
              <a:t>] which are required sometimes, but not always. In this sense, they are not vital. </a:t>
            </a:r>
          </a:p>
          <a:p>
            <a:pPr marL="341313" lvl="5" indent="-280988">
              <a:lnSpc>
                <a:spcPct val="150000"/>
              </a:lnSpc>
              <a:buFont typeface="Wingdings" pitchFamily="2" charset="2"/>
              <a:buChar char="q"/>
            </a:pPr>
            <a:r>
              <a:rPr lang="en-US" sz="2000" dirty="0" smtClean="0">
                <a:latin typeface="Times New Roman" pitchFamily="18" charset="0"/>
                <a:cs typeface="Times New Roman" pitchFamily="18" charset="0"/>
              </a:rPr>
              <a:t>The important portion is called as kernel of the OS.</a:t>
            </a:r>
          </a:p>
          <a:p>
            <a:pPr marL="341313" lvl="5" indent="-280988">
              <a:lnSpc>
                <a:spcPct val="150000"/>
              </a:lnSpc>
              <a:buFont typeface="Wingdings" pitchFamily="2" charset="2"/>
              <a:buChar char="q"/>
            </a:pPr>
            <a:r>
              <a:rPr lang="en-US" sz="2000" dirty="0" smtClean="0">
                <a:solidFill>
                  <a:srgbClr val="C00000"/>
                </a:solidFill>
                <a:latin typeface="Times New Roman" pitchFamily="18" charset="0"/>
                <a:cs typeface="Times New Roman" pitchFamily="18" charset="0"/>
              </a:rPr>
              <a:t>This is the inner most layers of the OS close to the hardware and control the actual hardware. </a:t>
            </a:r>
          </a:p>
          <a:p>
            <a:pPr marL="341313" lvl="5" indent="-280988">
              <a:lnSpc>
                <a:spcPct val="150000"/>
              </a:lnSpc>
              <a:buFont typeface="Wingdings" pitchFamily="2" charset="2"/>
              <a:buChar char="q"/>
            </a:pPr>
            <a:r>
              <a:rPr lang="en-US" sz="2000" dirty="0" smtClean="0">
                <a:latin typeface="Times New Roman" pitchFamily="18" charset="0"/>
                <a:cs typeface="Times New Roman" pitchFamily="18" charset="0"/>
              </a:rPr>
              <a:t>It is the heart of OS. All the other routines are loaded from the disk to the memory as and when its needed</a:t>
            </a:r>
          </a:p>
        </p:txBody>
      </p:sp>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 calcmode="lin" valueType="num">
                                      <p:cBhvr additive="base">
                                        <p:cTn id="31"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xEl>
                                              <p:pRg st="5" end="5"/>
                                            </p:txEl>
                                          </p:spTgt>
                                        </p:tgtEl>
                                        <p:attrNameLst>
                                          <p:attrName>style.visibility</p:attrName>
                                        </p:attrNameLst>
                                      </p:cBhvr>
                                      <p:to>
                                        <p:strVal val="visible"/>
                                      </p:to>
                                    </p:set>
                                    <p:anim calcmode="lin" valueType="num">
                                      <p:cBhvr additive="base">
                                        <p:cTn id="37"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xEl>
                                              <p:pRg st="6" end="6"/>
                                            </p:txEl>
                                          </p:spTgt>
                                        </p:tgtEl>
                                        <p:attrNameLst>
                                          <p:attrName>style.visibility</p:attrName>
                                        </p:attrNameLst>
                                      </p:cBhvr>
                                      <p:to>
                                        <p:strVal val="visible"/>
                                      </p:to>
                                    </p:set>
                                    <p:anim calcmode="lin" valueType="num">
                                      <p:cBhvr additive="base">
                                        <p:cTn id="43"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xEl>
                                              <p:pRg st="7" end="7"/>
                                            </p:txEl>
                                          </p:spTgt>
                                        </p:tgtEl>
                                        <p:attrNameLst>
                                          <p:attrName>style.visibility</p:attrName>
                                        </p:attrNameLst>
                                      </p:cBhvr>
                                      <p:to>
                                        <p:strVal val="visible"/>
                                      </p:to>
                                    </p:set>
                                    <p:anim calcmode="lin" valueType="num">
                                      <p:cBhvr additive="base">
                                        <p:cTn id="49"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3200" dirty="0" smtClean="0">
                <a:latin typeface="Times New Roman" pitchFamily="18" charset="0"/>
                <a:cs typeface="Times New Roman" pitchFamily="18" charset="0"/>
              </a:rPr>
              <a:t>Main Points</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0" y="987552"/>
            <a:ext cx="12191999" cy="5364479"/>
          </a:xfrm>
          <a:prstGeom prst="rect">
            <a:avLst/>
          </a:prstGeom>
        </p:spPr>
        <p:txBody>
          <a:bodyPr vert="horz" lIns="91440" tIns="45720" rIns="91440" bIns="45720" rtlCol="0">
            <a:noAutofit/>
          </a:bodyPr>
          <a:lstStyle/>
          <a:p>
            <a:pPr fontAlgn="base"/>
            <a:endParaRPr lang="en-US" sz="2000" dirty="0">
              <a:latin typeface="Times New Roman" pitchFamily="18" charset="0"/>
              <a:cs typeface="Times New Roman" pitchFamily="18" charset="0"/>
            </a:endParaRPr>
          </a:p>
        </p:txBody>
      </p:sp>
      <p:sp>
        <p:nvSpPr>
          <p:cNvPr id="11" name="Rectangle 10"/>
          <p:cNvSpPr/>
          <p:nvPr/>
        </p:nvSpPr>
        <p:spPr>
          <a:xfrm>
            <a:off x="158496" y="944880"/>
            <a:ext cx="7327392" cy="3416320"/>
          </a:xfrm>
          <a:prstGeom prst="rect">
            <a:avLst/>
          </a:prstGeom>
        </p:spPr>
        <p:txBody>
          <a:bodyPr wrap="square">
            <a:spAutoFit/>
          </a:bodyPr>
          <a:lstStyle/>
          <a:p>
            <a:pPr>
              <a:lnSpc>
                <a:spcPct val="150000"/>
              </a:lnSpc>
              <a:buFont typeface="Wingdings" pitchFamily="2" charset="2"/>
              <a:buChar char="q"/>
            </a:pPr>
            <a:r>
              <a:rPr lang="en-US" dirty="0" smtClean="0">
                <a:solidFill>
                  <a:srgbClr val="7030A0"/>
                </a:solidFill>
                <a:latin typeface="Times New Roman" pitchFamily="18" charset="0"/>
                <a:cs typeface="Times New Roman" pitchFamily="18" charset="0"/>
              </a:rPr>
              <a:t>Kernel is a part of OS that loads into memory during boot time and remains present into memory as long as computer is switched off.</a:t>
            </a:r>
          </a:p>
          <a:p>
            <a:pPr>
              <a:lnSpc>
                <a:spcPct val="150000"/>
              </a:lnSpc>
              <a:buFont typeface="Wingdings" pitchFamily="2" charset="2"/>
              <a:buChar char="q"/>
            </a:pPr>
            <a:r>
              <a:rPr lang="en-US" dirty="0" smtClean="0">
                <a:latin typeface="Times New Roman" pitchFamily="18" charset="0"/>
                <a:cs typeface="Times New Roman" pitchFamily="18" charset="0"/>
              </a:rPr>
              <a:t> Generally, kernel resides into protected memory area. </a:t>
            </a:r>
          </a:p>
          <a:p>
            <a:pPr>
              <a:lnSpc>
                <a:spcPct val="150000"/>
              </a:lnSpc>
              <a:buFont typeface="Wingdings" pitchFamily="2" charset="2"/>
              <a:buChar char="q"/>
            </a:pPr>
            <a:r>
              <a:rPr lang="en-US" dirty="0" smtClean="0">
                <a:latin typeface="Times New Roman" pitchFamily="18" charset="0"/>
                <a:cs typeface="Times New Roman" pitchFamily="18" charset="0"/>
              </a:rPr>
              <a:t> We can also say the Kernel is central module </a:t>
            </a:r>
            <a:r>
              <a:rPr lang="en-US" dirty="0" smtClean="0">
                <a:latin typeface="Times New Roman" pitchFamily="18" charset="0"/>
                <a:cs typeface="Times New Roman" pitchFamily="18" charset="0"/>
              </a:rPr>
              <a:t>,backbone, heart of </a:t>
            </a:r>
            <a:r>
              <a:rPr lang="en-US" dirty="0" smtClean="0">
                <a:latin typeface="Times New Roman" pitchFamily="18" charset="0"/>
                <a:cs typeface="Times New Roman" pitchFamily="18" charset="0"/>
              </a:rPr>
              <a:t>computer </a:t>
            </a:r>
            <a:r>
              <a:rPr lang="en-US" dirty="0" smtClean="0">
                <a:latin typeface="Times New Roman" pitchFamily="18" charset="0"/>
                <a:cs typeface="Times New Roman" pitchFamily="18" charset="0"/>
              </a:rPr>
              <a:t>system(OS).</a:t>
            </a:r>
            <a:endParaRPr lang="en-US" dirty="0" smtClean="0">
              <a:latin typeface="Times New Roman" pitchFamily="18" charset="0"/>
              <a:cs typeface="Times New Roman" pitchFamily="18" charset="0"/>
            </a:endParaRPr>
          </a:p>
          <a:p>
            <a:pPr>
              <a:lnSpc>
                <a:spcPct val="150000"/>
              </a:lnSpc>
              <a:buFont typeface="Wingdings" pitchFamily="2" charset="2"/>
              <a:buChar char="q"/>
            </a:pPr>
            <a:r>
              <a:rPr lang="en-US" dirty="0" smtClean="0">
                <a:latin typeface="Times New Roman" pitchFamily="18" charset="0"/>
                <a:cs typeface="Times New Roman" pitchFamily="18" charset="0"/>
              </a:rPr>
              <a:t> Kernel is a place where the real work is done. </a:t>
            </a:r>
          </a:p>
          <a:p>
            <a:pPr>
              <a:lnSpc>
                <a:spcPct val="150000"/>
              </a:lnSpc>
              <a:buFont typeface="Wingdings" pitchFamily="2" charset="2"/>
              <a:buChar char="q"/>
            </a:pPr>
            <a:r>
              <a:rPr lang="en-US" dirty="0" smtClean="0">
                <a:latin typeface="Times New Roman" pitchFamily="18" charset="0"/>
                <a:cs typeface="Times New Roman" pitchFamily="18" charset="0"/>
              </a:rPr>
              <a:t>If Computer crashes it means kernel is also crash.</a:t>
            </a:r>
          </a:p>
          <a:p>
            <a:pPr>
              <a:lnSpc>
                <a:spcPct val="150000"/>
              </a:lnSpc>
              <a:buFont typeface="Wingdings" pitchFamily="2" charset="2"/>
              <a:buChar char="q"/>
            </a:pPr>
            <a:r>
              <a:rPr lang="en-US" dirty="0" smtClean="0">
                <a:latin typeface="Times New Roman" pitchFamily="18" charset="0"/>
                <a:cs typeface="Times New Roman" pitchFamily="18" charset="0"/>
              </a:rPr>
              <a:t> Sometimes Kernel is called an Operating System as well. </a:t>
            </a:r>
            <a:endParaRPr lang="en-US" dirty="0">
              <a:latin typeface="Times New Roman" pitchFamily="18" charset="0"/>
              <a:cs typeface="Times New Roman" pitchFamily="18" charset="0"/>
            </a:endParaRPr>
          </a:p>
        </p:txBody>
      </p:sp>
      <p:pic>
        <p:nvPicPr>
          <p:cNvPr id="16" name="Picture 15" descr="ker.png"/>
          <p:cNvPicPr>
            <a:picLocks noChangeAspect="1"/>
          </p:cNvPicPr>
          <p:nvPr/>
        </p:nvPicPr>
        <p:blipFill>
          <a:blip r:embed="rId3"/>
          <a:stretch>
            <a:fillRect/>
          </a:stretch>
        </p:blipFill>
        <p:spPr>
          <a:xfrm>
            <a:off x="7615499" y="1109472"/>
            <a:ext cx="4295274" cy="3395740"/>
          </a:xfrm>
          <a:prstGeom prst="rect">
            <a:avLst/>
          </a:prstGeom>
          <a:ln>
            <a:solidFill>
              <a:srgbClr val="7030A0"/>
            </a:solidFill>
          </a:ln>
        </p:spPr>
      </p:pic>
      <p:sp>
        <p:nvSpPr>
          <p:cNvPr id="12" name="Rectangle 11"/>
          <p:cNvSpPr/>
          <p:nvPr/>
        </p:nvSpPr>
        <p:spPr>
          <a:xfrm>
            <a:off x="170688" y="4167045"/>
            <a:ext cx="11204448" cy="2031325"/>
          </a:xfrm>
          <a:prstGeom prst="rect">
            <a:avLst/>
          </a:prstGeom>
        </p:spPr>
        <p:txBody>
          <a:bodyPr wrap="square">
            <a:spAutoFit/>
          </a:bodyPr>
          <a:lstStyle/>
          <a:p>
            <a:pPr fontAlgn="base"/>
            <a:r>
              <a:rPr lang="en-US" b="1" dirty="0" smtClean="0">
                <a:solidFill>
                  <a:srgbClr val="FF0000"/>
                </a:solidFill>
                <a:latin typeface="Times New Roman" pitchFamily="18" charset="0"/>
                <a:cs typeface="Times New Roman" pitchFamily="18" charset="0"/>
              </a:rPr>
              <a:t>Objective/Functions</a:t>
            </a:r>
          </a:p>
          <a:p>
            <a:pPr lvl="1" fontAlgn="base">
              <a:buFont typeface="Wingdings" pitchFamily="2" charset="2"/>
              <a:buChar char="q"/>
            </a:pPr>
            <a:r>
              <a:rPr lang="en-US" b="1" dirty="0" smtClean="0">
                <a:latin typeface="Times New Roman" pitchFamily="18" charset="0"/>
                <a:cs typeface="Times New Roman" pitchFamily="18" charset="0"/>
              </a:rPr>
              <a:t>To establish </a:t>
            </a:r>
            <a:r>
              <a:rPr lang="en-US" dirty="0" smtClean="0">
                <a:latin typeface="Times New Roman" pitchFamily="18" charset="0"/>
                <a:cs typeface="Times New Roman" pitchFamily="18" charset="0"/>
              </a:rPr>
              <a:t>communication between user level application and hardware.</a:t>
            </a:r>
          </a:p>
          <a:p>
            <a:pPr lvl="1" fontAlgn="base">
              <a:buFont typeface="Wingdings" pitchFamily="2" charset="2"/>
              <a:buChar char="q"/>
            </a:pPr>
            <a:r>
              <a:rPr lang="en-US" b="1" dirty="0" smtClean="0">
                <a:latin typeface="Times New Roman" pitchFamily="18" charset="0"/>
                <a:cs typeface="Times New Roman" pitchFamily="18" charset="0"/>
              </a:rPr>
              <a:t>To decide </a:t>
            </a:r>
            <a:r>
              <a:rPr lang="en-US" dirty="0" smtClean="0">
                <a:latin typeface="Times New Roman" pitchFamily="18" charset="0"/>
                <a:cs typeface="Times New Roman" pitchFamily="18" charset="0"/>
              </a:rPr>
              <a:t>state of incoming processes.</a:t>
            </a:r>
          </a:p>
          <a:p>
            <a:pPr lvl="1">
              <a:buFont typeface="Wingdings" pitchFamily="2" charset="2"/>
              <a:buChar char="q"/>
            </a:pPr>
            <a:r>
              <a:rPr lang="en-US" b="1" dirty="0" smtClean="0">
                <a:latin typeface="Times New Roman" pitchFamily="18" charset="0"/>
                <a:cs typeface="Times New Roman" pitchFamily="18" charset="0"/>
              </a:rPr>
              <a:t>Access Computer resource:</a:t>
            </a:r>
            <a:r>
              <a:rPr lang="en-US" dirty="0" smtClean="0">
                <a:latin typeface="Times New Roman" pitchFamily="18" charset="0"/>
                <a:cs typeface="Times New Roman" pitchFamily="18" charset="0"/>
              </a:rPr>
              <a:t> It acts as a bridge between the user and the resources of the system.</a:t>
            </a:r>
          </a:p>
          <a:p>
            <a:pPr lvl="1">
              <a:buFont typeface="Wingdings" pitchFamily="2" charset="2"/>
              <a:buChar char="q"/>
            </a:pPr>
            <a:r>
              <a:rPr lang="en-US" b="1" dirty="0" smtClean="0">
                <a:latin typeface="Times New Roman" pitchFamily="18" charset="0"/>
                <a:cs typeface="Times New Roman" pitchFamily="18" charset="0"/>
              </a:rPr>
              <a:t>Resource Management:</a:t>
            </a:r>
            <a:r>
              <a:rPr lang="en-US" dirty="0" smtClean="0">
                <a:latin typeface="Times New Roman" pitchFamily="18" charset="0"/>
                <a:cs typeface="Times New Roman" pitchFamily="18" charset="0"/>
              </a:rPr>
              <a:t> between various process in such a way that there is uniform access to the resources</a:t>
            </a:r>
          </a:p>
          <a:p>
            <a:pPr lvl="1">
              <a:buFont typeface="Wingdings" pitchFamily="2" charset="2"/>
              <a:buChar char="q"/>
            </a:pPr>
            <a:r>
              <a:rPr lang="en-US" b="1" dirty="0" smtClean="0">
                <a:latin typeface="Times New Roman" pitchFamily="18" charset="0"/>
                <a:cs typeface="Times New Roman" pitchFamily="18" charset="0"/>
              </a:rPr>
              <a:t>Memory Management:</a:t>
            </a:r>
            <a:r>
              <a:rPr lang="en-US" dirty="0" smtClean="0">
                <a:latin typeface="Times New Roman" pitchFamily="18" charset="0"/>
                <a:cs typeface="Times New Roman" pitchFamily="18" charset="0"/>
              </a:rPr>
              <a:t> memory must be allocated and de-allocated for its execution. </a:t>
            </a:r>
          </a:p>
          <a:p>
            <a:pPr lvl="1">
              <a:buFont typeface="Wingdings" pitchFamily="2" charset="2"/>
              <a:buChar char="q"/>
            </a:pPr>
            <a:r>
              <a:rPr lang="en-US" b="1" dirty="0" smtClean="0">
                <a:latin typeface="Times New Roman" pitchFamily="18" charset="0"/>
                <a:cs typeface="Times New Roman" pitchFamily="18" charset="0"/>
              </a:rPr>
              <a:t>Device Management: </a:t>
            </a: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anim calcmode="lin" valueType="num">
                                      <p:cBhvr additive="base">
                                        <p:cTn id="49"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diamond(in)">
                                      <p:cBhvr>
                                        <p:cTn id="55" dur="20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2">
                                            <p:txEl>
                                              <p:pRg st="2" end="2"/>
                                            </p:txEl>
                                          </p:spTgt>
                                        </p:tgtEl>
                                        <p:attrNameLst>
                                          <p:attrName>style.visibility</p:attrName>
                                        </p:attrNameLst>
                                      </p:cBhvr>
                                      <p:to>
                                        <p:strVal val="visible"/>
                                      </p:to>
                                    </p:set>
                                    <p:anim calcmode="lin" valueType="num">
                                      <p:cBhvr additive="base">
                                        <p:cTn id="60"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2">
                                            <p:txEl>
                                              <p:pRg st="3" end="3"/>
                                            </p:txEl>
                                          </p:spTgt>
                                        </p:tgtEl>
                                        <p:attrNameLst>
                                          <p:attrName>style.visibility</p:attrName>
                                        </p:attrNameLst>
                                      </p:cBhvr>
                                      <p:to>
                                        <p:strVal val="visible"/>
                                      </p:to>
                                    </p:set>
                                    <p:anim calcmode="lin" valueType="num">
                                      <p:cBhvr additive="base">
                                        <p:cTn id="66"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2">
                                            <p:txEl>
                                              <p:pRg st="4" end="4"/>
                                            </p:txEl>
                                          </p:spTgt>
                                        </p:tgtEl>
                                        <p:attrNameLst>
                                          <p:attrName>style.visibility</p:attrName>
                                        </p:attrNameLst>
                                      </p:cBhvr>
                                      <p:to>
                                        <p:strVal val="visible"/>
                                      </p:to>
                                    </p:set>
                                    <p:anim calcmode="lin" valueType="num">
                                      <p:cBhvr additive="base">
                                        <p:cTn id="72"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12">
                                            <p:txEl>
                                              <p:pRg st="5" end="5"/>
                                            </p:txEl>
                                          </p:spTgt>
                                        </p:tgtEl>
                                        <p:attrNameLst>
                                          <p:attrName>style.visibility</p:attrName>
                                        </p:attrNameLst>
                                      </p:cBhvr>
                                      <p:to>
                                        <p:strVal val="visible"/>
                                      </p:to>
                                    </p:set>
                                    <p:anim calcmode="lin" valueType="num">
                                      <p:cBhvr additive="base">
                                        <p:cTn id="78"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12">
                                            <p:txEl>
                                              <p:pRg st="6" end="6"/>
                                            </p:txEl>
                                          </p:spTgt>
                                        </p:tgtEl>
                                        <p:attrNameLst>
                                          <p:attrName>style.visibility</p:attrName>
                                        </p:attrNameLst>
                                      </p:cBhvr>
                                      <p:to>
                                        <p:strVal val="visible"/>
                                      </p:to>
                                    </p:set>
                                    <p:anim calcmode="lin" valueType="num">
                                      <p:cBhvr additive="base">
                                        <p:cTn id="84"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 xmlns:a16="http://schemas.microsoft.com/office/drawing/2014/main"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 xmlns:p14="http://schemas.microsoft.com/office/powerpoint/2010/main" val="3621228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141531" y="2564999"/>
            <a:ext cx="8093498" cy="1446550"/>
          </a:xfrm>
          <a:prstGeom prst="rect">
            <a:avLst/>
          </a:prstGeom>
          <a:noFill/>
        </p:spPr>
        <p:txBody>
          <a:bodyPr wrap="none" lIns="91440" tIns="45720" rIns="91440" bIns="45720">
            <a:spAutoFit/>
          </a:bodyPr>
          <a:lstStyle/>
          <a:p>
            <a:r>
              <a:rPr lang="en-US" sz="8800" b="1" dirty="0" smtClean="0">
                <a:ln w="24500" cmpd="dbl">
                  <a:solidFill>
                    <a:schemeClr val="accent2">
                      <a:shade val="85000"/>
                      <a:satMod val="155000"/>
                    </a:schemeClr>
                  </a:solidFill>
                  <a:prstDash val="solid"/>
                  <a:miter lim="800000"/>
                </a:ln>
                <a:solidFill>
                  <a:srgbClr val="7030A0"/>
                </a:solidFill>
                <a:effectLst>
                  <a:outerShdw blurRad="38100" dist="38100" dir="7020000" algn="tl">
                    <a:srgbClr val="000000">
                      <a:alpha val="35000"/>
                    </a:srgbClr>
                  </a:outerShdw>
                </a:effectLst>
                <a:latin typeface="Times New Roman" pitchFamily="18" charset="0"/>
                <a:cs typeface="Times New Roman" pitchFamily="18" charset="0"/>
              </a:rPr>
              <a:t>Types of Kernel </a:t>
            </a:r>
            <a:endParaRPr lang="en-US" sz="8800" b="1" cap="none" spc="0" dirty="0">
              <a:ln w="24500" cmpd="dbl">
                <a:solidFill>
                  <a:schemeClr val="accent2">
                    <a:shade val="85000"/>
                    <a:satMod val="155000"/>
                  </a:schemeClr>
                </a:solidFill>
                <a:prstDash val="solid"/>
                <a:miter lim="800000"/>
              </a:ln>
              <a:solidFill>
                <a:srgbClr val="7030A0"/>
              </a:solidFill>
              <a:effectLst>
                <a:outerShdw blurRad="38100" dist="38100" dir="7020000" algn="tl">
                  <a:srgbClr val="000000">
                    <a:alpha val="35000"/>
                  </a:srgbClr>
                </a:outerShdw>
              </a:effectLst>
            </a:endParaRPr>
          </a:p>
        </p:txBody>
      </p:sp>
    </p:spTree>
    <p:extLst>
      <p:ext uri="{BB962C8B-B14F-4D97-AF65-F5344CB8AC3E}">
        <p14:creationId xmlns="" xmlns:p14="http://schemas.microsoft.com/office/powerpoint/2010/main" val="3621228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3200" dirty="0" smtClean="0">
                <a:latin typeface="Times New Roman" pitchFamily="18" charset="0"/>
                <a:cs typeface="Times New Roman" pitchFamily="18" charset="0"/>
              </a:rPr>
              <a:t>Types of Kernel</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6</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0" y="987552"/>
            <a:ext cx="12191999" cy="5364479"/>
          </a:xfrm>
          <a:prstGeom prst="rect">
            <a:avLst/>
          </a:prstGeom>
        </p:spPr>
        <p:txBody>
          <a:bodyPr vert="horz" lIns="91440" tIns="45720" rIns="91440" bIns="45720" rtlCol="0">
            <a:noAutofit/>
          </a:bodyPr>
          <a:lstStyle/>
          <a:p>
            <a:pPr fontAlgn="base"/>
            <a:endParaRPr lang="en-US" sz="2000" dirty="0">
              <a:latin typeface="Times New Roman" pitchFamily="18" charset="0"/>
              <a:cs typeface="Times New Roman" pitchFamily="18" charset="0"/>
            </a:endParaRPr>
          </a:p>
        </p:txBody>
      </p:sp>
      <p:sp>
        <p:nvSpPr>
          <p:cNvPr id="11" name="Rectangle 10"/>
          <p:cNvSpPr/>
          <p:nvPr/>
        </p:nvSpPr>
        <p:spPr>
          <a:xfrm>
            <a:off x="4397248" y="1944624"/>
            <a:ext cx="3832352" cy="2862322"/>
          </a:xfrm>
          <a:prstGeom prst="rect">
            <a:avLst/>
          </a:prstGeom>
        </p:spPr>
        <p:txBody>
          <a:bodyPr wrap="square">
            <a:spAutoFit/>
          </a:bodyPr>
          <a:lstStyle/>
          <a:p>
            <a:pPr lvl="1">
              <a:lnSpc>
                <a:spcPct val="150000"/>
              </a:lnSpc>
              <a:buFont typeface="Wingdings" pitchFamily="2" charset="2"/>
              <a:buChar char="q"/>
            </a:pPr>
            <a:r>
              <a:rPr lang="en-US" sz="2400" dirty="0" smtClean="0">
                <a:solidFill>
                  <a:srgbClr val="FF0000"/>
                </a:solidFill>
                <a:latin typeface="Times New Roman" pitchFamily="18" charset="0"/>
                <a:cs typeface="Times New Roman" pitchFamily="18" charset="0"/>
              </a:rPr>
              <a:t>Monolithic Kernel </a:t>
            </a:r>
          </a:p>
          <a:p>
            <a:pPr lvl="1">
              <a:lnSpc>
                <a:spcPct val="150000"/>
              </a:lnSpc>
              <a:buFont typeface="Wingdings" pitchFamily="2" charset="2"/>
              <a:buChar char="q"/>
            </a:pPr>
            <a:r>
              <a:rPr lang="en-US" sz="2400" dirty="0" smtClean="0">
                <a:solidFill>
                  <a:srgbClr val="FF0000"/>
                </a:solidFill>
                <a:latin typeface="Times New Roman" pitchFamily="18" charset="0"/>
                <a:cs typeface="Times New Roman" pitchFamily="18" charset="0"/>
              </a:rPr>
              <a:t> Microkernel</a:t>
            </a:r>
          </a:p>
          <a:p>
            <a:pPr lvl="1">
              <a:lnSpc>
                <a:spcPct val="150000"/>
              </a:lnSpc>
              <a:buFont typeface="Wingdings" pitchFamily="2" charset="2"/>
              <a:buChar char="q"/>
            </a:pPr>
            <a:r>
              <a:rPr lang="en-US" sz="2400" dirty="0" smtClean="0">
                <a:latin typeface="Times New Roman" pitchFamily="18" charset="0"/>
                <a:cs typeface="Times New Roman" pitchFamily="18" charset="0"/>
              </a:rPr>
              <a:t> Hybrid Kernel </a:t>
            </a:r>
          </a:p>
          <a:p>
            <a:pPr lvl="1">
              <a:lnSpc>
                <a:spcPct val="150000"/>
              </a:lnSpc>
              <a:buFont typeface="Wingdings" pitchFamily="2" charset="2"/>
              <a:buChar char="q"/>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Exo</a:t>
            </a:r>
            <a:r>
              <a:rPr lang="en-US" sz="2400" dirty="0" smtClean="0">
                <a:latin typeface="Times New Roman" pitchFamily="18" charset="0"/>
                <a:cs typeface="Times New Roman" pitchFamily="18" charset="0"/>
              </a:rPr>
              <a:t> Kernel </a:t>
            </a:r>
          </a:p>
          <a:p>
            <a:pPr lvl="1">
              <a:lnSpc>
                <a:spcPct val="150000"/>
              </a:lnSpc>
              <a:buFont typeface="Wingdings" pitchFamily="2" charset="2"/>
              <a:buChar char="q"/>
            </a:pPr>
            <a:r>
              <a:rPr lang="en-US" sz="2400" dirty="0" err="1" smtClean="0">
                <a:latin typeface="Times New Roman" pitchFamily="18" charset="0"/>
                <a:cs typeface="Times New Roman" pitchFamily="18" charset="0"/>
              </a:rPr>
              <a:t>Nano</a:t>
            </a:r>
            <a:r>
              <a:rPr lang="en-US" sz="2400" dirty="0" smtClean="0">
                <a:latin typeface="Times New Roman" pitchFamily="18" charset="0"/>
                <a:cs typeface="Times New Roman" pitchFamily="18" charset="0"/>
              </a:rPr>
              <a:t> Kernel</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3200" dirty="0" smtClean="0">
                <a:latin typeface="Times New Roman" pitchFamily="18" charset="0"/>
                <a:cs typeface="Times New Roman" pitchFamily="18" charset="0"/>
              </a:rPr>
              <a:t>Monolithic Kernel</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7</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0" y="987552"/>
            <a:ext cx="12191999" cy="5364479"/>
          </a:xfrm>
          <a:prstGeom prst="rect">
            <a:avLst/>
          </a:prstGeom>
        </p:spPr>
        <p:txBody>
          <a:bodyPr vert="horz" lIns="91440" tIns="45720" rIns="91440" bIns="45720" rtlCol="0">
            <a:noAutofit/>
          </a:bodyPr>
          <a:lstStyle/>
          <a:p>
            <a:pPr fontAlgn="base"/>
            <a:endParaRPr lang="en-US" sz="2000" dirty="0">
              <a:latin typeface="Times New Roman" pitchFamily="18" charset="0"/>
              <a:cs typeface="Times New Roman" pitchFamily="18" charset="0"/>
            </a:endParaRPr>
          </a:p>
        </p:txBody>
      </p:sp>
      <p:sp>
        <p:nvSpPr>
          <p:cNvPr id="12" name="Rectangle 11"/>
          <p:cNvSpPr/>
          <p:nvPr/>
        </p:nvSpPr>
        <p:spPr>
          <a:xfrm>
            <a:off x="231648" y="961519"/>
            <a:ext cx="11484864" cy="2169825"/>
          </a:xfrm>
          <a:prstGeom prst="rect">
            <a:avLst/>
          </a:prstGeom>
        </p:spPr>
        <p:txBody>
          <a:bodyPr wrap="square">
            <a:spAutoFit/>
          </a:bodyPr>
          <a:lstStyle/>
          <a:p>
            <a:pPr>
              <a:lnSpc>
                <a:spcPct val="150000"/>
              </a:lnSpc>
              <a:buFont typeface="Wingdings" pitchFamily="2" charset="2"/>
              <a:buChar char="q"/>
            </a:pPr>
            <a:r>
              <a:rPr lang="en-US" dirty="0" smtClean="0">
                <a:solidFill>
                  <a:srgbClr val="C00000"/>
                </a:solidFill>
                <a:latin typeface="Times New Roman" pitchFamily="18" charset="0"/>
                <a:cs typeface="Times New Roman" pitchFamily="18" charset="0"/>
              </a:rPr>
              <a:t>In monolithic kernel architecture, all the OS services (process, memory management, interrupt handling, etc.) are packed into single module in kernel space.</a:t>
            </a:r>
          </a:p>
          <a:p>
            <a:pPr>
              <a:lnSpc>
                <a:spcPct val="150000"/>
              </a:lnSpc>
              <a:buFont typeface="Wingdings" pitchFamily="2" charset="2"/>
              <a:buChar char="q"/>
            </a:pPr>
            <a:r>
              <a:rPr lang="en-US" dirty="0" smtClean="0">
                <a:latin typeface="Times New Roman" pitchFamily="18" charset="0"/>
                <a:cs typeface="Times New Roman" pitchFamily="18" charset="0"/>
              </a:rPr>
              <a:t>It has dependencies between systems components</a:t>
            </a:r>
          </a:p>
          <a:p>
            <a:pPr>
              <a:lnSpc>
                <a:spcPct val="150000"/>
              </a:lnSpc>
              <a:buFont typeface="Wingdings" pitchFamily="2" charset="2"/>
              <a:buChar char="q"/>
            </a:pPr>
            <a:r>
              <a:rPr lang="en-US" dirty="0" smtClean="0">
                <a:latin typeface="Times New Roman" pitchFamily="18" charset="0"/>
                <a:cs typeface="Times New Roman" pitchFamily="18" charset="0"/>
              </a:rPr>
              <a:t>But nowadays, modern approach for monolithic Kernel architecture is used, kernel consists of different modules which can be dynamically loaded and unloaded at run time.</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7905560" y="2785872"/>
            <a:ext cx="4086225" cy="3505200"/>
          </a:xfrm>
          <a:prstGeom prst="rect">
            <a:avLst/>
          </a:prstGeom>
          <a:noFill/>
          <a:ln w="9525">
            <a:solidFill>
              <a:srgbClr val="FF0000"/>
            </a:solidFill>
            <a:miter lim="800000"/>
            <a:headEnd/>
            <a:tailEnd/>
          </a:ln>
          <a:effectLst/>
        </p:spPr>
      </p:pic>
      <p:sp>
        <p:nvSpPr>
          <p:cNvPr id="17" name="Rectangle 16"/>
          <p:cNvSpPr/>
          <p:nvPr/>
        </p:nvSpPr>
        <p:spPr>
          <a:xfrm>
            <a:off x="292608" y="3042934"/>
            <a:ext cx="7449312" cy="2585323"/>
          </a:xfrm>
          <a:prstGeom prst="rect">
            <a:avLst/>
          </a:prstGeom>
        </p:spPr>
        <p:txBody>
          <a:bodyPr wrap="square">
            <a:spAutoFit/>
          </a:bodyPr>
          <a:lstStyle/>
          <a:p>
            <a:pPr>
              <a:lnSpc>
                <a:spcPct val="150000"/>
              </a:lnSpc>
              <a:buFont typeface="Wingdings" pitchFamily="2" charset="2"/>
              <a:buChar char="§"/>
            </a:pPr>
            <a:r>
              <a:rPr lang="en-US" dirty="0" smtClean="0">
                <a:latin typeface="Times New Roman" pitchFamily="18" charset="0"/>
                <a:cs typeface="Times New Roman" pitchFamily="18" charset="0"/>
              </a:rPr>
              <a:t>Figure shows the memory layout of OS where user space and kernel space</a:t>
            </a:r>
          </a:p>
          <a:p>
            <a:pPr>
              <a:lnSpc>
                <a:spcPct val="150000"/>
              </a:lnSpc>
              <a:buFont typeface="Wingdings" pitchFamily="2" charset="2"/>
              <a:buChar char="§"/>
            </a:pPr>
            <a:r>
              <a:rPr lang="en-US" dirty="0" smtClean="0">
                <a:solidFill>
                  <a:srgbClr val="7030A0"/>
                </a:solidFill>
                <a:latin typeface="Times New Roman" pitchFamily="18" charset="0"/>
                <a:cs typeface="Times New Roman" pitchFamily="18" charset="0"/>
              </a:rPr>
              <a:t>The entire OS is loaded into kernel space and it acts as a supervisor. </a:t>
            </a:r>
          </a:p>
          <a:p>
            <a:pPr>
              <a:lnSpc>
                <a:spcPct val="150000"/>
              </a:lnSpc>
              <a:buFont typeface="Wingdings" pitchFamily="2" charset="2"/>
              <a:buChar char="§"/>
            </a:pPr>
            <a:r>
              <a:rPr lang="en-US" dirty="0" smtClean="0">
                <a:latin typeface="Times New Roman" pitchFamily="18" charset="0"/>
                <a:cs typeface="Times New Roman" pitchFamily="18" charset="0"/>
              </a:rPr>
              <a:t>All services are provided by the OS that is equivalent to monolithic kernel. </a:t>
            </a:r>
          </a:p>
          <a:p>
            <a:pPr>
              <a:lnSpc>
                <a:spcPct val="150000"/>
              </a:lnSpc>
              <a:buFont typeface="Wingdings" pitchFamily="2" charset="2"/>
              <a:buChar char="§"/>
            </a:pPr>
            <a:r>
              <a:rPr lang="en-US" dirty="0" smtClean="0">
                <a:solidFill>
                  <a:srgbClr val="C00000"/>
                </a:solidFill>
                <a:latin typeface="Times New Roman" pitchFamily="18" charset="0"/>
                <a:cs typeface="Times New Roman" pitchFamily="18" charset="0"/>
              </a:rPr>
              <a:t>If kernel fails then we would say entire OS has failed. </a:t>
            </a:r>
          </a:p>
          <a:p>
            <a:pPr>
              <a:lnSpc>
                <a:spcPct val="150000"/>
              </a:lnSpc>
              <a:buFont typeface="Wingdings" pitchFamily="2" charset="2"/>
              <a:buChar char="§"/>
            </a:pPr>
            <a:r>
              <a:rPr lang="en-US" dirty="0" smtClean="0">
                <a:latin typeface="Times New Roman" pitchFamily="18" charset="0"/>
                <a:cs typeface="Times New Roman" pitchFamily="18" charset="0"/>
              </a:rPr>
              <a:t>The device drivers are loaded into the running Kernel and it become the part of available kernel. </a:t>
            </a:r>
          </a:p>
        </p:txBody>
      </p:sp>
      <p:sp>
        <p:nvSpPr>
          <p:cNvPr id="18" name="Rectangle 17"/>
          <p:cNvSpPr/>
          <p:nvPr/>
        </p:nvSpPr>
        <p:spPr>
          <a:xfrm>
            <a:off x="520178" y="5646158"/>
            <a:ext cx="7438831" cy="461665"/>
          </a:xfrm>
          <a:prstGeom prst="rect">
            <a:avLst/>
          </a:prstGeom>
        </p:spPr>
        <p:txBody>
          <a:bodyPr wrap="none">
            <a:spAutoFit/>
          </a:bodyPr>
          <a:lstStyle/>
          <a:p>
            <a:r>
              <a:rPr lang="en-US" sz="2400" dirty="0" smtClean="0">
                <a:solidFill>
                  <a:srgbClr val="FF0000"/>
                </a:solidFill>
                <a:latin typeface="Bodoni MT Black" pitchFamily="18" charset="0"/>
              </a:rPr>
              <a:t>Kernel image = (kernel core + kernel services)</a:t>
            </a:r>
            <a:endParaRPr lang="en-US" sz="2400" dirty="0">
              <a:solidFill>
                <a:srgbClr val="FF0000"/>
              </a:solidFill>
              <a:latin typeface="Bodoni MT Black" pitchFamily="18" charset="0"/>
            </a:endParaRPr>
          </a:p>
        </p:txBody>
      </p:sp>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box(in)">
                                      <p:cBhvr>
                                        <p:cTn id="25" dur="500"/>
                                        <p:tgtEl>
                                          <p:spTgt spid="102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 calcmode="lin" valueType="num">
                                      <p:cBhvr additive="base">
                                        <p:cTn id="3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7">
                                            <p:txEl>
                                              <p:pRg st="1" end="1"/>
                                            </p:txEl>
                                          </p:spTgt>
                                        </p:tgtEl>
                                        <p:attrNameLst>
                                          <p:attrName>style.visibility</p:attrName>
                                        </p:attrNameLst>
                                      </p:cBhvr>
                                      <p:to>
                                        <p:strVal val="visible"/>
                                      </p:to>
                                    </p:set>
                                    <p:anim calcmode="lin" valueType="num">
                                      <p:cBhvr additive="base">
                                        <p:cTn id="36"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7">
                                            <p:txEl>
                                              <p:pRg st="2" end="2"/>
                                            </p:txEl>
                                          </p:spTgt>
                                        </p:tgtEl>
                                        <p:attrNameLst>
                                          <p:attrName>style.visibility</p:attrName>
                                        </p:attrNameLst>
                                      </p:cBhvr>
                                      <p:to>
                                        <p:strVal val="visible"/>
                                      </p:to>
                                    </p:set>
                                    <p:anim calcmode="lin" valueType="num">
                                      <p:cBhvr additive="base">
                                        <p:cTn id="42"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7">
                                            <p:txEl>
                                              <p:pRg st="3" end="3"/>
                                            </p:txEl>
                                          </p:spTgt>
                                        </p:tgtEl>
                                        <p:attrNameLst>
                                          <p:attrName>style.visibility</p:attrName>
                                        </p:attrNameLst>
                                      </p:cBhvr>
                                      <p:to>
                                        <p:strVal val="visible"/>
                                      </p:to>
                                    </p:set>
                                    <p:anim calcmode="lin" valueType="num">
                                      <p:cBhvr additive="base">
                                        <p:cTn id="48"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7">
                                            <p:txEl>
                                              <p:pRg st="4" end="4"/>
                                            </p:txEl>
                                          </p:spTgt>
                                        </p:tgtEl>
                                        <p:attrNameLst>
                                          <p:attrName>style.visibility</p:attrName>
                                        </p:attrNameLst>
                                      </p:cBhvr>
                                      <p:to>
                                        <p:strVal val="visible"/>
                                      </p:to>
                                    </p:set>
                                    <p:anim calcmode="lin" valueType="num">
                                      <p:cBhvr additive="base">
                                        <p:cTn id="54"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18">
                                            <p:txEl>
                                              <p:pRg st="0" end="0"/>
                                            </p:txEl>
                                          </p:spTgt>
                                        </p:tgtEl>
                                        <p:attrNameLst>
                                          <p:attrName>style.visibility</p:attrName>
                                        </p:attrNameLst>
                                      </p:cBhvr>
                                      <p:to>
                                        <p:strVal val="visible"/>
                                      </p:to>
                                    </p:set>
                                    <p:anim calcmode="lin" valueType="num">
                                      <p:cBhvr additive="base">
                                        <p:cTn id="60"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3200" dirty="0" smtClean="0">
                <a:latin typeface="Times New Roman" pitchFamily="18" charset="0"/>
                <a:cs typeface="Times New Roman" pitchFamily="18" charset="0"/>
              </a:rPr>
              <a:t>Monolithic Kernel</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8</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0" y="987552"/>
            <a:ext cx="12191999" cy="5364479"/>
          </a:xfrm>
          <a:prstGeom prst="rect">
            <a:avLst/>
          </a:prstGeom>
        </p:spPr>
        <p:txBody>
          <a:bodyPr vert="horz" lIns="91440" tIns="45720" rIns="91440" bIns="45720" rtlCol="0">
            <a:noAutofit/>
          </a:bodyPr>
          <a:lstStyle/>
          <a:p>
            <a:pPr fontAlgn="base"/>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7886595" y="1295739"/>
            <a:ext cx="4086225" cy="3505200"/>
          </a:xfrm>
          <a:prstGeom prst="rect">
            <a:avLst/>
          </a:prstGeom>
          <a:noFill/>
          <a:ln w="9525">
            <a:solidFill>
              <a:srgbClr val="FF0000"/>
            </a:solidFill>
            <a:miter lim="800000"/>
            <a:headEnd/>
            <a:tailEnd/>
          </a:ln>
          <a:effectLst/>
        </p:spPr>
      </p:pic>
      <p:sp>
        <p:nvSpPr>
          <p:cNvPr id="16" name="Rectangle 15"/>
          <p:cNvSpPr/>
          <p:nvPr/>
        </p:nvSpPr>
        <p:spPr>
          <a:xfrm>
            <a:off x="231647" y="948690"/>
            <a:ext cx="7354486" cy="5493812"/>
          </a:xfrm>
          <a:prstGeom prst="rect">
            <a:avLst/>
          </a:prstGeom>
        </p:spPr>
        <p:txBody>
          <a:bodyPr wrap="square">
            <a:spAutoFit/>
          </a:bodyPr>
          <a:lstStyle/>
          <a:p>
            <a:pPr>
              <a:lnSpc>
                <a:spcPct val="150000"/>
              </a:lnSpc>
            </a:pPr>
            <a:r>
              <a:rPr lang="en-US" b="1" dirty="0" smtClean="0">
                <a:solidFill>
                  <a:srgbClr val="92D050"/>
                </a:solidFill>
                <a:latin typeface="Times New Roman" pitchFamily="18" charset="0"/>
                <a:cs typeface="Times New Roman" pitchFamily="18" charset="0"/>
              </a:rPr>
              <a:t>Advantages:</a:t>
            </a:r>
          </a:p>
          <a:p>
            <a:pPr lvl="1">
              <a:lnSpc>
                <a:spcPct val="150000"/>
              </a:lnSpc>
              <a:buFont typeface="Wingdings" pitchFamily="2" charset="2"/>
              <a:buChar char="q"/>
            </a:pPr>
            <a:r>
              <a:rPr lang="en-US" dirty="0" smtClean="0">
                <a:solidFill>
                  <a:srgbClr val="7030A0"/>
                </a:solidFill>
                <a:latin typeface="Times New Roman" pitchFamily="18" charset="0"/>
                <a:cs typeface="Times New Roman" pitchFamily="18" charset="0"/>
              </a:rPr>
              <a:t>Execution of the process is fast because there is no separate memory space for user and kernel</a:t>
            </a:r>
          </a:p>
          <a:p>
            <a:pPr lvl="1">
              <a:lnSpc>
                <a:spcPct val="150000"/>
              </a:lnSpc>
              <a:buFont typeface="Wingdings" pitchFamily="2" charset="2"/>
              <a:buChar char="q"/>
            </a:pPr>
            <a:r>
              <a:rPr lang="en-US" dirty="0" smtClean="0">
                <a:solidFill>
                  <a:srgbClr val="FF0000"/>
                </a:solidFill>
                <a:latin typeface="Times New Roman" pitchFamily="18" charset="0"/>
                <a:cs typeface="Times New Roman" pitchFamily="18" charset="0"/>
              </a:rPr>
              <a:t>It provides CPU scheduling, memory scheduling, file management through System calls only</a:t>
            </a:r>
          </a:p>
          <a:p>
            <a:pPr>
              <a:lnSpc>
                <a:spcPct val="150000"/>
              </a:lnSpc>
            </a:pPr>
            <a:r>
              <a:rPr lang="en-US" sz="2000" b="1" dirty="0" smtClean="0">
                <a:solidFill>
                  <a:srgbClr val="92D050"/>
                </a:solidFill>
                <a:latin typeface="Times New Roman" pitchFamily="18" charset="0"/>
                <a:cs typeface="Times New Roman" pitchFamily="18" charset="0"/>
              </a:rPr>
              <a:t>Disadvantages:</a:t>
            </a:r>
          </a:p>
          <a:p>
            <a:pPr lvl="1">
              <a:lnSpc>
                <a:spcPct val="150000"/>
              </a:lnSpc>
              <a:buFont typeface="Wingdings" pitchFamily="2" charset="2"/>
              <a:buChar char="q"/>
            </a:pPr>
            <a:r>
              <a:rPr lang="en-US" dirty="0" smtClean="0">
                <a:solidFill>
                  <a:srgbClr val="7030A0"/>
                </a:solidFill>
                <a:latin typeface="Times New Roman" pitchFamily="18" charset="0"/>
                <a:cs typeface="Times New Roman" pitchFamily="18" charset="0"/>
              </a:rPr>
              <a:t>Size of Kernel become very huge. </a:t>
            </a:r>
          </a:p>
          <a:p>
            <a:pPr lvl="1">
              <a:lnSpc>
                <a:spcPct val="150000"/>
              </a:lnSpc>
              <a:buFont typeface="Wingdings" pitchFamily="2" charset="2"/>
              <a:buChar char="q"/>
            </a:pPr>
            <a:r>
              <a:rPr lang="en-US" dirty="0" smtClean="0">
                <a:solidFill>
                  <a:srgbClr val="7030A0"/>
                </a:solidFill>
                <a:latin typeface="Times New Roman" pitchFamily="18" charset="0"/>
                <a:cs typeface="Times New Roman" pitchFamily="18" charset="0"/>
              </a:rPr>
              <a:t>Poor maintainability, which means bug fixing or addition of new feature requested in recompilation of the whole kernel which can consume lot of time.  </a:t>
            </a:r>
          </a:p>
          <a:p>
            <a:pPr lvl="1">
              <a:lnSpc>
                <a:spcPct val="150000"/>
              </a:lnSpc>
              <a:buFont typeface="Wingdings" pitchFamily="2" charset="2"/>
              <a:buChar char="q"/>
            </a:pPr>
            <a:r>
              <a:rPr lang="en-US" dirty="0" smtClean="0">
                <a:solidFill>
                  <a:srgbClr val="FF0000"/>
                </a:solidFill>
                <a:latin typeface="Times New Roman" pitchFamily="18" charset="0"/>
                <a:cs typeface="Times New Roman" pitchFamily="18" charset="0"/>
              </a:rPr>
              <a:t>If any service fails, then it leads to system failure.</a:t>
            </a:r>
          </a:p>
          <a:p>
            <a:pPr lvl="1">
              <a:lnSpc>
                <a:spcPct val="150000"/>
              </a:lnSpc>
              <a:buFont typeface="Wingdings" pitchFamily="2" charset="2"/>
              <a:buChar char="q"/>
            </a:pPr>
            <a:r>
              <a:rPr lang="en-US" dirty="0" smtClean="0">
                <a:solidFill>
                  <a:srgbClr val="7030A0"/>
                </a:solidFill>
                <a:latin typeface="Times New Roman" pitchFamily="18" charset="0"/>
                <a:cs typeface="Times New Roman" pitchFamily="18" charset="0"/>
              </a:rPr>
              <a:t>If new services are to be added then the entire Operating System needs to be modified.</a:t>
            </a:r>
            <a:endParaRPr lang="en-US" dirty="0">
              <a:solidFill>
                <a:srgbClr val="7030A0"/>
              </a:solidFill>
              <a:latin typeface="Times New Roman" pitchFamily="18" charset="0"/>
              <a:cs typeface="Times New Roman" pitchFamily="18" charset="0"/>
            </a:endParaRPr>
          </a:p>
        </p:txBody>
      </p:sp>
      <p:sp>
        <p:nvSpPr>
          <p:cNvPr id="8194" name="Rectangle 2"/>
          <p:cNvSpPr>
            <a:spLocks noChangeArrowheads="1"/>
          </p:cNvSpPr>
          <p:nvPr/>
        </p:nvSpPr>
        <p:spPr bwMode="auto">
          <a:xfrm>
            <a:off x="8319008" y="5411216"/>
            <a:ext cx="3596640" cy="313526"/>
          </a:xfrm>
          <a:prstGeom prst="rect">
            <a:avLst/>
          </a:prstGeom>
          <a:no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B0F0"/>
                </a:solidFill>
                <a:effectLst/>
                <a:latin typeface="Aharoni" pitchFamily="2" charset="-79"/>
                <a:cs typeface="Aharoni" pitchFamily="2" charset="-79"/>
              </a:rPr>
              <a:t>Unix, Linux, Open VMS, XTS-400 etc. </a:t>
            </a:r>
            <a:endParaRPr kumimoji="0" lang="en-US" sz="2400" b="0" i="0" u="none" strike="noStrike" cap="none" normalizeH="0" baseline="0" dirty="0" smtClean="0">
              <a:ln>
                <a:noFill/>
              </a:ln>
              <a:solidFill>
                <a:srgbClr val="00B0F0"/>
              </a:solidFill>
              <a:effectLst/>
              <a:latin typeface="Aharoni" pitchFamily="2" charset="-79"/>
              <a:cs typeface="Aharoni" pitchFamily="2" charset="-79"/>
            </a:endParaRPr>
          </a:p>
        </p:txBody>
      </p:sp>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xEl>
                                              <p:pRg st="4" end="4"/>
                                            </p:txEl>
                                          </p:spTgt>
                                        </p:tgtEl>
                                        <p:attrNameLst>
                                          <p:attrName>style.visibility</p:attrName>
                                        </p:attrNameLst>
                                      </p:cBhvr>
                                      <p:to>
                                        <p:strVal val="visible"/>
                                      </p:to>
                                    </p:set>
                                    <p:anim calcmode="lin" valueType="num">
                                      <p:cBhvr additive="base">
                                        <p:cTn id="31"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 calcmode="lin" valueType="num">
                                      <p:cBhvr additive="base">
                                        <p:cTn id="37"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xEl>
                                              <p:pRg st="6" end="6"/>
                                            </p:txEl>
                                          </p:spTgt>
                                        </p:tgtEl>
                                        <p:attrNameLst>
                                          <p:attrName>style.visibility</p:attrName>
                                        </p:attrNameLst>
                                      </p:cBhvr>
                                      <p:to>
                                        <p:strVal val="visible"/>
                                      </p:to>
                                    </p:set>
                                    <p:anim calcmode="lin" valueType="num">
                                      <p:cBhvr additive="base">
                                        <p:cTn id="43"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xEl>
                                              <p:pRg st="7" end="7"/>
                                            </p:txEl>
                                          </p:spTgt>
                                        </p:tgtEl>
                                        <p:attrNameLst>
                                          <p:attrName>style.visibility</p:attrName>
                                        </p:attrNameLst>
                                      </p:cBhvr>
                                      <p:to>
                                        <p:strVal val="visible"/>
                                      </p:to>
                                    </p:set>
                                    <p:anim calcmode="lin" valueType="num">
                                      <p:cBhvr additive="base">
                                        <p:cTn id="49" dur="500" fill="hold"/>
                                        <p:tgtEl>
                                          <p:spTgt spid="1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194">
                                            <p:txEl>
                                              <p:pRg st="0" end="0"/>
                                            </p:txEl>
                                          </p:spTgt>
                                        </p:tgtEl>
                                        <p:attrNameLst>
                                          <p:attrName>style.visibility</p:attrName>
                                        </p:attrNameLst>
                                      </p:cBhvr>
                                      <p:to>
                                        <p:strVal val="visible"/>
                                      </p:to>
                                    </p:set>
                                    <p:anim calcmode="lin" valueType="num">
                                      <p:cBhvr additive="base">
                                        <p:cTn id="55" dur="500" fill="hold"/>
                                        <p:tgtEl>
                                          <p:spTgt spid="819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19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3200" dirty="0" smtClean="0">
                <a:latin typeface="Times New Roman" pitchFamily="18" charset="0"/>
                <a:cs typeface="Times New Roman" pitchFamily="18" charset="0"/>
              </a:rPr>
              <a:t>Microkernel</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9</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0" y="987552"/>
            <a:ext cx="12191999" cy="5364479"/>
          </a:xfrm>
          <a:prstGeom prst="rect">
            <a:avLst/>
          </a:prstGeom>
        </p:spPr>
        <p:txBody>
          <a:bodyPr vert="horz" lIns="91440" tIns="45720" rIns="91440" bIns="45720" rtlCol="0">
            <a:noAutofit/>
          </a:bodyPr>
          <a:lstStyle/>
          <a:p>
            <a:pPr fontAlgn="base"/>
            <a:endParaRPr lang="en-US" sz="2000" dirty="0">
              <a:latin typeface="Times New Roman" pitchFamily="18" charset="0"/>
              <a:cs typeface="Times New Roman" pitchFamily="18" charset="0"/>
            </a:endParaRPr>
          </a:p>
        </p:txBody>
      </p:sp>
      <p:sp>
        <p:nvSpPr>
          <p:cNvPr id="11" name="Rectangle 10"/>
          <p:cNvSpPr/>
          <p:nvPr/>
        </p:nvSpPr>
        <p:spPr>
          <a:xfrm>
            <a:off x="154432" y="920496"/>
            <a:ext cx="7867904" cy="3000821"/>
          </a:xfrm>
          <a:prstGeom prst="rect">
            <a:avLst/>
          </a:prstGeom>
        </p:spPr>
        <p:txBody>
          <a:bodyPr wrap="square">
            <a:spAutoFit/>
          </a:bodyPr>
          <a:lstStyle/>
          <a:p>
            <a:pPr>
              <a:lnSpc>
                <a:spcPct val="150000"/>
              </a:lnSpc>
              <a:buFont typeface="Wingdings" pitchFamily="2" charset="2"/>
              <a:buChar char="q"/>
            </a:pPr>
            <a:r>
              <a:rPr lang="en-US" dirty="0" smtClean="0">
                <a:latin typeface="Times New Roman" pitchFamily="18" charset="0"/>
                <a:cs typeface="Times New Roman" pitchFamily="18" charset="0"/>
              </a:rPr>
              <a:t>As we have seen in monolithic kernel, it requires abundant space to load kernel into main memory and it also leads to other problems.</a:t>
            </a:r>
          </a:p>
          <a:p>
            <a:pPr>
              <a:lnSpc>
                <a:spcPct val="150000"/>
              </a:lnSpc>
              <a:buFont typeface="Wingdings" pitchFamily="2" charset="2"/>
              <a:buChar char="q"/>
            </a:pPr>
            <a:r>
              <a:rPr lang="en-US" dirty="0" smtClean="0">
                <a:latin typeface="Times New Roman" pitchFamily="18" charset="0"/>
                <a:cs typeface="Times New Roman" pitchFamily="18" charset="0"/>
              </a:rPr>
              <a:t> In micro kernel, all nonessential programs are kept in a user memory space and essential system programs are kept in kernel space. </a:t>
            </a:r>
          </a:p>
          <a:p>
            <a:pPr>
              <a:lnSpc>
                <a:spcPct val="150000"/>
              </a:lnSpc>
              <a:buFont typeface="Wingdings" pitchFamily="2" charset="2"/>
              <a:buChar char="q"/>
            </a:pPr>
            <a:r>
              <a:rPr lang="en-US" dirty="0" smtClean="0">
                <a:latin typeface="Times New Roman" pitchFamily="18" charset="0"/>
                <a:cs typeface="Times New Roman" pitchFamily="18" charset="0"/>
              </a:rPr>
              <a:t>The communication between all components is provided by the message passing (IPC). </a:t>
            </a:r>
          </a:p>
          <a:p>
            <a:pPr>
              <a:lnSpc>
                <a:spcPct val="150000"/>
              </a:lnSpc>
              <a:buFont typeface="Wingdings" pitchFamily="2" charset="2"/>
              <a:buChar char="q"/>
            </a:pPr>
            <a:r>
              <a:rPr lang="en-US" dirty="0" smtClean="0">
                <a:latin typeface="Times New Roman" pitchFamily="18" charset="0"/>
                <a:cs typeface="Times New Roman" pitchFamily="18" charset="0"/>
              </a:rPr>
              <a:t>In micro kernel, user has flexibility to extend system at any level. </a:t>
            </a:r>
          </a:p>
        </p:txBody>
      </p:sp>
      <p:pic>
        <p:nvPicPr>
          <p:cNvPr id="12" name="Picture 11" descr="microkernel.jpg"/>
          <p:cNvPicPr>
            <a:picLocks noChangeAspect="1"/>
          </p:cNvPicPr>
          <p:nvPr/>
        </p:nvPicPr>
        <p:blipFill>
          <a:blip r:embed="rId3"/>
          <a:stretch>
            <a:fillRect/>
          </a:stretch>
        </p:blipFill>
        <p:spPr>
          <a:xfrm>
            <a:off x="7974711" y="1050607"/>
            <a:ext cx="4010025" cy="3171825"/>
          </a:xfrm>
          <a:prstGeom prst="rect">
            <a:avLst/>
          </a:prstGeom>
          <a:ln>
            <a:solidFill>
              <a:srgbClr val="FF0000"/>
            </a:solidFill>
          </a:ln>
        </p:spPr>
      </p:pic>
      <p:sp>
        <p:nvSpPr>
          <p:cNvPr id="17" name="Rectangle 16"/>
          <p:cNvSpPr/>
          <p:nvPr/>
        </p:nvSpPr>
        <p:spPr>
          <a:xfrm>
            <a:off x="390144" y="4567904"/>
            <a:ext cx="11448288" cy="1289071"/>
          </a:xfrm>
          <a:prstGeom prst="rect">
            <a:avLst/>
          </a:prstGeom>
        </p:spPr>
        <p:txBody>
          <a:bodyPr wrap="square">
            <a:spAutoFit/>
          </a:bodyPr>
          <a:lstStyle/>
          <a:p>
            <a:pPr>
              <a:lnSpc>
                <a:spcPct val="150000"/>
              </a:lnSpc>
              <a:buFont typeface="Wingdings" pitchFamily="2" charset="2"/>
              <a:buChar char="q"/>
            </a:pPr>
            <a:r>
              <a:rPr lang="en-US" dirty="0" smtClean="0">
                <a:latin typeface="Times New Roman" pitchFamily="18" charset="0"/>
                <a:cs typeface="Times New Roman" pitchFamily="18" charset="0"/>
              </a:rPr>
              <a:t>The microkernel can be considered compact kernel as it performs only the basic function universal to all computers. </a:t>
            </a:r>
          </a:p>
          <a:p>
            <a:pPr>
              <a:lnSpc>
                <a:spcPct val="150000"/>
              </a:lnSpc>
              <a:buFont typeface="Wingdings" pitchFamily="2" charset="2"/>
              <a:buChar char="q"/>
            </a:pPr>
            <a:r>
              <a:rPr lang="en-US" dirty="0" smtClean="0">
                <a:latin typeface="Times New Roman" pitchFamily="18" charset="0"/>
                <a:cs typeface="Times New Roman" pitchFamily="18" charset="0"/>
              </a:rPr>
              <a:t>In figure the OS services are deployed at user space and only required code is kept at kernel space. </a:t>
            </a:r>
          </a:p>
          <a:p>
            <a:pPr>
              <a:lnSpc>
                <a:spcPct val="150000"/>
              </a:lnSpc>
              <a:buFont typeface="Wingdings" pitchFamily="2" charset="2"/>
              <a:buChar char="q"/>
            </a:pPr>
            <a:r>
              <a:rPr lang="en-US" dirty="0" smtClean="0">
                <a:latin typeface="Times New Roman" pitchFamily="18" charset="0"/>
                <a:cs typeface="Times New Roman" pitchFamily="18" charset="0"/>
              </a:rPr>
              <a:t>When the special routine is required at that time it can invoke to kernel space.</a:t>
            </a:r>
            <a:endParaRPr lang="en-US" dirty="0">
              <a:latin typeface="Times New Roman" pitchFamily="18" charset="0"/>
              <a:cs typeface="Times New Roman" pitchFamily="18" charset="0"/>
            </a:endParaRPr>
          </a:p>
        </p:txBody>
      </p:sp>
      <p:sp>
        <p:nvSpPr>
          <p:cNvPr id="18" name="Rectangle 17"/>
          <p:cNvSpPr/>
          <p:nvPr/>
        </p:nvSpPr>
        <p:spPr>
          <a:xfrm>
            <a:off x="1670304" y="4000238"/>
            <a:ext cx="5498591" cy="461665"/>
          </a:xfrm>
          <a:prstGeom prst="rect">
            <a:avLst/>
          </a:prstGeom>
        </p:spPr>
        <p:txBody>
          <a:bodyPr wrap="square">
            <a:spAutoFit/>
          </a:bodyPr>
          <a:lstStyle/>
          <a:p>
            <a:r>
              <a:rPr lang="en-US" sz="2400" dirty="0" smtClean="0">
                <a:solidFill>
                  <a:srgbClr val="FF0000"/>
                </a:solidFill>
                <a:latin typeface="Bodoni MT Black" pitchFamily="18" charset="0"/>
              </a:rPr>
              <a:t>Kernel image = Kernel Core</a:t>
            </a:r>
            <a:endParaRPr lang="en-US" sz="2400" dirty="0">
              <a:solidFill>
                <a:srgbClr val="FF0000"/>
              </a:solidFill>
              <a:latin typeface="Bodoni MT Black" pitchFamily="18" charset="0"/>
            </a:endParaRPr>
          </a:p>
        </p:txBody>
      </p:sp>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 calcmode="lin" valueType="num">
                                      <p:cBhvr additive="base">
                                        <p:cTn id="2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 calcmode="lin" valueType="num">
                                      <p:cBhvr additive="base">
                                        <p:cTn id="3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7">
                                            <p:txEl>
                                              <p:pRg st="1" end="1"/>
                                            </p:txEl>
                                          </p:spTgt>
                                        </p:tgtEl>
                                        <p:attrNameLst>
                                          <p:attrName>style.visibility</p:attrName>
                                        </p:attrNameLst>
                                      </p:cBhvr>
                                      <p:to>
                                        <p:strVal val="visible"/>
                                      </p:to>
                                    </p:set>
                                    <p:anim calcmode="lin" valueType="num">
                                      <p:cBhvr additive="base">
                                        <p:cTn id="41"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xEl>
                                              <p:pRg st="2" end="2"/>
                                            </p:txEl>
                                          </p:spTgt>
                                        </p:tgtEl>
                                        <p:attrNameLst>
                                          <p:attrName>style.visibility</p:attrName>
                                        </p:attrNameLst>
                                      </p:cBhvr>
                                      <p:to>
                                        <p:strVal val="visible"/>
                                      </p:to>
                                    </p:set>
                                    <p:anim calcmode="lin" valueType="num">
                                      <p:cBhvr additive="base">
                                        <p:cTn id="45"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anim calcmode="lin" valueType="num">
                                      <p:cBhvr additive="base">
                                        <p:cTn id="51"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1856</TotalTime>
  <Words>871</Words>
  <Application>Microsoft Office PowerPoint</Application>
  <PresentationFormat>Custom</PresentationFormat>
  <Paragraphs>128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VCD</dc:creator>
  <cp:lastModifiedBy>ADMIN</cp:lastModifiedBy>
  <cp:revision>702</cp:revision>
  <dcterms:created xsi:type="dcterms:W3CDTF">2020-07-17T22:15:01Z</dcterms:created>
  <dcterms:modified xsi:type="dcterms:W3CDTF">2021-02-20T02:11:26Z</dcterms:modified>
</cp:coreProperties>
</file>