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307" r:id="rId2"/>
    <p:sldId id="385" r:id="rId3"/>
    <p:sldId id="388" r:id="rId4"/>
    <p:sldId id="390" r:id="rId5"/>
    <p:sldId id="395" r:id="rId6"/>
    <p:sldId id="396" r:id="rId7"/>
    <p:sldId id="397" r:id="rId8"/>
    <p:sldId id="387" r:id="rId9"/>
    <p:sldId id="375" r:id="rId10"/>
    <p:sldId id="389" r:id="rId11"/>
    <p:sldId id="391" r:id="rId12"/>
    <p:sldId id="392" r:id="rId13"/>
    <p:sldId id="393" r:id="rId14"/>
    <p:sldId id="39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78" d="100"/>
          <a:sy n="78" d="100"/>
        </p:scale>
        <p:origin x="-114" y="-67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76B2A2-80DA-45AB-AF39-8AE4E4DCC1CC}" type="datetimeFigureOut">
              <a:rPr lang="en-US" smtClean="0"/>
              <a:pPr/>
              <a:t>2/26/2021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BEDDDC-F22A-4DC4-AC10-FC96E983B850}" type="slidenum">
              <a:rPr lang="en-US" smtClean="0"/>
              <a:pPr/>
              <a:t>‹#›</a:t>
            </a:fld>
            <a:endParaRPr lang="en-US"/>
          </a:p>
        </p:txBody>
      </p:sp>
    </p:spTree>
    <p:extLst>
      <p:ext uri="{BB962C8B-B14F-4D97-AF65-F5344CB8AC3E}">
        <p14:creationId xmlns="" xmlns:p14="http://schemas.microsoft.com/office/powerpoint/2010/main" val="129904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1</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26 February 2021</a:t>
            </a:fld>
            <a:endParaRPr lang="en-US"/>
          </a:p>
        </p:txBody>
      </p:sp>
    </p:spTree>
    <p:extLst>
      <p:ext uri="{BB962C8B-B14F-4D97-AF65-F5344CB8AC3E}">
        <p14:creationId xmlns="" xmlns:p14="http://schemas.microsoft.com/office/powerpoint/2010/main" val="17825614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10</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26 February 2021</a:t>
            </a:fld>
            <a:endParaRPr lang="en-US"/>
          </a:p>
        </p:txBody>
      </p:sp>
    </p:spTree>
    <p:extLst>
      <p:ext uri="{BB962C8B-B14F-4D97-AF65-F5344CB8AC3E}">
        <p14:creationId xmlns="" xmlns:p14="http://schemas.microsoft.com/office/powerpoint/2010/main" val="17825614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11</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26 February 2021</a:t>
            </a:fld>
            <a:endParaRPr lang="en-US"/>
          </a:p>
        </p:txBody>
      </p:sp>
    </p:spTree>
    <p:extLst>
      <p:ext uri="{BB962C8B-B14F-4D97-AF65-F5344CB8AC3E}">
        <p14:creationId xmlns="" xmlns:p14="http://schemas.microsoft.com/office/powerpoint/2010/main" val="17825614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12</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26 February 2021</a:t>
            </a:fld>
            <a:endParaRPr lang="en-US"/>
          </a:p>
        </p:txBody>
      </p:sp>
    </p:spTree>
    <p:extLst>
      <p:ext uri="{BB962C8B-B14F-4D97-AF65-F5344CB8AC3E}">
        <p14:creationId xmlns="" xmlns:p14="http://schemas.microsoft.com/office/powerpoint/2010/main" val="17825614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13</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26 February 2021</a:t>
            </a:fld>
            <a:endParaRPr lang="en-US"/>
          </a:p>
        </p:txBody>
      </p:sp>
    </p:spTree>
    <p:extLst>
      <p:ext uri="{BB962C8B-B14F-4D97-AF65-F5344CB8AC3E}">
        <p14:creationId xmlns="" xmlns:p14="http://schemas.microsoft.com/office/powerpoint/2010/main" val="17825614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14</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26 February 2021</a:t>
            </a:fld>
            <a:endParaRPr lang="en-US"/>
          </a:p>
        </p:txBody>
      </p:sp>
    </p:spTree>
    <p:extLst>
      <p:ext uri="{BB962C8B-B14F-4D97-AF65-F5344CB8AC3E}">
        <p14:creationId xmlns:p14="http://schemas.microsoft.com/office/powerpoint/2010/main" xmlns="" val="1782561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2</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26 February 2021</a:t>
            </a:fld>
            <a:endParaRPr lang="en-US"/>
          </a:p>
        </p:txBody>
      </p:sp>
    </p:spTree>
    <p:extLst>
      <p:ext uri="{BB962C8B-B14F-4D97-AF65-F5344CB8AC3E}">
        <p14:creationId xmlns="" xmlns:p14="http://schemas.microsoft.com/office/powerpoint/2010/main" val="909877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3</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26 February 2021</a:t>
            </a:fld>
            <a:endParaRPr lang="en-US"/>
          </a:p>
        </p:txBody>
      </p:sp>
    </p:spTree>
    <p:extLst>
      <p:ext uri="{BB962C8B-B14F-4D97-AF65-F5344CB8AC3E}">
        <p14:creationId xmlns="" xmlns:p14="http://schemas.microsoft.com/office/powerpoint/2010/main" val="909877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4</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26 February 2021</a:t>
            </a:fld>
            <a:endParaRPr lang="en-US"/>
          </a:p>
        </p:txBody>
      </p:sp>
    </p:spTree>
    <p:extLst>
      <p:ext uri="{BB962C8B-B14F-4D97-AF65-F5344CB8AC3E}">
        <p14:creationId xmlns="" xmlns:p14="http://schemas.microsoft.com/office/powerpoint/2010/main" val="909877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5</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26 February 2021</a:t>
            </a:fld>
            <a:endParaRPr lang="en-US"/>
          </a:p>
        </p:txBody>
      </p:sp>
    </p:spTree>
    <p:extLst>
      <p:ext uri="{BB962C8B-B14F-4D97-AF65-F5344CB8AC3E}">
        <p14:creationId xmlns:p14="http://schemas.microsoft.com/office/powerpoint/2010/main" xmlns="" val="1782561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6</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26 February 2021</a:t>
            </a:fld>
            <a:endParaRPr lang="en-US"/>
          </a:p>
        </p:txBody>
      </p:sp>
    </p:spTree>
    <p:extLst>
      <p:ext uri="{BB962C8B-B14F-4D97-AF65-F5344CB8AC3E}">
        <p14:creationId xmlns="" xmlns:p14="http://schemas.microsoft.com/office/powerpoint/2010/main" val="17825614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7</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26 February 2021</a:t>
            </a:fld>
            <a:endParaRPr lang="en-US"/>
          </a:p>
        </p:txBody>
      </p:sp>
    </p:spTree>
    <p:extLst>
      <p:ext uri="{BB962C8B-B14F-4D97-AF65-F5344CB8AC3E}">
        <p14:creationId xmlns="" xmlns:p14="http://schemas.microsoft.com/office/powerpoint/2010/main" val="9098774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8</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26 February 2021</a:t>
            </a:fld>
            <a:endParaRPr lang="en-US"/>
          </a:p>
        </p:txBody>
      </p:sp>
    </p:spTree>
    <p:extLst>
      <p:ext uri="{BB962C8B-B14F-4D97-AF65-F5344CB8AC3E}">
        <p14:creationId xmlns="" xmlns:p14="http://schemas.microsoft.com/office/powerpoint/2010/main" val="909877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9</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26 February 2021</a:t>
            </a:fld>
            <a:endParaRPr lang="en-US"/>
          </a:p>
        </p:txBody>
      </p:sp>
    </p:spTree>
    <p:extLst>
      <p:ext uri="{BB962C8B-B14F-4D97-AF65-F5344CB8AC3E}">
        <p14:creationId xmlns="" xmlns:p14="http://schemas.microsoft.com/office/powerpoint/2010/main" val="1782561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74A4A48-2B18-44C1-BD9F-60D7E0A5ED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5BE3AE37-1FDB-4C82-9632-F3F5B87865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3DC71269-484A-4182-83B9-51D347907E8E}"/>
              </a:ext>
            </a:extLst>
          </p:cNvPr>
          <p:cNvSpPr>
            <a:spLocks noGrp="1"/>
          </p:cNvSpPr>
          <p:nvPr>
            <p:ph type="dt" sz="half" idx="10"/>
          </p:nvPr>
        </p:nvSpPr>
        <p:spPr/>
        <p:txBody>
          <a:bodyPr/>
          <a:lstStyle/>
          <a:p>
            <a:fld id="{EBF789C9-3449-419B-9B1F-A6C93573CBF9}" type="datetime2">
              <a:rPr lang="en-IN" smtClean="0"/>
              <a:pPr/>
              <a:t>Friday, 26 February 2021</a:t>
            </a:fld>
            <a:endParaRPr lang="en-IN"/>
          </a:p>
        </p:txBody>
      </p:sp>
      <p:sp>
        <p:nvSpPr>
          <p:cNvPr id="5" name="Footer Placeholder 4">
            <a:extLst>
              <a:ext uri="{FF2B5EF4-FFF2-40B4-BE49-F238E27FC236}">
                <a16:creationId xmlns="" xmlns:a16="http://schemas.microsoft.com/office/drawing/2014/main" id="{FA7DC89C-9AEA-41DD-909C-BFB817BBBE03}"/>
              </a:ext>
            </a:extLst>
          </p:cNvPr>
          <p:cNvSpPr>
            <a:spLocks noGrp="1"/>
          </p:cNvSpPr>
          <p:nvPr>
            <p:ph type="ftr" sz="quarter" idx="11"/>
          </p:nvPr>
        </p:nvSpPr>
        <p:spPr/>
        <p:txBody>
          <a:bodyPr/>
          <a:lstStyle/>
          <a:p>
            <a:r>
              <a:rPr lang="en-IN" smtClean="0"/>
              <a:t>By, Chandu D Vaidya</a:t>
            </a:r>
            <a:endParaRPr lang="en-IN"/>
          </a:p>
        </p:txBody>
      </p:sp>
      <p:sp>
        <p:nvSpPr>
          <p:cNvPr id="6" name="Slide Number Placeholder 5">
            <a:extLst>
              <a:ext uri="{FF2B5EF4-FFF2-40B4-BE49-F238E27FC236}">
                <a16:creationId xmlns="" xmlns:a16="http://schemas.microsoft.com/office/drawing/2014/main" id="{E387A448-B4BF-4D81-8BA0-99E720F8E3DB}"/>
              </a:ext>
            </a:extLst>
          </p:cNvPr>
          <p:cNvSpPr>
            <a:spLocks noGrp="1"/>
          </p:cNvSpPr>
          <p:nvPr>
            <p:ph type="sldNum" sz="quarter" idx="12"/>
          </p:nvPr>
        </p:nvSpPr>
        <p:spPr/>
        <p:txBody>
          <a:bodyPr/>
          <a:lstStyle/>
          <a:p>
            <a:fld id="{AB13613E-9339-4BDC-83A9-954E2C6D009B}" type="slidenum">
              <a:rPr lang="en-IN" smtClean="0"/>
              <a:pPr/>
              <a:t>‹#›</a:t>
            </a:fld>
            <a:endParaRPr lang="en-IN"/>
          </a:p>
        </p:txBody>
      </p:sp>
    </p:spTree>
    <p:extLst>
      <p:ext uri="{BB962C8B-B14F-4D97-AF65-F5344CB8AC3E}">
        <p14:creationId xmlns="" xmlns:p14="http://schemas.microsoft.com/office/powerpoint/2010/main" val="507759033"/>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70B89776-18BA-445B-A29E-6E42C83A8B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2FF89465-FBA1-448E-9D9B-8FD8A60DA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3F13E21D-8D84-471B-A782-BA6197C68D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2E175E-03B2-4151-B101-EDC8CAB459C9}" type="datetime2">
              <a:rPr lang="en-IN" smtClean="0"/>
              <a:pPr/>
              <a:t>Friday, 26 February 2021</a:t>
            </a:fld>
            <a:endParaRPr lang="en-IN"/>
          </a:p>
        </p:txBody>
      </p:sp>
      <p:sp>
        <p:nvSpPr>
          <p:cNvPr id="5" name="Footer Placeholder 4">
            <a:extLst>
              <a:ext uri="{FF2B5EF4-FFF2-40B4-BE49-F238E27FC236}">
                <a16:creationId xmlns="" xmlns:a16="http://schemas.microsoft.com/office/drawing/2014/main" id="{350C6283-E8DE-4473-BA08-F9EF90B1EE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By, Chandu D Vaidya</a:t>
            </a:r>
            <a:endParaRPr lang="en-IN"/>
          </a:p>
        </p:txBody>
      </p:sp>
      <p:sp>
        <p:nvSpPr>
          <p:cNvPr id="6" name="Slide Number Placeholder 5">
            <a:extLst>
              <a:ext uri="{FF2B5EF4-FFF2-40B4-BE49-F238E27FC236}">
                <a16:creationId xmlns="" xmlns:a16="http://schemas.microsoft.com/office/drawing/2014/main" id="{71EE6573-6E9B-418B-AE67-D083404D09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13613E-9339-4BDC-83A9-954E2C6D009B}" type="slidenum">
              <a:rPr lang="en-IN" smtClean="0"/>
              <a:pPr/>
              <a:t>‹#›</a:t>
            </a:fld>
            <a:endParaRPr lang="en-IN"/>
          </a:p>
        </p:txBody>
      </p:sp>
    </p:spTree>
    <p:extLst>
      <p:ext uri="{BB962C8B-B14F-4D97-AF65-F5344CB8AC3E}">
        <p14:creationId xmlns="" xmlns:p14="http://schemas.microsoft.com/office/powerpoint/2010/main" val="227681768"/>
      </p:ext>
    </p:extLst>
  </p:cSld>
  <p:clrMap bg1="lt1" tx1="dk1" bg2="lt2" tx2="dk2" accent1="accent1" accent2="accent2" accent3="accent3" accent4="accent4" accent5="accent5" accent6="accent6" hlink="hlink" folHlink="folHlink"/>
  <p:sldLayoutIdLst>
    <p:sldLayoutId id="2147483649" r:id="rId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000" b="1" dirty="0" smtClean="0">
                <a:latin typeface="Times New Roman" panose="02020603050405020304" pitchFamily="18" charset="0"/>
                <a:cs typeface="Times New Roman" panose="02020603050405020304" pitchFamily="18" charset="0"/>
              </a:rPr>
              <a:t>Agenda</a:t>
            </a:r>
            <a:endParaRPr lang="en-US" sz="3000" dirty="0">
              <a:latin typeface="Times New Roman" panose="02020603050405020304" pitchFamily="18" charset="0"/>
              <a:cs typeface="Times New Roman" panose="02020603050405020304" pitchFamily="18" charset="0"/>
            </a:endParaRP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 xmlns:a16="http://schemas.microsoft.com/office/drawing/2014/main"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 xmlns:a16="http://schemas.microsoft.com/office/drawing/2014/main"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1</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 xmlns:a16="http://schemas.microsoft.com/office/drawing/2014/main" id="{3D1C11D3-DC04-44C8-B80D-418BEA169E07}"/>
              </a:ext>
            </a:extLst>
          </p:cNvPr>
          <p:cNvSpPr/>
          <p:nvPr/>
        </p:nvSpPr>
        <p:spPr>
          <a:xfrm>
            <a:off x="515794" y="2001900"/>
            <a:ext cx="11098579" cy="2554545"/>
          </a:xfrm>
          <a:prstGeom prst="rect">
            <a:avLst/>
          </a:prstGeom>
        </p:spPr>
        <p:txBody>
          <a:bodyPr wrap="square">
            <a:spAutoFit/>
          </a:bodyPr>
          <a:lstStyle/>
          <a:p>
            <a:pPr algn="ctr"/>
            <a:r>
              <a:rPr lang="en-US" sz="8000" b="1" dirty="0" smtClean="0">
                <a:solidFill>
                  <a:srgbClr val="FF0000"/>
                </a:solidFill>
                <a:latin typeface="Bell MT" pitchFamily="18" charset="0"/>
              </a:rPr>
              <a:t>Design &amp; Implementation of OS</a:t>
            </a:r>
            <a:endParaRPr lang="en-IN" sz="2800" b="1" dirty="0">
              <a:solidFill>
                <a:srgbClr val="FF0000"/>
              </a:solidFill>
              <a:latin typeface="Bell MT" pitchFamily="18" charset="0"/>
              <a:cs typeface="Times" panose="02020603050405020304" pitchFamily="18" charset="0"/>
            </a:endParaRPr>
          </a:p>
        </p:txBody>
      </p:sp>
    </p:spTree>
    <p:extLst>
      <p:ext uri="{BB962C8B-B14F-4D97-AF65-F5344CB8AC3E}">
        <p14:creationId xmlns="" xmlns:p14="http://schemas.microsoft.com/office/powerpoint/2010/main" val="36212285"/>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latin typeface="Aharoni" pitchFamily="2" charset="-79"/>
                <a:cs typeface="Aharoni" pitchFamily="2" charset="-79"/>
              </a:rPr>
              <a:t>Implementation</a:t>
            </a: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 xmlns:a16="http://schemas.microsoft.com/office/drawing/2014/main"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 xmlns:a16="http://schemas.microsoft.com/office/drawing/2014/main"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10</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221672" y="1070553"/>
            <a:ext cx="11762509" cy="1754326"/>
          </a:xfrm>
          <a:prstGeom prst="rect">
            <a:avLst/>
          </a:prstGeom>
        </p:spPr>
        <p:txBody>
          <a:bodyPr wrap="square">
            <a:spAutoFit/>
          </a:bodyPr>
          <a:lstStyle/>
          <a:p>
            <a:pPr>
              <a:buFont typeface="Wingdings" pitchFamily="2" charset="2"/>
              <a:buChar char="q"/>
            </a:pPr>
            <a:r>
              <a:rPr lang="en-US" dirty="0" smtClean="0">
                <a:latin typeface="Times New Roman" pitchFamily="18" charset="0"/>
                <a:cs typeface="Times New Roman" pitchFamily="18" charset="0"/>
              </a:rPr>
              <a:t>Once design and other criteria are set we need to think how to develop an OS which will be able to work properly.</a:t>
            </a:r>
          </a:p>
          <a:p>
            <a:pPr>
              <a:buFont typeface="Wingdings" pitchFamily="2" charset="2"/>
              <a:buChar char="q"/>
            </a:pPr>
            <a:r>
              <a:rPr lang="en-US" dirty="0" smtClean="0">
                <a:latin typeface="Times New Roman" pitchFamily="18" charset="0"/>
                <a:cs typeface="Times New Roman" pitchFamily="18" charset="0"/>
              </a:rPr>
              <a:t>The implementation is a part of development of new OS by using the language paradigm.</a:t>
            </a:r>
          </a:p>
          <a:p>
            <a:pPr>
              <a:buFont typeface="Wingdings" pitchFamily="2" charset="2"/>
              <a:buChar char="q"/>
            </a:pPr>
            <a:r>
              <a:rPr lang="en-US" dirty="0" smtClean="0">
                <a:latin typeface="Times New Roman" pitchFamily="18" charset="0"/>
                <a:cs typeface="Times New Roman" pitchFamily="18" charset="0"/>
              </a:rPr>
              <a:t>With the help of any language construct we can develop the OS. </a:t>
            </a:r>
          </a:p>
          <a:p>
            <a:pPr>
              <a:buFont typeface="Wingdings" pitchFamily="2" charset="2"/>
              <a:buChar char="q"/>
            </a:pPr>
            <a:r>
              <a:rPr lang="en-US" dirty="0" smtClean="0">
                <a:latin typeface="Times New Roman" pitchFamily="18" charset="0"/>
                <a:cs typeface="Times New Roman" pitchFamily="18" charset="0"/>
              </a:rPr>
              <a:t>In earlier era the OS were developed in assembly level language but assembly level language has so many drawbacks. </a:t>
            </a:r>
          </a:p>
          <a:p>
            <a:pPr>
              <a:buFont typeface="Wingdings" pitchFamily="2" charset="2"/>
              <a:buChar char="q"/>
            </a:pPr>
            <a:r>
              <a:rPr lang="en-US" dirty="0" smtClean="0">
                <a:latin typeface="Times New Roman" pitchFamily="18" charset="0"/>
                <a:cs typeface="Times New Roman" pitchFamily="18" charset="0"/>
              </a:rPr>
              <a:t>But now a day’s C/C++ (oriented language) are the language that are commonly used. </a:t>
            </a:r>
          </a:p>
          <a:p>
            <a:pPr>
              <a:buFont typeface="Wingdings" pitchFamily="2" charset="2"/>
              <a:buChar char="q"/>
            </a:pPr>
            <a:r>
              <a:rPr lang="en-US" dirty="0" smtClean="0">
                <a:latin typeface="Times New Roman" pitchFamily="18" charset="0"/>
                <a:cs typeface="Times New Roman" pitchFamily="18" charset="0"/>
              </a:rPr>
              <a:t>Still small blocks of assembly code are needed for development</a:t>
            </a:r>
          </a:p>
        </p:txBody>
      </p:sp>
      <p:sp>
        <p:nvSpPr>
          <p:cNvPr id="17" name="Rectangle 16"/>
          <p:cNvSpPr/>
          <p:nvPr/>
        </p:nvSpPr>
        <p:spPr>
          <a:xfrm>
            <a:off x="146304" y="3035083"/>
            <a:ext cx="3462528" cy="3139321"/>
          </a:xfrm>
          <a:prstGeom prst="rect">
            <a:avLst/>
          </a:prstGeom>
        </p:spPr>
        <p:txBody>
          <a:bodyPr wrap="square">
            <a:spAutoFit/>
          </a:bodyPr>
          <a:lstStyle/>
          <a:p>
            <a:r>
              <a:rPr lang="en-US" b="1" dirty="0" smtClean="0">
                <a:latin typeface="Times New Roman" pitchFamily="18" charset="0"/>
                <a:cs typeface="Times New Roman" pitchFamily="18" charset="0"/>
              </a:rPr>
              <a:t>Drawback of Assembly Language</a:t>
            </a:r>
          </a:p>
          <a:p>
            <a:pPr lvl="1">
              <a:buFont typeface="Wingdings" pitchFamily="2" charset="2"/>
              <a:buChar char="q"/>
            </a:pPr>
            <a:r>
              <a:rPr lang="en-US" dirty="0" smtClean="0">
                <a:latin typeface="Times New Roman" pitchFamily="18" charset="0"/>
                <a:cs typeface="Times New Roman" pitchFamily="18" charset="0"/>
              </a:rPr>
              <a:t> Assembly language is difficult to code.</a:t>
            </a:r>
          </a:p>
          <a:p>
            <a:pPr lvl="1">
              <a:buFont typeface="Wingdings" pitchFamily="2" charset="2"/>
              <a:buChar char="q"/>
            </a:pPr>
            <a:r>
              <a:rPr lang="en-US" dirty="0" smtClean="0">
                <a:latin typeface="Times New Roman" pitchFamily="18" charset="0"/>
                <a:cs typeface="Times New Roman" pitchFamily="18" charset="0"/>
              </a:rPr>
              <a:t> It needs to keep extra information in consideration, like op-code etc.</a:t>
            </a:r>
          </a:p>
          <a:p>
            <a:pPr lvl="1">
              <a:buFont typeface="Wingdings" pitchFamily="2" charset="2"/>
              <a:buChar char="q"/>
            </a:pPr>
            <a:r>
              <a:rPr lang="en-US" dirty="0" smtClean="0">
                <a:latin typeface="Times New Roman" pitchFamily="18" charset="0"/>
                <a:cs typeface="Times New Roman" pitchFamily="18" charset="0"/>
              </a:rPr>
              <a:t> Assembly level language does not support to modularity.</a:t>
            </a:r>
          </a:p>
          <a:p>
            <a:pPr lvl="1">
              <a:buFont typeface="Wingdings" pitchFamily="2" charset="2"/>
              <a:buChar char="q"/>
            </a:pPr>
            <a:r>
              <a:rPr lang="en-US" dirty="0" smtClean="0">
                <a:latin typeface="Times New Roman" pitchFamily="18" charset="0"/>
                <a:cs typeface="Times New Roman" pitchFamily="18" charset="0"/>
              </a:rPr>
              <a:t> It also not has convenient to user, as it is hard to code.</a:t>
            </a:r>
            <a:endParaRPr lang="en-US" dirty="0">
              <a:latin typeface="Times New Roman" pitchFamily="18" charset="0"/>
              <a:cs typeface="Times New Roman" pitchFamily="18" charset="0"/>
            </a:endParaRPr>
          </a:p>
        </p:txBody>
      </p:sp>
      <p:sp>
        <p:nvSpPr>
          <p:cNvPr id="18" name="Rectangle 17"/>
          <p:cNvSpPr/>
          <p:nvPr/>
        </p:nvSpPr>
        <p:spPr>
          <a:xfrm>
            <a:off x="3704706" y="2870538"/>
            <a:ext cx="4927230" cy="3416320"/>
          </a:xfrm>
          <a:prstGeom prst="rect">
            <a:avLst/>
          </a:prstGeom>
        </p:spPr>
        <p:txBody>
          <a:bodyPr wrap="square">
            <a:spAutoFit/>
          </a:bodyPr>
          <a:lstStyle/>
          <a:p>
            <a:r>
              <a:rPr lang="en-US" b="1" dirty="0" smtClean="0">
                <a:latin typeface="Times New Roman" pitchFamily="18" charset="0"/>
                <a:cs typeface="Times New Roman" pitchFamily="18" charset="0"/>
              </a:rPr>
              <a:t>Advantages of High level language</a:t>
            </a:r>
          </a:p>
          <a:p>
            <a:pPr lvl="1">
              <a:buFont typeface="Wingdings" pitchFamily="2" charset="2"/>
              <a:buChar char="q"/>
            </a:pPr>
            <a:r>
              <a:rPr lang="en-US" dirty="0" smtClean="0">
                <a:latin typeface="Times New Roman" pitchFamily="18" charset="0"/>
                <a:cs typeface="Times New Roman" pitchFamily="18" charset="0"/>
              </a:rPr>
              <a:t> Now a day the high level language is used to build an OS (kernel).</a:t>
            </a:r>
          </a:p>
          <a:p>
            <a:pPr lvl="1">
              <a:buFont typeface="Wingdings" pitchFamily="2" charset="2"/>
              <a:buChar char="q"/>
            </a:pPr>
            <a:r>
              <a:rPr lang="en-US" dirty="0" smtClean="0">
                <a:latin typeface="Times New Roman" pitchFamily="18" charset="0"/>
                <a:cs typeface="Times New Roman" pitchFamily="18" charset="0"/>
              </a:rPr>
              <a:t> Especially C language is preferred to design of OS.</a:t>
            </a:r>
          </a:p>
          <a:p>
            <a:pPr lvl="1">
              <a:buFont typeface="Wingdings" pitchFamily="2" charset="2"/>
              <a:buChar char="q"/>
            </a:pPr>
            <a:r>
              <a:rPr lang="en-US" dirty="0" smtClean="0">
                <a:latin typeface="Times New Roman" pitchFamily="18" charset="0"/>
                <a:cs typeface="Times New Roman" pitchFamily="18" charset="0"/>
              </a:rPr>
              <a:t> High level language is easy to code, easy to understand.</a:t>
            </a:r>
          </a:p>
          <a:p>
            <a:pPr lvl="1">
              <a:buFont typeface="Wingdings" pitchFamily="2" charset="2"/>
              <a:buChar char="q"/>
            </a:pPr>
            <a:r>
              <a:rPr lang="en-US" dirty="0" smtClean="0">
                <a:latin typeface="Times New Roman" pitchFamily="18" charset="0"/>
                <a:cs typeface="Times New Roman" pitchFamily="18" charset="0"/>
              </a:rPr>
              <a:t> More compact to maintain.</a:t>
            </a:r>
          </a:p>
          <a:p>
            <a:pPr lvl="1">
              <a:buFont typeface="Wingdings" pitchFamily="2" charset="2"/>
              <a:buChar char="q"/>
            </a:pPr>
            <a:r>
              <a:rPr lang="en-US" dirty="0" smtClean="0">
                <a:latin typeface="Times New Roman" pitchFamily="18" charset="0"/>
                <a:cs typeface="Times New Roman" pitchFamily="18" charset="0"/>
              </a:rPr>
              <a:t>Easy to debug and easy to port.</a:t>
            </a:r>
          </a:p>
          <a:p>
            <a:pPr lvl="1">
              <a:buFont typeface="Wingdings" pitchFamily="2" charset="2"/>
              <a:buChar char="q"/>
            </a:pPr>
            <a:r>
              <a:rPr lang="en-US" dirty="0" smtClean="0">
                <a:latin typeface="Times New Roman" pitchFamily="18" charset="0"/>
                <a:cs typeface="Times New Roman" pitchFamily="18" charset="0"/>
              </a:rPr>
              <a:t>Higher level languages allow the code to be written faster. It also makes the OS much easier to port to different hardware platforms</a:t>
            </a:r>
            <a:endParaRPr lang="en-US" dirty="0">
              <a:latin typeface="Times New Roman" pitchFamily="18" charset="0"/>
              <a:cs typeface="Times New Roman" pitchFamily="18" charset="0"/>
            </a:endParaRPr>
          </a:p>
        </p:txBody>
      </p:sp>
      <p:sp>
        <p:nvSpPr>
          <p:cNvPr id="11" name="Rectangle 10"/>
          <p:cNvSpPr/>
          <p:nvPr/>
        </p:nvSpPr>
        <p:spPr>
          <a:xfrm>
            <a:off x="8936736" y="3449658"/>
            <a:ext cx="2718816" cy="2308324"/>
          </a:xfrm>
          <a:prstGeom prst="rect">
            <a:avLst/>
          </a:prstGeom>
        </p:spPr>
        <p:txBody>
          <a:bodyPr wrap="square">
            <a:spAutoFit/>
          </a:bodyPr>
          <a:lstStyle/>
          <a:p>
            <a:r>
              <a:rPr lang="en-US" dirty="0" smtClean="0">
                <a:solidFill>
                  <a:srgbClr val="FF0000"/>
                </a:solidFill>
                <a:latin typeface="Times New Roman" pitchFamily="18" charset="0"/>
                <a:cs typeface="Times New Roman" pitchFamily="18" charset="0"/>
              </a:rPr>
              <a:t>After the system is coded it needs to be configured to work on a specific machine. </a:t>
            </a:r>
          </a:p>
          <a:p>
            <a:pPr lvl="1">
              <a:buFont typeface="Wingdings" pitchFamily="2" charset="2"/>
              <a:buChar char="q"/>
            </a:pPr>
            <a:r>
              <a:rPr lang="en-US" dirty="0" smtClean="0">
                <a:solidFill>
                  <a:srgbClr val="FF0000"/>
                </a:solidFill>
                <a:latin typeface="Times New Roman" pitchFamily="18" charset="0"/>
                <a:cs typeface="Times New Roman" pitchFamily="18" charset="0"/>
              </a:rPr>
              <a:t>The type of CPU</a:t>
            </a:r>
          </a:p>
          <a:p>
            <a:pPr lvl="1">
              <a:buFont typeface="Wingdings" pitchFamily="2" charset="2"/>
              <a:buChar char="q"/>
            </a:pPr>
            <a:r>
              <a:rPr lang="en-US" dirty="0" smtClean="0">
                <a:solidFill>
                  <a:srgbClr val="FF0000"/>
                </a:solidFill>
                <a:latin typeface="Times New Roman" pitchFamily="18" charset="0"/>
                <a:cs typeface="Times New Roman" pitchFamily="18" charset="0"/>
              </a:rPr>
              <a:t> Available memory</a:t>
            </a:r>
          </a:p>
          <a:p>
            <a:pPr lvl="1">
              <a:buFont typeface="Wingdings" pitchFamily="2" charset="2"/>
              <a:buChar char="q"/>
            </a:pPr>
            <a:r>
              <a:rPr lang="en-US" dirty="0" smtClean="0">
                <a:solidFill>
                  <a:srgbClr val="FF0000"/>
                </a:solidFill>
                <a:latin typeface="Times New Roman" pitchFamily="18" charset="0"/>
                <a:cs typeface="Times New Roman" pitchFamily="18" charset="0"/>
              </a:rPr>
              <a:t>Available I/O devices etc.</a:t>
            </a:r>
            <a:endParaRPr lang="en-US" dirty="0">
              <a:solidFill>
                <a:srgbClr val="FF0000"/>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3621228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 calcmode="lin" valueType="num">
                                      <p:cBhvr additive="base">
                                        <p:cTn id="13"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anim calcmode="lin" valueType="num">
                                      <p:cBhvr additive="base">
                                        <p:cTn id="19"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xEl>
                                              <p:pRg st="3" end="3"/>
                                            </p:txEl>
                                          </p:spTgt>
                                        </p:tgtEl>
                                        <p:attrNameLst>
                                          <p:attrName>style.visibility</p:attrName>
                                        </p:attrNameLst>
                                      </p:cBhvr>
                                      <p:to>
                                        <p:strVal val="visible"/>
                                      </p:to>
                                    </p:set>
                                    <p:anim calcmode="lin" valueType="num">
                                      <p:cBhvr additive="base">
                                        <p:cTn id="25"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
                                            <p:txEl>
                                              <p:pRg st="4" end="4"/>
                                            </p:txEl>
                                          </p:spTgt>
                                        </p:tgtEl>
                                        <p:attrNameLst>
                                          <p:attrName>style.visibility</p:attrName>
                                        </p:attrNameLst>
                                      </p:cBhvr>
                                      <p:to>
                                        <p:strVal val="visible"/>
                                      </p:to>
                                    </p:set>
                                    <p:anim calcmode="lin" valueType="num">
                                      <p:cBhvr additive="base">
                                        <p:cTn id="31"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
                                            <p:txEl>
                                              <p:pRg st="5" end="5"/>
                                            </p:txEl>
                                          </p:spTgt>
                                        </p:tgtEl>
                                        <p:attrNameLst>
                                          <p:attrName>style.visibility</p:attrName>
                                        </p:attrNameLst>
                                      </p:cBhvr>
                                      <p:to>
                                        <p:strVal val="visible"/>
                                      </p:to>
                                    </p:set>
                                    <p:anim calcmode="lin" valueType="num">
                                      <p:cBhvr additive="base">
                                        <p:cTn id="37"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17">
                                            <p:txEl>
                                              <p:pRg st="0" end="0"/>
                                            </p:txEl>
                                          </p:spTgt>
                                        </p:tgtEl>
                                        <p:attrNameLst>
                                          <p:attrName>style.visibility</p:attrName>
                                        </p:attrNameLst>
                                      </p:cBhvr>
                                      <p:to>
                                        <p:strVal val="visible"/>
                                      </p:to>
                                    </p:set>
                                    <p:anim calcmode="lin" valueType="num">
                                      <p:cBhvr additive="base">
                                        <p:cTn id="43"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17">
                                            <p:txEl>
                                              <p:pRg st="1" end="1"/>
                                            </p:txEl>
                                          </p:spTgt>
                                        </p:tgtEl>
                                        <p:attrNameLst>
                                          <p:attrName>style.visibility</p:attrName>
                                        </p:attrNameLst>
                                      </p:cBhvr>
                                      <p:to>
                                        <p:strVal val="visible"/>
                                      </p:to>
                                    </p:set>
                                    <p:anim calcmode="lin" valueType="num">
                                      <p:cBhvr additive="base">
                                        <p:cTn id="49" dur="500" fill="hold"/>
                                        <p:tgtEl>
                                          <p:spTgt spid="17">
                                            <p:txEl>
                                              <p:pRg st="1" end="1"/>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17">
                                            <p:txEl>
                                              <p:pRg st="2" end="2"/>
                                            </p:txEl>
                                          </p:spTgt>
                                        </p:tgtEl>
                                        <p:attrNameLst>
                                          <p:attrName>style.visibility</p:attrName>
                                        </p:attrNameLst>
                                      </p:cBhvr>
                                      <p:to>
                                        <p:strVal val="visible"/>
                                      </p:to>
                                    </p:set>
                                    <p:anim calcmode="lin" valueType="num">
                                      <p:cBhvr additive="base">
                                        <p:cTn id="55" dur="500" fill="hold"/>
                                        <p:tgtEl>
                                          <p:spTgt spid="17">
                                            <p:txEl>
                                              <p:pRg st="2" end="2"/>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17">
                                            <p:txEl>
                                              <p:pRg st="3" end="3"/>
                                            </p:txEl>
                                          </p:spTgt>
                                        </p:tgtEl>
                                        <p:attrNameLst>
                                          <p:attrName>style.visibility</p:attrName>
                                        </p:attrNameLst>
                                      </p:cBhvr>
                                      <p:to>
                                        <p:strVal val="visible"/>
                                      </p:to>
                                    </p:set>
                                    <p:anim calcmode="lin" valueType="num">
                                      <p:cBhvr additive="base">
                                        <p:cTn id="61" dur="500" fill="hold"/>
                                        <p:tgtEl>
                                          <p:spTgt spid="17">
                                            <p:txEl>
                                              <p:pRg st="3" end="3"/>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1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17">
                                            <p:txEl>
                                              <p:pRg st="4" end="4"/>
                                            </p:txEl>
                                          </p:spTgt>
                                        </p:tgtEl>
                                        <p:attrNameLst>
                                          <p:attrName>style.visibility</p:attrName>
                                        </p:attrNameLst>
                                      </p:cBhvr>
                                      <p:to>
                                        <p:strVal val="visible"/>
                                      </p:to>
                                    </p:set>
                                    <p:anim calcmode="lin" valueType="num">
                                      <p:cBhvr additive="base">
                                        <p:cTn id="67" dur="500" fill="hold"/>
                                        <p:tgtEl>
                                          <p:spTgt spid="17">
                                            <p:txEl>
                                              <p:pRg st="4" end="4"/>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1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2" fill="hold" nodeType="clickEffect">
                                  <p:stCondLst>
                                    <p:cond delay="0"/>
                                  </p:stCondLst>
                                  <p:childTnLst>
                                    <p:set>
                                      <p:cBhvr>
                                        <p:cTn id="72" dur="1" fill="hold">
                                          <p:stCondLst>
                                            <p:cond delay="0"/>
                                          </p:stCondLst>
                                        </p:cTn>
                                        <p:tgtEl>
                                          <p:spTgt spid="18">
                                            <p:txEl>
                                              <p:pRg st="0" end="0"/>
                                            </p:txEl>
                                          </p:spTgt>
                                        </p:tgtEl>
                                        <p:attrNameLst>
                                          <p:attrName>style.visibility</p:attrName>
                                        </p:attrNameLst>
                                      </p:cBhvr>
                                      <p:to>
                                        <p:strVal val="visible"/>
                                      </p:to>
                                    </p:set>
                                    <p:anim calcmode="lin" valueType="num">
                                      <p:cBhvr additive="base">
                                        <p:cTn id="73"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2" fill="hold" nodeType="clickEffect">
                                  <p:stCondLst>
                                    <p:cond delay="0"/>
                                  </p:stCondLst>
                                  <p:childTnLst>
                                    <p:set>
                                      <p:cBhvr>
                                        <p:cTn id="78" dur="1" fill="hold">
                                          <p:stCondLst>
                                            <p:cond delay="0"/>
                                          </p:stCondLst>
                                        </p:cTn>
                                        <p:tgtEl>
                                          <p:spTgt spid="18">
                                            <p:txEl>
                                              <p:pRg st="1" end="1"/>
                                            </p:txEl>
                                          </p:spTgt>
                                        </p:tgtEl>
                                        <p:attrNameLst>
                                          <p:attrName>style.visibility</p:attrName>
                                        </p:attrNameLst>
                                      </p:cBhvr>
                                      <p:to>
                                        <p:strVal val="visible"/>
                                      </p:to>
                                    </p:set>
                                    <p:anim calcmode="lin" valueType="num">
                                      <p:cBhvr additive="base">
                                        <p:cTn id="79" dur="500" fill="hold"/>
                                        <p:tgtEl>
                                          <p:spTgt spid="18">
                                            <p:txEl>
                                              <p:pRg st="1" end="1"/>
                                            </p:txEl>
                                          </p:spTgt>
                                        </p:tgtEl>
                                        <p:attrNameLst>
                                          <p:attrName>ppt_x</p:attrName>
                                        </p:attrNameLst>
                                      </p:cBhvr>
                                      <p:tavLst>
                                        <p:tav tm="0">
                                          <p:val>
                                            <p:strVal val="1+#ppt_w/2"/>
                                          </p:val>
                                        </p:tav>
                                        <p:tav tm="100000">
                                          <p:val>
                                            <p:strVal val="#ppt_x"/>
                                          </p:val>
                                        </p:tav>
                                      </p:tavLst>
                                    </p:anim>
                                    <p:anim calcmode="lin" valueType="num">
                                      <p:cBhvr additive="base">
                                        <p:cTn id="80" dur="500" fill="hold"/>
                                        <p:tgtEl>
                                          <p:spTgt spid="1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2" fill="hold" nodeType="clickEffect">
                                  <p:stCondLst>
                                    <p:cond delay="0"/>
                                  </p:stCondLst>
                                  <p:childTnLst>
                                    <p:set>
                                      <p:cBhvr>
                                        <p:cTn id="84" dur="1" fill="hold">
                                          <p:stCondLst>
                                            <p:cond delay="0"/>
                                          </p:stCondLst>
                                        </p:cTn>
                                        <p:tgtEl>
                                          <p:spTgt spid="18">
                                            <p:txEl>
                                              <p:pRg st="2" end="2"/>
                                            </p:txEl>
                                          </p:spTgt>
                                        </p:tgtEl>
                                        <p:attrNameLst>
                                          <p:attrName>style.visibility</p:attrName>
                                        </p:attrNameLst>
                                      </p:cBhvr>
                                      <p:to>
                                        <p:strVal val="visible"/>
                                      </p:to>
                                    </p:set>
                                    <p:anim calcmode="lin" valueType="num">
                                      <p:cBhvr additive="base">
                                        <p:cTn id="85" dur="500" fill="hold"/>
                                        <p:tgtEl>
                                          <p:spTgt spid="18">
                                            <p:txEl>
                                              <p:pRg st="2" end="2"/>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1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2" fill="hold" nodeType="clickEffect">
                                  <p:stCondLst>
                                    <p:cond delay="0"/>
                                  </p:stCondLst>
                                  <p:childTnLst>
                                    <p:set>
                                      <p:cBhvr>
                                        <p:cTn id="90" dur="1" fill="hold">
                                          <p:stCondLst>
                                            <p:cond delay="0"/>
                                          </p:stCondLst>
                                        </p:cTn>
                                        <p:tgtEl>
                                          <p:spTgt spid="18">
                                            <p:txEl>
                                              <p:pRg st="3" end="3"/>
                                            </p:txEl>
                                          </p:spTgt>
                                        </p:tgtEl>
                                        <p:attrNameLst>
                                          <p:attrName>style.visibility</p:attrName>
                                        </p:attrNameLst>
                                      </p:cBhvr>
                                      <p:to>
                                        <p:strVal val="visible"/>
                                      </p:to>
                                    </p:set>
                                    <p:anim calcmode="lin" valueType="num">
                                      <p:cBhvr additive="base">
                                        <p:cTn id="91" dur="500" fill="hold"/>
                                        <p:tgtEl>
                                          <p:spTgt spid="18">
                                            <p:txEl>
                                              <p:pRg st="3" end="3"/>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1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2" fill="hold" nodeType="clickEffect">
                                  <p:stCondLst>
                                    <p:cond delay="0"/>
                                  </p:stCondLst>
                                  <p:childTnLst>
                                    <p:set>
                                      <p:cBhvr>
                                        <p:cTn id="96" dur="1" fill="hold">
                                          <p:stCondLst>
                                            <p:cond delay="0"/>
                                          </p:stCondLst>
                                        </p:cTn>
                                        <p:tgtEl>
                                          <p:spTgt spid="18">
                                            <p:txEl>
                                              <p:pRg st="4" end="4"/>
                                            </p:txEl>
                                          </p:spTgt>
                                        </p:tgtEl>
                                        <p:attrNameLst>
                                          <p:attrName>style.visibility</p:attrName>
                                        </p:attrNameLst>
                                      </p:cBhvr>
                                      <p:to>
                                        <p:strVal val="visible"/>
                                      </p:to>
                                    </p:set>
                                    <p:anim calcmode="lin" valueType="num">
                                      <p:cBhvr additive="base">
                                        <p:cTn id="97" dur="500" fill="hold"/>
                                        <p:tgtEl>
                                          <p:spTgt spid="18">
                                            <p:txEl>
                                              <p:pRg st="4" end="4"/>
                                            </p:txEl>
                                          </p:spTgt>
                                        </p:tgtEl>
                                        <p:attrNameLst>
                                          <p:attrName>ppt_x</p:attrName>
                                        </p:attrNameLst>
                                      </p:cBhvr>
                                      <p:tavLst>
                                        <p:tav tm="0">
                                          <p:val>
                                            <p:strVal val="1+#ppt_w/2"/>
                                          </p:val>
                                        </p:tav>
                                        <p:tav tm="100000">
                                          <p:val>
                                            <p:strVal val="#ppt_x"/>
                                          </p:val>
                                        </p:tav>
                                      </p:tavLst>
                                    </p:anim>
                                    <p:anim calcmode="lin" valueType="num">
                                      <p:cBhvr additive="base">
                                        <p:cTn id="98" dur="500" fill="hold"/>
                                        <p:tgtEl>
                                          <p:spTgt spid="1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2" fill="hold" nodeType="clickEffect">
                                  <p:stCondLst>
                                    <p:cond delay="0"/>
                                  </p:stCondLst>
                                  <p:childTnLst>
                                    <p:set>
                                      <p:cBhvr>
                                        <p:cTn id="102" dur="1" fill="hold">
                                          <p:stCondLst>
                                            <p:cond delay="0"/>
                                          </p:stCondLst>
                                        </p:cTn>
                                        <p:tgtEl>
                                          <p:spTgt spid="18">
                                            <p:txEl>
                                              <p:pRg st="5" end="5"/>
                                            </p:txEl>
                                          </p:spTgt>
                                        </p:tgtEl>
                                        <p:attrNameLst>
                                          <p:attrName>style.visibility</p:attrName>
                                        </p:attrNameLst>
                                      </p:cBhvr>
                                      <p:to>
                                        <p:strVal val="visible"/>
                                      </p:to>
                                    </p:set>
                                    <p:anim calcmode="lin" valueType="num">
                                      <p:cBhvr additive="base">
                                        <p:cTn id="103" dur="500" fill="hold"/>
                                        <p:tgtEl>
                                          <p:spTgt spid="18">
                                            <p:txEl>
                                              <p:pRg st="5" end="5"/>
                                            </p:txEl>
                                          </p:spTgt>
                                        </p:tgtEl>
                                        <p:attrNameLst>
                                          <p:attrName>ppt_x</p:attrName>
                                        </p:attrNameLst>
                                      </p:cBhvr>
                                      <p:tavLst>
                                        <p:tav tm="0">
                                          <p:val>
                                            <p:strVal val="1+#ppt_w/2"/>
                                          </p:val>
                                        </p:tav>
                                        <p:tav tm="100000">
                                          <p:val>
                                            <p:strVal val="#ppt_x"/>
                                          </p:val>
                                        </p:tav>
                                      </p:tavLst>
                                    </p:anim>
                                    <p:anim calcmode="lin" valueType="num">
                                      <p:cBhvr additive="base">
                                        <p:cTn id="104" dur="500" fill="hold"/>
                                        <p:tgtEl>
                                          <p:spTgt spid="18">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2" fill="hold" nodeType="clickEffect">
                                  <p:stCondLst>
                                    <p:cond delay="0"/>
                                  </p:stCondLst>
                                  <p:childTnLst>
                                    <p:set>
                                      <p:cBhvr>
                                        <p:cTn id="108" dur="1" fill="hold">
                                          <p:stCondLst>
                                            <p:cond delay="0"/>
                                          </p:stCondLst>
                                        </p:cTn>
                                        <p:tgtEl>
                                          <p:spTgt spid="18">
                                            <p:txEl>
                                              <p:pRg st="6" end="6"/>
                                            </p:txEl>
                                          </p:spTgt>
                                        </p:tgtEl>
                                        <p:attrNameLst>
                                          <p:attrName>style.visibility</p:attrName>
                                        </p:attrNameLst>
                                      </p:cBhvr>
                                      <p:to>
                                        <p:strVal val="visible"/>
                                      </p:to>
                                    </p:set>
                                    <p:anim calcmode="lin" valueType="num">
                                      <p:cBhvr additive="base">
                                        <p:cTn id="109" dur="500" fill="hold"/>
                                        <p:tgtEl>
                                          <p:spTgt spid="18">
                                            <p:txEl>
                                              <p:pRg st="6" end="6"/>
                                            </p:txEl>
                                          </p:spTgt>
                                        </p:tgtEl>
                                        <p:attrNameLst>
                                          <p:attrName>ppt_x</p:attrName>
                                        </p:attrNameLst>
                                      </p:cBhvr>
                                      <p:tavLst>
                                        <p:tav tm="0">
                                          <p:val>
                                            <p:strVal val="1+#ppt_w/2"/>
                                          </p:val>
                                        </p:tav>
                                        <p:tav tm="100000">
                                          <p:val>
                                            <p:strVal val="#ppt_x"/>
                                          </p:val>
                                        </p:tav>
                                      </p:tavLst>
                                    </p:anim>
                                    <p:anim calcmode="lin" valueType="num">
                                      <p:cBhvr additive="base">
                                        <p:cTn id="110" dur="500" fill="hold"/>
                                        <p:tgtEl>
                                          <p:spTgt spid="18">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11">
                                            <p:txEl>
                                              <p:pRg st="0" end="0"/>
                                            </p:txEl>
                                          </p:spTgt>
                                        </p:tgtEl>
                                        <p:attrNameLst>
                                          <p:attrName>style.visibility</p:attrName>
                                        </p:attrNameLst>
                                      </p:cBhvr>
                                      <p:to>
                                        <p:strVal val="visible"/>
                                      </p:to>
                                    </p:set>
                                    <p:anim calcmode="lin" valueType="num">
                                      <p:cBhvr additive="base">
                                        <p:cTn id="115"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11">
                                            <p:txEl>
                                              <p:pRg st="1" end="1"/>
                                            </p:txEl>
                                          </p:spTgt>
                                        </p:tgtEl>
                                        <p:attrNameLst>
                                          <p:attrName>style.visibility</p:attrName>
                                        </p:attrNameLst>
                                      </p:cBhvr>
                                      <p:to>
                                        <p:strVal val="visible"/>
                                      </p:to>
                                    </p:set>
                                    <p:anim calcmode="lin" valueType="num">
                                      <p:cBhvr additive="base">
                                        <p:cTn id="121"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nodeType="clickEffect">
                                  <p:stCondLst>
                                    <p:cond delay="0"/>
                                  </p:stCondLst>
                                  <p:childTnLst>
                                    <p:set>
                                      <p:cBhvr>
                                        <p:cTn id="126" dur="1" fill="hold">
                                          <p:stCondLst>
                                            <p:cond delay="0"/>
                                          </p:stCondLst>
                                        </p:cTn>
                                        <p:tgtEl>
                                          <p:spTgt spid="11">
                                            <p:txEl>
                                              <p:pRg st="2" end="2"/>
                                            </p:txEl>
                                          </p:spTgt>
                                        </p:tgtEl>
                                        <p:attrNameLst>
                                          <p:attrName>style.visibility</p:attrName>
                                        </p:attrNameLst>
                                      </p:cBhvr>
                                      <p:to>
                                        <p:strVal val="visible"/>
                                      </p:to>
                                    </p:set>
                                    <p:anim calcmode="lin" valueType="num">
                                      <p:cBhvr additive="base">
                                        <p:cTn id="127"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28"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nodeType="clickEffect">
                                  <p:stCondLst>
                                    <p:cond delay="0"/>
                                  </p:stCondLst>
                                  <p:childTnLst>
                                    <p:set>
                                      <p:cBhvr>
                                        <p:cTn id="132" dur="1" fill="hold">
                                          <p:stCondLst>
                                            <p:cond delay="0"/>
                                          </p:stCondLst>
                                        </p:cTn>
                                        <p:tgtEl>
                                          <p:spTgt spid="11">
                                            <p:txEl>
                                              <p:pRg st="3" end="3"/>
                                            </p:txEl>
                                          </p:spTgt>
                                        </p:tgtEl>
                                        <p:attrNameLst>
                                          <p:attrName>style.visibility</p:attrName>
                                        </p:attrNameLst>
                                      </p:cBhvr>
                                      <p:to>
                                        <p:strVal val="visible"/>
                                      </p:to>
                                    </p:set>
                                    <p:anim calcmode="lin" valueType="num">
                                      <p:cBhvr additive="base">
                                        <p:cTn id="133"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134"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latin typeface="Aharoni" pitchFamily="2" charset="-79"/>
                <a:cs typeface="Aharoni" pitchFamily="2" charset="-79"/>
              </a:rPr>
              <a:t>System structure</a:t>
            </a: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 xmlns:a16="http://schemas.microsoft.com/office/drawing/2014/main" id="{95F9CAF9-EE15-4ED6-BBCF-4B098FB33F6D}"/>
              </a:ext>
            </a:extLst>
          </p:cNvPr>
          <p:cNvSpPr>
            <a:spLocks noGrp="1"/>
          </p:cNvSpPr>
          <p:nvPr>
            <p:ph type="ftr" sz="quarter" idx="11"/>
          </p:nvPr>
        </p:nvSpPr>
        <p:spPr/>
        <p:txBody>
          <a:bodyPr/>
          <a:lstStyle/>
          <a:p>
            <a:r>
              <a:rPr lang="en-IN" b="1" dirty="0"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 xmlns:a16="http://schemas.microsoft.com/office/drawing/2014/main"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11</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2424546" y="1652443"/>
            <a:ext cx="7439892" cy="3831818"/>
          </a:xfrm>
          <a:prstGeom prst="rect">
            <a:avLst/>
          </a:prstGeom>
        </p:spPr>
        <p:txBody>
          <a:bodyPr wrap="square">
            <a:spAutoFit/>
          </a:bodyPr>
          <a:lstStyle/>
          <a:p>
            <a:pPr>
              <a:lnSpc>
                <a:spcPct val="150000"/>
              </a:lnSpc>
              <a:buFont typeface="Wingdings" pitchFamily="2" charset="2"/>
              <a:buChar char="q"/>
            </a:pPr>
            <a:r>
              <a:rPr lang="en-US" dirty="0" smtClean="0">
                <a:latin typeface="Times New Roman" pitchFamily="18" charset="0"/>
                <a:cs typeface="Times New Roman" pitchFamily="18" charset="0"/>
              </a:rPr>
              <a:t>Design and implementation system structure is categorized into some parts. </a:t>
            </a:r>
          </a:p>
          <a:p>
            <a:pPr>
              <a:lnSpc>
                <a:spcPct val="150000"/>
              </a:lnSpc>
              <a:buFont typeface="Wingdings" pitchFamily="2" charset="2"/>
              <a:buChar char="q"/>
            </a:pPr>
            <a:r>
              <a:rPr lang="en-US" dirty="0" smtClean="0">
                <a:latin typeface="Times New Roman" pitchFamily="18" charset="0"/>
                <a:cs typeface="Times New Roman" pitchFamily="18" charset="0"/>
              </a:rPr>
              <a:t>This design issues show how system looks like internal working. </a:t>
            </a:r>
          </a:p>
          <a:p>
            <a:pPr>
              <a:lnSpc>
                <a:spcPct val="150000"/>
              </a:lnSpc>
              <a:buFont typeface="Wingdings" pitchFamily="2" charset="2"/>
              <a:buChar char="q"/>
            </a:pPr>
            <a:r>
              <a:rPr lang="en-US" dirty="0" smtClean="0">
                <a:latin typeface="Times New Roman" pitchFamily="18" charset="0"/>
                <a:cs typeface="Times New Roman" pitchFamily="18" charset="0"/>
              </a:rPr>
              <a:t>How different services can be developed to different level. </a:t>
            </a:r>
          </a:p>
          <a:p>
            <a:pPr>
              <a:lnSpc>
                <a:spcPct val="150000"/>
              </a:lnSpc>
              <a:buFont typeface="Wingdings" pitchFamily="2" charset="2"/>
              <a:buChar char="q"/>
            </a:pPr>
            <a:r>
              <a:rPr lang="en-US" dirty="0" smtClean="0">
                <a:latin typeface="Times New Roman" pitchFamily="18" charset="0"/>
                <a:cs typeface="Times New Roman" pitchFamily="18" charset="0"/>
              </a:rPr>
              <a:t>There are some structures of OS for design purpose.</a:t>
            </a:r>
          </a:p>
          <a:p>
            <a:pPr marL="1257300" lvl="2" indent="-342900">
              <a:lnSpc>
                <a:spcPct val="150000"/>
              </a:lnSpc>
              <a:buFont typeface="Wingdings" pitchFamily="2" charset="2"/>
              <a:buChar char="q"/>
            </a:pPr>
            <a:r>
              <a:rPr lang="en-US" dirty="0" smtClean="0">
                <a:latin typeface="Times New Roman" pitchFamily="18" charset="0"/>
                <a:cs typeface="Times New Roman" pitchFamily="18" charset="0"/>
              </a:rPr>
              <a:t>Simple structure </a:t>
            </a:r>
          </a:p>
          <a:p>
            <a:pPr marL="1257300" lvl="2" indent="-342900">
              <a:lnSpc>
                <a:spcPct val="150000"/>
              </a:lnSpc>
              <a:buFont typeface="Wingdings" pitchFamily="2" charset="2"/>
              <a:buChar char="q"/>
            </a:pPr>
            <a:r>
              <a:rPr lang="en-US" dirty="0" smtClean="0">
                <a:latin typeface="Times New Roman" pitchFamily="18" charset="0"/>
                <a:cs typeface="Times New Roman" pitchFamily="18" charset="0"/>
              </a:rPr>
              <a:t>Layered approach </a:t>
            </a:r>
          </a:p>
          <a:p>
            <a:pPr lvl="2">
              <a:lnSpc>
                <a:spcPct val="150000"/>
              </a:lnSpc>
              <a:buFont typeface="Wingdings" pitchFamily="2" charset="2"/>
              <a:buChar char="q"/>
            </a:pPr>
            <a:r>
              <a:rPr lang="en-US" dirty="0" smtClean="0">
                <a:latin typeface="Times New Roman" pitchFamily="18" charset="0"/>
                <a:cs typeface="Times New Roman" pitchFamily="18" charset="0"/>
              </a:rPr>
              <a:t>  Microkernel</a:t>
            </a:r>
          </a:p>
          <a:p>
            <a:pPr lvl="2">
              <a:lnSpc>
                <a:spcPct val="150000"/>
              </a:lnSpc>
              <a:buFont typeface="Wingdings" pitchFamily="2" charset="2"/>
              <a:buChar char="q"/>
            </a:pPr>
            <a:r>
              <a:rPr lang="en-US" dirty="0" smtClean="0">
                <a:latin typeface="Times New Roman" pitchFamily="18" charset="0"/>
                <a:cs typeface="Times New Roman" pitchFamily="18" charset="0"/>
              </a:rPr>
              <a:t>  Monolithic kernel</a:t>
            </a:r>
          </a:p>
          <a:p>
            <a:pPr lvl="2">
              <a:lnSpc>
                <a:spcPct val="150000"/>
              </a:lnSpc>
              <a:buFont typeface="Wingdings" pitchFamily="2" charset="2"/>
              <a:buChar char="q"/>
            </a:pPr>
            <a:endParaRPr lang="en-US"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3621228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 calcmode="lin" valueType="num">
                                      <p:cBhvr additive="base">
                                        <p:cTn id="13"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anim calcmode="lin" valueType="num">
                                      <p:cBhvr additive="base">
                                        <p:cTn id="19"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xEl>
                                              <p:pRg st="3" end="3"/>
                                            </p:txEl>
                                          </p:spTgt>
                                        </p:tgtEl>
                                        <p:attrNameLst>
                                          <p:attrName>style.visibility</p:attrName>
                                        </p:attrNameLst>
                                      </p:cBhvr>
                                      <p:to>
                                        <p:strVal val="visible"/>
                                      </p:to>
                                    </p:set>
                                    <p:anim calcmode="lin" valueType="num">
                                      <p:cBhvr additive="base">
                                        <p:cTn id="25"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
                                            <p:txEl>
                                              <p:pRg st="4" end="4"/>
                                            </p:txEl>
                                          </p:spTgt>
                                        </p:tgtEl>
                                        <p:attrNameLst>
                                          <p:attrName>style.visibility</p:attrName>
                                        </p:attrNameLst>
                                      </p:cBhvr>
                                      <p:to>
                                        <p:strVal val="visible"/>
                                      </p:to>
                                    </p:set>
                                    <p:anim calcmode="lin" valueType="num">
                                      <p:cBhvr additive="base">
                                        <p:cTn id="31"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
                                            <p:txEl>
                                              <p:pRg st="5" end="5"/>
                                            </p:txEl>
                                          </p:spTgt>
                                        </p:tgtEl>
                                        <p:attrNameLst>
                                          <p:attrName>style.visibility</p:attrName>
                                        </p:attrNameLst>
                                      </p:cBhvr>
                                      <p:to>
                                        <p:strVal val="visible"/>
                                      </p:to>
                                    </p:set>
                                    <p:anim calcmode="lin" valueType="num">
                                      <p:cBhvr additive="base">
                                        <p:cTn id="37"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
                                            <p:txEl>
                                              <p:pRg st="6" end="6"/>
                                            </p:txEl>
                                          </p:spTgt>
                                        </p:tgtEl>
                                        <p:attrNameLst>
                                          <p:attrName>style.visibility</p:attrName>
                                        </p:attrNameLst>
                                      </p:cBhvr>
                                      <p:to>
                                        <p:strVal val="visible"/>
                                      </p:to>
                                    </p:set>
                                    <p:anim calcmode="lin" valueType="num">
                                      <p:cBhvr additive="base">
                                        <p:cTn id="43" dur="500" fill="hold"/>
                                        <p:tgtEl>
                                          <p:spTgt spid="10">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0">
                                            <p:txEl>
                                              <p:pRg st="7" end="7"/>
                                            </p:txEl>
                                          </p:spTgt>
                                        </p:tgtEl>
                                        <p:attrNameLst>
                                          <p:attrName>style.visibility</p:attrName>
                                        </p:attrNameLst>
                                      </p:cBhvr>
                                      <p:to>
                                        <p:strVal val="visible"/>
                                      </p:to>
                                    </p:set>
                                    <p:anim calcmode="lin" valueType="num">
                                      <p:cBhvr additive="base">
                                        <p:cTn id="49" dur="500" fill="hold"/>
                                        <p:tgtEl>
                                          <p:spTgt spid="10">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latin typeface="Aharoni" pitchFamily="2" charset="-79"/>
                <a:cs typeface="Aharoni" pitchFamily="2" charset="-79"/>
              </a:rPr>
              <a:t>Simple structure</a:t>
            </a: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 xmlns:a16="http://schemas.microsoft.com/office/drawing/2014/main"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 xmlns:a16="http://schemas.microsoft.com/office/drawing/2014/main"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12</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60713" y="1509465"/>
            <a:ext cx="8271164" cy="4197559"/>
          </a:xfrm>
          <a:prstGeom prst="rect">
            <a:avLst/>
          </a:prstGeom>
        </p:spPr>
        <p:txBody>
          <a:bodyPr wrap="square">
            <a:spAutoFit/>
          </a:bodyPr>
          <a:lstStyle/>
          <a:p>
            <a:pPr>
              <a:lnSpc>
                <a:spcPct val="150000"/>
              </a:lnSpc>
              <a:buFont typeface="Wingdings" pitchFamily="2" charset="2"/>
              <a:buChar char="q"/>
            </a:pPr>
            <a:r>
              <a:rPr lang="en-US" dirty="0" smtClean="0">
                <a:latin typeface="Times New Roman" pitchFamily="18" charset="0"/>
                <a:cs typeface="Times New Roman" pitchFamily="18" charset="0"/>
              </a:rPr>
              <a:t>Traditional OS, like MS-DOS/old UNIX are have simple structure. </a:t>
            </a:r>
          </a:p>
          <a:p>
            <a:pPr>
              <a:lnSpc>
                <a:spcPct val="150000"/>
              </a:lnSpc>
              <a:buFont typeface="Wingdings" pitchFamily="2" charset="2"/>
              <a:buChar char="q"/>
            </a:pPr>
            <a:r>
              <a:rPr lang="en-US" dirty="0" smtClean="0">
                <a:latin typeface="Times New Roman" pitchFamily="18" charset="0"/>
                <a:cs typeface="Times New Roman" pitchFamily="18" charset="0"/>
              </a:rPr>
              <a:t>The hardware protection dual mode is not present in simple structure. </a:t>
            </a:r>
          </a:p>
          <a:p>
            <a:pPr>
              <a:lnSpc>
                <a:spcPct val="150000"/>
              </a:lnSpc>
              <a:buFont typeface="Wingdings" pitchFamily="2" charset="2"/>
              <a:buChar char="q"/>
            </a:pPr>
            <a:r>
              <a:rPr lang="en-US" dirty="0" smtClean="0">
                <a:latin typeface="Times New Roman" pitchFamily="18" charset="0"/>
                <a:cs typeface="Times New Roman" pitchFamily="18" charset="0"/>
              </a:rPr>
              <a:t>All block are treat as the simple i.e. either user or system mode. (Means there are no provision to switch the mode).</a:t>
            </a:r>
          </a:p>
          <a:p>
            <a:pPr>
              <a:lnSpc>
                <a:spcPct val="150000"/>
              </a:lnSpc>
              <a:buFont typeface="Wingdings" pitchFamily="2" charset="2"/>
              <a:buChar char="q"/>
            </a:pPr>
            <a:r>
              <a:rPr lang="en-US" dirty="0" smtClean="0">
                <a:latin typeface="Times New Roman" pitchFamily="18" charset="0"/>
                <a:cs typeface="Times New Roman" pitchFamily="18" charset="0"/>
              </a:rPr>
              <a:t>The structure of OS is not separated and all services are provided in bulk of module.</a:t>
            </a:r>
          </a:p>
          <a:p>
            <a:pPr>
              <a:lnSpc>
                <a:spcPct val="150000"/>
              </a:lnSpc>
              <a:buFont typeface="Wingdings" pitchFamily="2" charset="2"/>
              <a:buChar char="q"/>
            </a:pPr>
            <a:r>
              <a:rPr lang="en-US" dirty="0" smtClean="0">
                <a:latin typeface="Times New Roman" pitchFamily="18" charset="0"/>
                <a:cs typeface="Times New Roman" pitchFamily="18" charset="0"/>
              </a:rPr>
              <a:t>Even it is not possible to modify the structure to the user (constant structure, </a:t>
            </a:r>
            <a:r>
              <a:rPr lang="en-US" b="1" dirty="0" smtClean="0">
                <a:latin typeface="Times New Roman" pitchFamily="18" charset="0"/>
                <a:cs typeface="Times New Roman" pitchFamily="18" charset="0"/>
              </a:rPr>
              <a:t>figure). </a:t>
            </a:r>
          </a:p>
          <a:p>
            <a:pPr>
              <a:lnSpc>
                <a:spcPct val="150000"/>
              </a:lnSpc>
              <a:buFont typeface="Wingdings" pitchFamily="2" charset="2"/>
              <a:buChar char="q"/>
            </a:pPr>
            <a:r>
              <a:rPr lang="en-US" b="1" dirty="0" smtClean="0">
                <a:latin typeface="Times New Roman" pitchFamily="18" charset="0"/>
                <a:cs typeface="Times New Roman" pitchFamily="18" charset="0"/>
              </a:rPr>
              <a:t>Due to </a:t>
            </a:r>
            <a:r>
              <a:rPr lang="en-US" dirty="0" smtClean="0">
                <a:latin typeface="Times New Roman" pitchFamily="18" charset="0"/>
                <a:cs typeface="Times New Roman" pitchFamily="18" charset="0"/>
              </a:rPr>
              <a:t>a single system structure all function are dependent on each others. </a:t>
            </a:r>
          </a:p>
          <a:p>
            <a:pPr>
              <a:lnSpc>
                <a:spcPct val="150000"/>
              </a:lnSpc>
              <a:buFont typeface="Wingdings" pitchFamily="2" charset="2"/>
              <a:buChar char="q"/>
            </a:pPr>
            <a:r>
              <a:rPr lang="en-US" dirty="0" smtClean="0">
                <a:latin typeface="Times New Roman" pitchFamily="18" charset="0"/>
                <a:cs typeface="Times New Roman" pitchFamily="18" charset="0"/>
              </a:rPr>
              <a:t>If one fail so it affects others and they may lead to total crash. </a:t>
            </a:r>
          </a:p>
          <a:p>
            <a:pPr>
              <a:lnSpc>
                <a:spcPct val="150000"/>
              </a:lnSpc>
              <a:buFont typeface="Wingdings" pitchFamily="2" charset="2"/>
              <a:buChar char="q"/>
            </a:pPr>
            <a:r>
              <a:rPr lang="en-US" dirty="0" smtClean="0">
                <a:latin typeface="Times New Roman" pitchFamily="18" charset="0"/>
                <a:cs typeface="Times New Roman" pitchFamily="18" charset="0"/>
              </a:rPr>
              <a:t>It is quite dependable on each other ultimately it take time to load and has low performance.</a:t>
            </a:r>
          </a:p>
        </p:txBody>
      </p:sp>
      <p:pic>
        <p:nvPicPr>
          <p:cNvPr id="1026" name="Picture 2"/>
          <p:cNvPicPr>
            <a:picLocks noChangeAspect="1" noChangeArrowheads="1"/>
          </p:cNvPicPr>
          <p:nvPr/>
        </p:nvPicPr>
        <p:blipFill>
          <a:blip r:embed="rId3" cstate="print"/>
          <a:srcRect/>
          <a:stretch>
            <a:fillRect/>
          </a:stretch>
        </p:blipFill>
        <p:spPr bwMode="auto">
          <a:xfrm>
            <a:off x="8535700" y="2161309"/>
            <a:ext cx="3366135" cy="2895600"/>
          </a:xfrm>
          <a:prstGeom prst="rect">
            <a:avLst/>
          </a:prstGeom>
          <a:noFill/>
          <a:ln w="9525">
            <a:solidFill>
              <a:srgbClr val="FF0000"/>
            </a:solidFill>
            <a:miter lim="800000"/>
            <a:headEnd/>
            <a:tailEnd/>
          </a:ln>
        </p:spPr>
      </p:pic>
    </p:spTree>
    <p:extLst>
      <p:ext uri="{BB962C8B-B14F-4D97-AF65-F5344CB8AC3E}">
        <p14:creationId xmlns="" xmlns:p14="http://schemas.microsoft.com/office/powerpoint/2010/main" val="3621228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 calcmode="lin" valueType="num">
                                      <p:cBhvr additive="base">
                                        <p:cTn id="13" dur="500" fill="hold"/>
                                        <p:tgtEl>
                                          <p:spTgt spid="1026"/>
                                        </p:tgtEl>
                                        <p:attrNameLst>
                                          <p:attrName>ppt_x</p:attrName>
                                        </p:attrNameLst>
                                      </p:cBhvr>
                                      <p:tavLst>
                                        <p:tav tm="0">
                                          <p:val>
                                            <p:strVal val="#ppt_x"/>
                                          </p:val>
                                        </p:tav>
                                        <p:tav tm="100000">
                                          <p:val>
                                            <p:strVal val="#ppt_x"/>
                                          </p:val>
                                        </p:tav>
                                      </p:tavLst>
                                    </p:anim>
                                    <p:anim calcmode="lin" valueType="num">
                                      <p:cBhvr additive="base">
                                        <p:cTn id="1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xEl>
                                              <p:pRg st="1" end="1"/>
                                            </p:txEl>
                                          </p:spTgt>
                                        </p:tgtEl>
                                        <p:attrNameLst>
                                          <p:attrName>style.visibility</p:attrName>
                                        </p:attrNameLst>
                                      </p:cBhvr>
                                      <p:to>
                                        <p:strVal val="visible"/>
                                      </p:to>
                                    </p:set>
                                    <p:anim calcmode="lin" valueType="num">
                                      <p:cBhvr additive="base">
                                        <p:cTn id="19"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xEl>
                                              <p:pRg st="2" end="2"/>
                                            </p:txEl>
                                          </p:spTgt>
                                        </p:tgtEl>
                                        <p:attrNameLst>
                                          <p:attrName>style.visibility</p:attrName>
                                        </p:attrNameLst>
                                      </p:cBhvr>
                                      <p:to>
                                        <p:strVal val="visible"/>
                                      </p:to>
                                    </p:set>
                                    <p:anim calcmode="lin" valueType="num">
                                      <p:cBhvr additive="base">
                                        <p:cTn id="25"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
                                            <p:txEl>
                                              <p:pRg st="3" end="3"/>
                                            </p:txEl>
                                          </p:spTgt>
                                        </p:tgtEl>
                                        <p:attrNameLst>
                                          <p:attrName>style.visibility</p:attrName>
                                        </p:attrNameLst>
                                      </p:cBhvr>
                                      <p:to>
                                        <p:strVal val="visible"/>
                                      </p:to>
                                    </p:set>
                                    <p:anim calcmode="lin" valueType="num">
                                      <p:cBhvr additive="base">
                                        <p:cTn id="31"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
                                            <p:txEl>
                                              <p:pRg st="4" end="4"/>
                                            </p:txEl>
                                          </p:spTgt>
                                        </p:tgtEl>
                                        <p:attrNameLst>
                                          <p:attrName>style.visibility</p:attrName>
                                        </p:attrNameLst>
                                      </p:cBhvr>
                                      <p:to>
                                        <p:strVal val="visible"/>
                                      </p:to>
                                    </p:set>
                                    <p:anim calcmode="lin" valueType="num">
                                      <p:cBhvr additive="base">
                                        <p:cTn id="37"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
                                            <p:txEl>
                                              <p:pRg st="5" end="5"/>
                                            </p:txEl>
                                          </p:spTgt>
                                        </p:tgtEl>
                                        <p:attrNameLst>
                                          <p:attrName>style.visibility</p:attrName>
                                        </p:attrNameLst>
                                      </p:cBhvr>
                                      <p:to>
                                        <p:strVal val="visible"/>
                                      </p:to>
                                    </p:set>
                                    <p:anim calcmode="lin" valueType="num">
                                      <p:cBhvr additive="base">
                                        <p:cTn id="43"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0">
                                            <p:txEl>
                                              <p:pRg st="6" end="6"/>
                                            </p:txEl>
                                          </p:spTgt>
                                        </p:tgtEl>
                                        <p:attrNameLst>
                                          <p:attrName>style.visibility</p:attrName>
                                        </p:attrNameLst>
                                      </p:cBhvr>
                                      <p:to>
                                        <p:strVal val="visible"/>
                                      </p:to>
                                    </p:set>
                                    <p:anim calcmode="lin" valueType="num">
                                      <p:cBhvr additive="base">
                                        <p:cTn id="49" dur="500" fill="hold"/>
                                        <p:tgtEl>
                                          <p:spTgt spid="10">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0">
                                            <p:txEl>
                                              <p:pRg st="7" end="7"/>
                                            </p:txEl>
                                          </p:spTgt>
                                        </p:tgtEl>
                                        <p:attrNameLst>
                                          <p:attrName>style.visibility</p:attrName>
                                        </p:attrNameLst>
                                      </p:cBhvr>
                                      <p:to>
                                        <p:strVal val="visible"/>
                                      </p:to>
                                    </p:set>
                                    <p:anim calcmode="lin" valueType="num">
                                      <p:cBhvr additive="base">
                                        <p:cTn id="55" dur="500" fill="hold"/>
                                        <p:tgtEl>
                                          <p:spTgt spid="10">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0">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haroni" pitchFamily="2" charset="-79"/>
                <a:cs typeface="Aharoni" pitchFamily="2" charset="-79"/>
              </a:rPr>
              <a:t>Layered Approach</a:t>
            </a: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 xmlns:a16="http://schemas.microsoft.com/office/drawing/2014/main"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 xmlns:a16="http://schemas.microsoft.com/office/drawing/2014/main"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13</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221672" y="1070553"/>
            <a:ext cx="8603673" cy="2862322"/>
          </a:xfrm>
          <a:prstGeom prst="rect">
            <a:avLst/>
          </a:prstGeom>
        </p:spPr>
        <p:txBody>
          <a:bodyPr wrap="square">
            <a:spAutoFit/>
          </a:bodyPr>
          <a:lstStyle/>
          <a:p>
            <a:pPr>
              <a:buFont typeface="Wingdings" pitchFamily="2" charset="2"/>
              <a:buChar char="q"/>
            </a:pPr>
            <a:r>
              <a:rPr lang="en-US" dirty="0" smtClean="0">
                <a:latin typeface="Times New Roman" pitchFamily="18" charset="0"/>
                <a:cs typeface="Times New Roman" pitchFamily="18" charset="0"/>
              </a:rPr>
              <a:t>In order to overcome the drawback and provide separate functions at each level the layered approach was invented. </a:t>
            </a:r>
          </a:p>
          <a:p>
            <a:pPr>
              <a:buFont typeface="Wingdings" pitchFamily="2" charset="2"/>
              <a:buChar char="q"/>
            </a:pPr>
            <a:r>
              <a:rPr lang="en-US" dirty="0" smtClean="0">
                <a:latin typeface="Times New Roman" pitchFamily="18" charset="0"/>
                <a:cs typeface="Times New Roman" pitchFamily="18" charset="0"/>
              </a:rPr>
              <a:t>In that the different layers are design to provide separate services. </a:t>
            </a:r>
          </a:p>
          <a:p>
            <a:pPr>
              <a:buFont typeface="Wingdings" pitchFamily="2" charset="2"/>
              <a:buChar char="q"/>
            </a:pPr>
            <a:r>
              <a:rPr lang="en-US" dirty="0" smtClean="0">
                <a:latin typeface="Times New Roman" pitchFamily="18" charset="0"/>
                <a:cs typeface="Times New Roman" pitchFamily="18" charset="0"/>
              </a:rPr>
              <a:t>Very 1st layer (bottom layer 0) is an H/W layered which supports to H/W activity and their driver routines. </a:t>
            </a:r>
          </a:p>
          <a:p>
            <a:pPr>
              <a:buFont typeface="Wingdings" pitchFamily="2" charset="2"/>
              <a:buChar char="q"/>
            </a:pPr>
            <a:r>
              <a:rPr lang="en-US" dirty="0" smtClean="0">
                <a:latin typeface="Times New Roman" pitchFamily="18" charset="0"/>
                <a:cs typeface="Times New Roman" pitchFamily="18" charset="0"/>
              </a:rPr>
              <a:t>Layered 1is dedicated to process management Layered  2is allocated to memory-management Layered 3manages I/O device and buffering the information Layered n etc.</a:t>
            </a:r>
          </a:p>
          <a:p>
            <a:pPr>
              <a:buFont typeface="Wingdings" pitchFamily="2" charset="2"/>
              <a:buChar char="q"/>
            </a:pP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figure shows idea), The fact is that, every layer provides services to each above it.</a:t>
            </a:r>
          </a:p>
          <a:p>
            <a:pPr>
              <a:buFont typeface="Wingdings" pitchFamily="2" charset="2"/>
              <a:buChar char="q"/>
            </a:pPr>
            <a:r>
              <a:rPr lang="en-US" dirty="0" smtClean="0">
                <a:latin typeface="Times New Roman" pitchFamily="18" charset="0"/>
                <a:cs typeface="Times New Roman" pitchFamily="18" charset="0"/>
              </a:rPr>
              <a:t>At last upper layer is user interface layer that provides user interface to user for suitable use of OS, for every function.</a:t>
            </a:r>
          </a:p>
        </p:txBody>
      </p:sp>
      <p:sp>
        <p:nvSpPr>
          <p:cNvPr id="11" name="Rectangle 10"/>
          <p:cNvSpPr/>
          <p:nvPr/>
        </p:nvSpPr>
        <p:spPr>
          <a:xfrm>
            <a:off x="263236" y="4242138"/>
            <a:ext cx="6096000" cy="1754326"/>
          </a:xfrm>
          <a:prstGeom prst="rect">
            <a:avLst/>
          </a:prstGeom>
        </p:spPr>
        <p:txBody>
          <a:bodyPr>
            <a:spAutoFit/>
          </a:bodyPr>
          <a:lstStyle/>
          <a:p>
            <a:r>
              <a:rPr lang="en-US" b="1" dirty="0" smtClean="0">
                <a:latin typeface="Times New Roman" pitchFamily="18" charset="0"/>
                <a:cs typeface="Times New Roman" pitchFamily="18" charset="0"/>
              </a:rPr>
              <a:t>Advantages:-</a:t>
            </a:r>
          </a:p>
          <a:p>
            <a:pPr>
              <a:buFont typeface="Wingdings" pitchFamily="2" charset="2"/>
              <a:buChar char="q"/>
            </a:pPr>
            <a:r>
              <a:rPr lang="en-US" dirty="0" smtClean="0">
                <a:latin typeface="Times New Roman" pitchFamily="18" charset="0"/>
                <a:cs typeface="Times New Roman" pitchFamily="18" charset="0"/>
              </a:rPr>
              <a:t> Due to separation of layer and services it leads to modularity concepts.</a:t>
            </a:r>
          </a:p>
          <a:p>
            <a:pPr>
              <a:buFont typeface="Wingdings" pitchFamily="2" charset="2"/>
              <a:buChar char="q"/>
            </a:pPr>
            <a:r>
              <a:rPr lang="en-US" dirty="0" smtClean="0">
                <a:latin typeface="Times New Roman" pitchFamily="18" charset="0"/>
                <a:cs typeface="Times New Roman" pitchFamily="18" charset="0"/>
              </a:rPr>
              <a:t> It allows developer to change inner working of any layer.</a:t>
            </a:r>
          </a:p>
          <a:p>
            <a:pPr>
              <a:buFont typeface="Wingdings" pitchFamily="2" charset="2"/>
              <a:buChar char="q"/>
            </a:pPr>
            <a:r>
              <a:rPr lang="en-US" dirty="0" smtClean="0">
                <a:latin typeface="Times New Roman" pitchFamily="18" charset="0"/>
                <a:cs typeface="Times New Roman" pitchFamily="18" charset="0"/>
              </a:rPr>
              <a:t> It supports design of OS (because user get change to design develops some new things).</a:t>
            </a:r>
            <a:endParaRPr lang="en-US" dirty="0">
              <a:latin typeface="Times New Roman" pitchFamily="18" charset="0"/>
              <a:cs typeface="Times New Roman" pitchFamily="18" charset="0"/>
            </a:endParaRPr>
          </a:p>
        </p:txBody>
      </p:sp>
      <p:sp>
        <p:nvSpPr>
          <p:cNvPr id="12" name="Rectangle 11"/>
          <p:cNvSpPr/>
          <p:nvPr/>
        </p:nvSpPr>
        <p:spPr>
          <a:xfrm>
            <a:off x="6428509" y="4186627"/>
            <a:ext cx="5569527" cy="1754326"/>
          </a:xfrm>
          <a:prstGeom prst="rect">
            <a:avLst/>
          </a:prstGeom>
        </p:spPr>
        <p:txBody>
          <a:bodyPr wrap="square">
            <a:spAutoFit/>
          </a:bodyPr>
          <a:lstStyle/>
          <a:p>
            <a:r>
              <a:rPr lang="en-US" b="1" dirty="0" smtClean="0">
                <a:latin typeface="Times New Roman" pitchFamily="18" charset="0"/>
                <a:cs typeface="Times New Roman" pitchFamily="18" charset="0"/>
              </a:rPr>
              <a:t>Disadvantages:-</a:t>
            </a:r>
          </a:p>
          <a:p>
            <a:pPr>
              <a:buFont typeface="Wingdings" pitchFamily="2" charset="2"/>
              <a:buChar char="q"/>
            </a:pPr>
            <a:r>
              <a:rPr lang="en-US" dirty="0" smtClean="0">
                <a:latin typeface="Times New Roman" pitchFamily="18" charset="0"/>
                <a:cs typeface="Times New Roman" pitchFamily="18" charset="0"/>
              </a:rPr>
              <a:t>It is user oriented so the changes made by users, could not understand by others and also it’s not required to others.</a:t>
            </a:r>
          </a:p>
          <a:p>
            <a:pPr>
              <a:buFont typeface="Wingdings" pitchFamily="2" charset="2"/>
              <a:buChar char="q"/>
            </a:pPr>
            <a:r>
              <a:rPr lang="en-US" dirty="0" smtClean="0">
                <a:latin typeface="Times New Roman" pitchFamily="18" charset="0"/>
                <a:cs typeface="Times New Roman" pitchFamily="18" charset="0"/>
              </a:rPr>
              <a:t>Need careful definition of each layer at time of implementation.</a:t>
            </a:r>
            <a:endParaRPr lang="en-US" dirty="0">
              <a:latin typeface="Times New Roman" pitchFamily="18" charset="0"/>
              <a:cs typeface="Times New Roman" pitchFamily="18" charset="0"/>
            </a:endParaRPr>
          </a:p>
        </p:txBody>
      </p:sp>
      <p:pic>
        <p:nvPicPr>
          <p:cNvPr id="13" name="Picture 12" descr="2eDlDOp.jpg"/>
          <p:cNvPicPr>
            <a:picLocks noChangeAspect="1"/>
          </p:cNvPicPr>
          <p:nvPr/>
        </p:nvPicPr>
        <p:blipFill>
          <a:blip r:embed="rId3" cstate="print"/>
          <a:stretch>
            <a:fillRect/>
          </a:stretch>
        </p:blipFill>
        <p:spPr>
          <a:xfrm>
            <a:off x="8922328" y="1143000"/>
            <a:ext cx="2932400" cy="2932400"/>
          </a:xfrm>
          <a:prstGeom prst="rect">
            <a:avLst/>
          </a:prstGeom>
          <a:ln>
            <a:solidFill>
              <a:srgbClr val="FF0000"/>
            </a:solidFill>
          </a:ln>
        </p:spPr>
      </p:pic>
    </p:spTree>
    <p:extLst>
      <p:ext uri="{BB962C8B-B14F-4D97-AF65-F5344CB8AC3E}">
        <p14:creationId xmlns="" xmlns:p14="http://schemas.microsoft.com/office/powerpoint/2010/main" val="3621228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 calcmode="lin" valueType="num">
                                      <p:cBhvr additive="base">
                                        <p:cTn id="13"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xEl>
                                              <p:pRg st="2" end="2"/>
                                            </p:txEl>
                                          </p:spTgt>
                                        </p:tgtEl>
                                        <p:attrNameLst>
                                          <p:attrName>style.visibility</p:attrName>
                                        </p:attrNameLst>
                                      </p:cBhvr>
                                      <p:to>
                                        <p:strVal val="visible"/>
                                      </p:to>
                                    </p:set>
                                    <p:anim calcmode="lin" valueType="num">
                                      <p:cBhvr additive="base">
                                        <p:cTn id="25"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
                                            <p:txEl>
                                              <p:pRg st="3" end="3"/>
                                            </p:txEl>
                                          </p:spTgt>
                                        </p:tgtEl>
                                        <p:attrNameLst>
                                          <p:attrName>style.visibility</p:attrName>
                                        </p:attrNameLst>
                                      </p:cBhvr>
                                      <p:to>
                                        <p:strVal val="visible"/>
                                      </p:to>
                                    </p:set>
                                    <p:anim calcmode="lin" valueType="num">
                                      <p:cBhvr additive="base">
                                        <p:cTn id="31"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
                                            <p:txEl>
                                              <p:pRg st="4" end="4"/>
                                            </p:txEl>
                                          </p:spTgt>
                                        </p:tgtEl>
                                        <p:attrNameLst>
                                          <p:attrName>style.visibility</p:attrName>
                                        </p:attrNameLst>
                                      </p:cBhvr>
                                      <p:to>
                                        <p:strVal val="visible"/>
                                      </p:to>
                                    </p:set>
                                    <p:anim calcmode="lin" valueType="num">
                                      <p:cBhvr additive="base">
                                        <p:cTn id="37"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
                                            <p:txEl>
                                              <p:pRg st="5" end="5"/>
                                            </p:txEl>
                                          </p:spTgt>
                                        </p:tgtEl>
                                        <p:attrNameLst>
                                          <p:attrName>style.visibility</p:attrName>
                                        </p:attrNameLst>
                                      </p:cBhvr>
                                      <p:to>
                                        <p:strVal val="visible"/>
                                      </p:to>
                                    </p:set>
                                    <p:anim calcmode="lin" valueType="num">
                                      <p:cBhvr additive="base">
                                        <p:cTn id="43"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1">
                                            <p:txEl>
                                              <p:pRg st="0" end="0"/>
                                            </p:txEl>
                                          </p:spTgt>
                                        </p:tgtEl>
                                        <p:attrNameLst>
                                          <p:attrName>style.visibility</p:attrName>
                                        </p:attrNameLst>
                                      </p:cBhvr>
                                      <p:to>
                                        <p:strVal val="visible"/>
                                      </p:to>
                                    </p:set>
                                    <p:anim calcmode="lin" valueType="num">
                                      <p:cBhvr additive="base">
                                        <p:cTn id="49"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1">
                                            <p:txEl>
                                              <p:pRg st="1" end="1"/>
                                            </p:txEl>
                                          </p:spTgt>
                                        </p:tgtEl>
                                        <p:attrNameLst>
                                          <p:attrName>style.visibility</p:attrName>
                                        </p:attrNameLst>
                                      </p:cBhvr>
                                      <p:to>
                                        <p:strVal val="visible"/>
                                      </p:to>
                                    </p:set>
                                    <p:anim calcmode="lin" valueType="num">
                                      <p:cBhvr additive="base">
                                        <p:cTn id="55"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1">
                                            <p:txEl>
                                              <p:pRg st="2" end="2"/>
                                            </p:txEl>
                                          </p:spTgt>
                                        </p:tgtEl>
                                        <p:attrNameLst>
                                          <p:attrName>style.visibility</p:attrName>
                                        </p:attrNameLst>
                                      </p:cBhvr>
                                      <p:to>
                                        <p:strVal val="visible"/>
                                      </p:to>
                                    </p:set>
                                    <p:anim calcmode="lin" valueType="num">
                                      <p:cBhvr additive="base">
                                        <p:cTn id="61"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1">
                                            <p:txEl>
                                              <p:pRg st="3" end="3"/>
                                            </p:txEl>
                                          </p:spTgt>
                                        </p:tgtEl>
                                        <p:attrNameLst>
                                          <p:attrName>style.visibility</p:attrName>
                                        </p:attrNameLst>
                                      </p:cBhvr>
                                      <p:to>
                                        <p:strVal val="visible"/>
                                      </p:to>
                                    </p:set>
                                    <p:anim calcmode="lin" valueType="num">
                                      <p:cBhvr additive="base">
                                        <p:cTn id="67"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12">
                                            <p:txEl>
                                              <p:pRg st="0" end="0"/>
                                            </p:txEl>
                                          </p:spTgt>
                                        </p:tgtEl>
                                        <p:attrNameLst>
                                          <p:attrName>style.visibility</p:attrName>
                                        </p:attrNameLst>
                                      </p:cBhvr>
                                      <p:to>
                                        <p:strVal val="visible"/>
                                      </p:to>
                                    </p:set>
                                    <p:anim calcmode="lin" valueType="num">
                                      <p:cBhvr additive="base">
                                        <p:cTn id="73"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12">
                                            <p:txEl>
                                              <p:pRg st="1" end="1"/>
                                            </p:txEl>
                                          </p:spTgt>
                                        </p:tgtEl>
                                        <p:attrNameLst>
                                          <p:attrName>style.visibility</p:attrName>
                                        </p:attrNameLst>
                                      </p:cBhvr>
                                      <p:to>
                                        <p:strVal val="visible"/>
                                      </p:to>
                                    </p:set>
                                    <p:anim calcmode="lin" valueType="num">
                                      <p:cBhvr additive="base">
                                        <p:cTn id="79"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12">
                                            <p:txEl>
                                              <p:pRg st="2" end="2"/>
                                            </p:txEl>
                                          </p:spTgt>
                                        </p:tgtEl>
                                        <p:attrNameLst>
                                          <p:attrName>style.visibility</p:attrName>
                                        </p:attrNameLst>
                                      </p:cBhvr>
                                      <p:to>
                                        <p:strVal val="visible"/>
                                      </p:to>
                                    </p:set>
                                    <p:anim calcmode="lin" valueType="num">
                                      <p:cBhvr additive="base">
                                        <p:cTn id="85"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Times New Roman" panose="02020603050405020304" pitchFamily="18" charset="0"/>
              <a:cs typeface="Times New Roman" panose="02020603050405020304" pitchFamily="18" charset="0"/>
            </a:endParaRP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a16="http://schemas.microsoft.com/office/drawing/2014/main" xmlns=""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a16="http://schemas.microsoft.com/office/drawing/2014/main" xmlns=""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14</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xmlns="" id="{3D1C11D3-DC04-44C8-B80D-418BEA169E07}"/>
              </a:ext>
            </a:extLst>
          </p:cNvPr>
          <p:cNvSpPr/>
          <p:nvPr/>
        </p:nvSpPr>
        <p:spPr>
          <a:xfrm>
            <a:off x="539623" y="1438657"/>
            <a:ext cx="11098579" cy="4216539"/>
          </a:xfrm>
          <a:prstGeom prst="rect">
            <a:avLst/>
          </a:prstGeom>
        </p:spPr>
        <p:txBody>
          <a:bodyPr wrap="square">
            <a:spAutoFit/>
          </a:bodyPr>
          <a:lstStyle/>
          <a:p>
            <a:r>
              <a:rPr lang="en-US" sz="6000" b="1" dirty="0" smtClean="0">
                <a:solidFill>
                  <a:srgbClr val="7030A0"/>
                </a:solidFill>
                <a:latin typeface="Arial Black" pitchFamily="34" charset="0"/>
                <a:cs typeface="Times New Roman" pitchFamily="18" charset="0"/>
              </a:rPr>
              <a:t>Thank You </a:t>
            </a:r>
          </a:p>
          <a:p>
            <a:endParaRPr lang="en-US" sz="6000" b="1" dirty="0" smtClean="0">
              <a:solidFill>
                <a:srgbClr val="7030A0"/>
              </a:solidFill>
              <a:latin typeface="Arial Black" pitchFamily="34" charset="0"/>
              <a:cs typeface="Times New Roman" pitchFamily="18" charset="0"/>
            </a:endParaRPr>
          </a:p>
          <a:p>
            <a:endParaRPr lang="en-US" sz="6000" b="1" dirty="0" smtClean="0">
              <a:solidFill>
                <a:srgbClr val="7030A0"/>
              </a:solidFill>
              <a:latin typeface="Arial Black" pitchFamily="34" charset="0"/>
              <a:cs typeface="Times New Roman" pitchFamily="18" charset="0"/>
            </a:endParaRPr>
          </a:p>
          <a:p>
            <a:r>
              <a:rPr lang="en-US" sz="6000" b="1" dirty="0" smtClean="0">
                <a:solidFill>
                  <a:srgbClr val="7030A0"/>
                </a:solidFill>
                <a:latin typeface="Arial Black" pitchFamily="34" charset="0"/>
                <a:cs typeface="Times New Roman" pitchFamily="18" charset="0"/>
              </a:rPr>
              <a:t>We will meet Soon!!!!!!!!!!</a:t>
            </a:r>
          </a:p>
          <a:p>
            <a:pPr algn="ctr"/>
            <a:endParaRPr lang="en-IN" sz="2800" b="1" dirty="0">
              <a:solidFill>
                <a:srgbClr val="00B050"/>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xmlns="" val="36212285"/>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smtClean="0">
              <a:latin typeface="Times New Roman" pitchFamily="18" charset="0"/>
              <a:cs typeface="Times New Roman" pitchFamily="18" charset="0"/>
            </a:endParaRPr>
          </a:p>
          <a:p>
            <a:pPr algn="ctr"/>
            <a:endParaRPr lang="en-IN" sz="1000" b="1" dirty="0">
              <a:latin typeface="Times" panose="02020603050405020304" pitchFamily="18" charset="0"/>
              <a:cs typeface="Times" panose="02020603050405020304" pitchFamily="18" charset="0"/>
            </a:endParaRP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 xmlns:a16="http://schemas.microsoft.com/office/drawing/2014/main"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 xmlns:a16="http://schemas.microsoft.com/office/drawing/2014/main"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2</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 xmlns:a16="http://schemas.microsoft.com/office/drawing/2014/main" id="{3D1C11D3-DC04-44C8-B80D-418BEA169E07}"/>
              </a:ext>
            </a:extLst>
          </p:cNvPr>
          <p:cNvSpPr/>
          <p:nvPr/>
        </p:nvSpPr>
        <p:spPr>
          <a:xfrm>
            <a:off x="291904" y="2145792"/>
            <a:ext cx="6535615" cy="2400657"/>
          </a:xfrm>
          <a:prstGeom prst="rect">
            <a:avLst/>
          </a:prstGeom>
        </p:spPr>
        <p:txBody>
          <a:bodyPr wrap="square">
            <a:spAutoFit/>
          </a:bodyPr>
          <a:lstStyle/>
          <a:p>
            <a:pPr>
              <a:lnSpc>
                <a:spcPct val="150000"/>
              </a:lnSpc>
              <a:buFont typeface="Wingdings" pitchFamily="2" charset="2"/>
              <a:buChar char="q"/>
            </a:pPr>
            <a:r>
              <a:rPr lang="en-US" sz="2000" dirty="0" smtClean="0">
                <a:latin typeface="Times New Roman" pitchFamily="18" charset="0"/>
                <a:cs typeface="Times New Roman" pitchFamily="18" charset="0"/>
              </a:rPr>
              <a:t>While design of any operating system many factors need to be considered, from both user and system prospective.</a:t>
            </a:r>
          </a:p>
          <a:p>
            <a:pPr>
              <a:lnSpc>
                <a:spcPct val="150000"/>
              </a:lnSpc>
              <a:buFont typeface="Wingdings" pitchFamily="2" charset="2"/>
              <a:buChar char="q"/>
            </a:pPr>
            <a:r>
              <a:rPr lang="en-US" sz="2000" dirty="0" smtClean="0">
                <a:latin typeface="Times New Roman" pitchFamily="18" charset="0"/>
                <a:cs typeface="Times New Roman" pitchFamily="18" charset="0"/>
              </a:rPr>
              <a:t> The design and Implementation must be careful because if design fails so it may leads to produce bad/wrong O/P and will become reason to unsatisfied the user</a:t>
            </a:r>
          </a:p>
        </p:txBody>
      </p:sp>
      <p:pic>
        <p:nvPicPr>
          <p:cNvPr id="10" name="Picture 9" descr="1593044.jpg"/>
          <p:cNvPicPr>
            <a:picLocks noChangeAspect="1"/>
          </p:cNvPicPr>
          <p:nvPr/>
        </p:nvPicPr>
        <p:blipFill>
          <a:blip r:embed="rId3"/>
          <a:stretch>
            <a:fillRect/>
          </a:stretch>
        </p:blipFill>
        <p:spPr>
          <a:xfrm>
            <a:off x="7862095" y="1182624"/>
            <a:ext cx="3841709" cy="4941065"/>
          </a:xfrm>
          <a:prstGeom prst="rect">
            <a:avLst/>
          </a:prstGeom>
          <a:ln>
            <a:solidFill>
              <a:srgbClr val="FF0000"/>
            </a:solidFill>
          </a:ln>
        </p:spPr>
      </p:pic>
    </p:spTree>
    <p:extLst>
      <p:ext uri="{BB962C8B-B14F-4D97-AF65-F5344CB8AC3E}">
        <p14:creationId xmlns="" xmlns:p14="http://schemas.microsoft.com/office/powerpoint/2010/main" val="286310554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 calcmode="lin" valueType="num">
                                      <p:cBhvr additive="base">
                                        <p:cTn id="1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anim calcmode="lin" valueType="num">
                                      <p:cBhvr additive="base">
                                        <p:cTn id="19"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latin typeface="Times New Roman" pitchFamily="18" charset="0"/>
                <a:cs typeface="Times New Roman" pitchFamily="18" charset="0"/>
              </a:rPr>
              <a:t>Fundamental Principles</a:t>
            </a: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 xmlns:a16="http://schemas.microsoft.com/office/drawing/2014/main"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 xmlns:a16="http://schemas.microsoft.com/office/drawing/2014/main"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3</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0" y="955964"/>
            <a:ext cx="12192000" cy="5493812"/>
          </a:xfrm>
          <a:prstGeom prst="rect">
            <a:avLst/>
          </a:prstGeom>
        </p:spPr>
        <p:txBody>
          <a:bodyPr wrap="square">
            <a:spAutoFit/>
          </a:bodyPr>
          <a:lstStyle/>
          <a:p>
            <a:pPr>
              <a:lnSpc>
                <a:spcPct val="150000"/>
              </a:lnSpc>
              <a:buFont typeface="Wingdings" pitchFamily="2" charset="2"/>
              <a:buChar char="q"/>
            </a:pP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Performance: </a:t>
            </a:r>
            <a:r>
              <a:rPr lang="en-US" dirty="0" smtClean="0">
                <a:latin typeface="Times New Roman" pitchFamily="18" charset="0"/>
                <a:cs typeface="Times New Roman" pitchFamily="18" charset="0"/>
              </a:rPr>
              <a:t>For any product that must have perfect and should able to perform task with good manner and this is also big issues while OS designing</a:t>
            </a:r>
            <a:r>
              <a:rPr lang="en-US" dirty="0" smtClean="0">
                <a:latin typeface="Times New Roman" pitchFamily="18" charset="0"/>
                <a:cs typeface="Times New Roman" pitchFamily="18" charset="0"/>
              </a:rPr>
              <a:t>.[</a:t>
            </a:r>
            <a:r>
              <a:rPr lang="en-US" b="1" dirty="0" smtClean="0">
                <a:solidFill>
                  <a:srgbClr val="FF0000"/>
                </a:solidFill>
              </a:rPr>
              <a:t>average bytes per read/write, average read/write time, disk reads/writes per second, network utilization, pages input per second, pages per second, processor queue length, and processor usage.</a:t>
            </a:r>
            <a:r>
              <a:rPr lang="en-US" b="1" dirty="0" smtClean="0">
                <a:solidFill>
                  <a:srgbClr val="FF0000"/>
                </a:solidFill>
                <a:latin typeface="Times New Roman" pitchFamily="18" charset="0"/>
                <a:cs typeface="Times New Roman" pitchFamily="18" charset="0"/>
              </a:rPr>
              <a:t>]</a:t>
            </a:r>
            <a:endParaRPr lang="en-US" b="1" dirty="0" smtClean="0">
              <a:solidFill>
                <a:srgbClr val="FF0000"/>
              </a:solidFill>
              <a:latin typeface="Times New Roman" pitchFamily="18" charset="0"/>
              <a:cs typeface="Times New Roman" pitchFamily="18" charset="0"/>
            </a:endParaRPr>
          </a:p>
          <a:p>
            <a:pPr>
              <a:lnSpc>
                <a:spcPct val="150000"/>
              </a:lnSpc>
              <a:buFont typeface="Wingdings" pitchFamily="2" charset="2"/>
              <a:buChar char="q"/>
            </a:pP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Robustness: </a:t>
            </a:r>
            <a:r>
              <a:rPr lang="en-US" dirty="0" smtClean="0">
                <a:latin typeface="Times New Roman" pitchFamily="18" charset="0"/>
                <a:cs typeface="Times New Roman" pitchFamily="18" charset="0"/>
              </a:rPr>
              <a:t>While any hazards in system, OS should be robust because if it collapses it cannot produce desired output and user could not get any satisfaction. Also system should be hard to break.</a:t>
            </a:r>
          </a:p>
          <a:p>
            <a:pPr>
              <a:lnSpc>
                <a:spcPct val="150000"/>
              </a:lnSpc>
              <a:buFont typeface="Wingdings" pitchFamily="2" charset="2"/>
              <a:buChar char="q"/>
            </a:pP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Efficiency</a:t>
            </a:r>
            <a:r>
              <a:rPr lang="en-US" dirty="0" smtClean="0">
                <a:latin typeface="Times New Roman" pitchFamily="18" charset="0"/>
                <a:cs typeface="Times New Roman" pitchFamily="18" charset="0"/>
              </a:rPr>
              <a:t>: OS should be efficient to produce the O/P.</a:t>
            </a:r>
          </a:p>
          <a:p>
            <a:pPr>
              <a:lnSpc>
                <a:spcPct val="150000"/>
              </a:lnSpc>
              <a:buFont typeface="Wingdings" pitchFamily="2" charset="2"/>
              <a:buChar char="q"/>
            </a:pPr>
            <a:r>
              <a:rPr lang="en-US" b="1" dirty="0" smtClean="0">
                <a:latin typeface="Times New Roman" pitchFamily="18" charset="0"/>
                <a:cs typeface="Times New Roman" pitchFamily="18" charset="0"/>
              </a:rPr>
              <a:t> Scalability</a:t>
            </a:r>
            <a:r>
              <a:rPr lang="en-US" dirty="0" smtClean="0">
                <a:latin typeface="Times New Roman" pitchFamily="18" charset="0"/>
                <a:cs typeface="Times New Roman" pitchFamily="18" charset="0"/>
              </a:rPr>
              <a:t>: OS should have scalability capability, if any user wants to increase the number of operations that time OS should support to user requirement up to some extents</a:t>
            </a:r>
            <a:r>
              <a:rPr lang="en-US" dirty="0" smtClean="0">
                <a:latin typeface="Times New Roman" pitchFamily="18" charset="0"/>
                <a:cs typeface="Times New Roman" pitchFamily="18" charset="0"/>
              </a:rPr>
              <a:t>.[so throughput can increase]</a:t>
            </a:r>
            <a:endParaRPr lang="en-US" dirty="0" smtClean="0">
              <a:latin typeface="Times New Roman" pitchFamily="18" charset="0"/>
              <a:cs typeface="Times New Roman" pitchFamily="18" charset="0"/>
            </a:endParaRPr>
          </a:p>
          <a:p>
            <a:pPr>
              <a:lnSpc>
                <a:spcPct val="150000"/>
              </a:lnSpc>
              <a:buFont typeface="Wingdings" pitchFamily="2" charset="2"/>
              <a:buChar char="q"/>
            </a:pP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Predictability</a:t>
            </a:r>
            <a:r>
              <a:rPr lang="en-US" dirty="0" smtClean="0">
                <a:latin typeface="Times New Roman" pitchFamily="18" charset="0"/>
                <a:cs typeface="Times New Roman" pitchFamily="18" charset="0"/>
              </a:rPr>
              <a:t>: It should not be unpredictable. Every time it should produce the same result.</a:t>
            </a:r>
          </a:p>
          <a:p>
            <a:pPr>
              <a:lnSpc>
                <a:spcPct val="150000"/>
              </a:lnSpc>
              <a:buFont typeface="Wingdings" pitchFamily="2" charset="2"/>
              <a:buChar char="q"/>
            </a:pP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Exclusive use of Resource</a:t>
            </a:r>
            <a:r>
              <a:rPr lang="en-US" dirty="0" smtClean="0">
                <a:latin typeface="Times New Roman" pitchFamily="18" charset="0"/>
                <a:cs typeface="Times New Roman" pitchFamily="18" charset="0"/>
              </a:rPr>
              <a:t>: It’s should provide fair and exclusive use of resource to each process. So that they can executes their task without interleaving to other process.</a:t>
            </a:r>
          </a:p>
          <a:p>
            <a:pPr>
              <a:lnSpc>
                <a:spcPct val="150000"/>
              </a:lnSpc>
              <a:buFont typeface="Wingdings" pitchFamily="2" charset="2"/>
              <a:buChar char="q"/>
            </a:pP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Modularity:- So it will easy to debug and test</a:t>
            </a:r>
          </a:p>
          <a:p>
            <a:pPr>
              <a:lnSpc>
                <a:spcPct val="150000"/>
              </a:lnSpc>
              <a:buFont typeface="Wingdings" pitchFamily="2" charset="2"/>
              <a:buChar char="q"/>
            </a:pPr>
            <a:r>
              <a:rPr lang="en-US" b="1" dirty="0" smtClean="0">
                <a:latin typeface="Times New Roman" pitchFamily="18" charset="0"/>
                <a:cs typeface="Times New Roman" pitchFamily="18" charset="0"/>
              </a:rPr>
              <a:t> Reliable: So user can </a:t>
            </a:r>
            <a:r>
              <a:rPr lang="en-US" b="1" dirty="0" smtClean="0">
                <a:latin typeface="Times New Roman" pitchFamily="18" charset="0"/>
                <a:cs typeface="Times New Roman" pitchFamily="18" charset="0"/>
              </a:rPr>
              <a:t>trust and </a:t>
            </a: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Simplicity and many more</a:t>
            </a:r>
            <a:endParaRPr lang="en-US" b="1" dirty="0">
              <a:latin typeface="Times New Roman" pitchFamily="18" charset="0"/>
              <a:cs typeface="Times New Roman" pitchFamily="18" charset="0"/>
            </a:endParaRPr>
          </a:p>
        </p:txBody>
      </p:sp>
    </p:spTree>
    <p:extLst>
      <p:ext uri="{BB962C8B-B14F-4D97-AF65-F5344CB8AC3E}">
        <p14:creationId xmlns="" xmlns:p14="http://schemas.microsoft.com/office/powerpoint/2010/main" val="286310554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anim calcmode="lin" valueType="num">
                                      <p:cBhvr additive="base">
                                        <p:cTn id="13"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anim calcmode="lin" valueType="num">
                                      <p:cBhvr additive="base">
                                        <p:cTn id="19"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anim calcmode="lin" valueType="num">
                                      <p:cBhvr additive="base">
                                        <p:cTn id="25"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
                                            <p:txEl>
                                              <p:pRg st="4" end="4"/>
                                            </p:txEl>
                                          </p:spTgt>
                                        </p:tgtEl>
                                        <p:attrNameLst>
                                          <p:attrName>style.visibility</p:attrName>
                                        </p:attrNameLst>
                                      </p:cBhvr>
                                      <p:to>
                                        <p:strVal val="visible"/>
                                      </p:to>
                                    </p:set>
                                    <p:anim calcmode="lin" valueType="num">
                                      <p:cBhvr additive="base">
                                        <p:cTn id="31"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2">
                                            <p:txEl>
                                              <p:pRg st="5" end="5"/>
                                            </p:txEl>
                                          </p:spTgt>
                                        </p:tgtEl>
                                        <p:attrNameLst>
                                          <p:attrName>style.visibility</p:attrName>
                                        </p:attrNameLst>
                                      </p:cBhvr>
                                      <p:to>
                                        <p:strVal val="visible"/>
                                      </p:to>
                                    </p:set>
                                    <p:anim calcmode="lin" valueType="num">
                                      <p:cBhvr additive="base">
                                        <p:cTn id="37"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2">
                                            <p:txEl>
                                              <p:pRg st="6" end="6"/>
                                            </p:txEl>
                                          </p:spTgt>
                                        </p:tgtEl>
                                        <p:attrNameLst>
                                          <p:attrName>style.visibility</p:attrName>
                                        </p:attrNameLst>
                                      </p:cBhvr>
                                      <p:to>
                                        <p:strVal val="visible"/>
                                      </p:to>
                                    </p:set>
                                    <p:anim calcmode="lin" valueType="num">
                                      <p:cBhvr additive="base">
                                        <p:cTn id="43" dur="500" fill="hold"/>
                                        <p:tgtEl>
                                          <p:spTgt spid="12">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2">
                                            <p:txEl>
                                              <p:pRg st="7" end="7"/>
                                            </p:txEl>
                                          </p:spTgt>
                                        </p:tgtEl>
                                        <p:attrNameLst>
                                          <p:attrName>style.visibility</p:attrName>
                                        </p:attrNameLst>
                                      </p:cBhvr>
                                      <p:to>
                                        <p:strVal val="visible"/>
                                      </p:to>
                                    </p:set>
                                    <p:anim calcmode="lin" valueType="num">
                                      <p:cBhvr additive="base">
                                        <p:cTn id="49" dur="500" fill="hold"/>
                                        <p:tgtEl>
                                          <p:spTgt spid="12">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latin typeface="Times New Roman" pitchFamily="18" charset="0"/>
                <a:cs typeface="Times New Roman" pitchFamily="18" charset="0"/>
              </a:rPr>
              <a:t>Consideration for Design and Implementation of OS</a:t>
            </a:r>
            <a:endParaRPr lang="en-IN" sz="1000" dirty="0">
              <a:latin typeface="Times New Roman" pitchFamily="18" charset="0"/>
              <a:cs typeface="Times New Roman" pitchFamily="18" charset="0"/>
            </a:endParaRP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 xmlns:a16="http://schemas.microsoft.com/office/drawing/2014/main"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 xmlns:a16="http://schemas.microsoft.com/office/drawing/2014/main"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4</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3780627" y="2192264"/>
            <a:ext cx="4144173" cy="2308324"/>
          </a:xfrm>
          <a:prstGeom prst="rect">
            <a:avLst/>
          </a:prstGeom>
        </p:spPr>
        <p:txBody>
          <a:bodyPr wrap="square">
            <a:spAutoFit/>
          </a:bodyPr>
          <a:lstStyle/>
          <a:p>
            <a:pPr marL="457200" indent="-457200">
              <a:lnSpc>
                <a:spcPct val="150000"/>
              </a:lnSpc>
              <a:buFont typeface="+mj-lt"/>
              <a:buAutoNum type="arabicPeriod"/>
            </a:pPr>
            <a:r>
              <a:rPr lang="en-US" sz="2400" b="1" dirty="0" smtClean="0">
                <a:latin typeface="Aharoni" pitchFamily="2" charset="-79"/>
                <a:cs typeface="Aharoni" pitchFamily="2" charset="-79"/>
              </a:rPr>
              <a:t>Design Goal</a:t>
            </a:r>
          </a:p>
          <a:p>
            <a:pPr marL="457200" indent="-457200">
              <a:lnSpc>
                <a:spcPct val="150000"/>
              </a:lnSpc>
              <a:buFont typeface="+mj-lt"/>
              <a:buAutoNum type="arabicPeriod"/>
            </a:pPr>
            <a:r>
              <a:rPr lang="en-US" sz="2400" b="1" dirty="0" smtClean="0">
                <a:solidFill>
                  <a:srgbClr val="FF0000"/>
                </a:solidFill>
                <a:latin typeface="Aharoni" pitchFamily="2" charset="-79"/>
                <a:cs typeface="Aharoni" pitchFamily="2" charset="-79"/>
              </a:rPr>
              <a:t>Mechanism and policy</a:t>
            </a:r>
          </a:p>
          <a:p>
            <a:pPr marL="457200" indent="-457200">
              <a:lnSpc>
                <a:spcPct val="150000"/>
              </a:lnSpc>
              <a:buFont typeface="+mj-lt"/>
              <a:buAutoNum type="arabicPeriod"/>
            </a:pPr>
            <a:r>
              <a:rPr lang="en-US" sz="2400" b="1" dirty="0" smtClean="0">
                <a:latin typeface="Aharoni" pitchFamily="2" charset="-79"/>
                <a:cs typeface="Aharoni" pitchFamily="2" charset="-79"/>
              </a:rPr>
              <a:t>Implementation</a:t>
            </a:r>
          </a:p>
          <a:p>
            <a:pPr marL="457200" indent="-457200">
              <a:lnSpc>
                <a:spcPct val="150000"/>
              </a:lnSpc>
              <a:buFont typeface="+mj-lt"/>
              <a:buAutoNum type="arabicPeriod"/>
            </a:pPr>
            <a:r>
              <a:rPr lang="en-US" sz="2400" b="1" dirty="0" smtClean="0">
                <a:solidFill>
                  <a:srgbClr val="7030A0"/>
                </a:solidFill>
                <a:latin typeface="Aharoni" pitchFamily="2" charset="-79"/>
                <a:cs typeface="Aharoni" pitchFamily="2" charset="-79"/>
              </a:rPr>
              <a:t>System structure</a:t>
            </a:r>
            <a:endParaRPr lang="en-US" sz="2400" dirty="0">
              <a:solidFill>
                <a:srgbClr val="7030A0"/>
              </a:solidFill>
              <a:latin typeface="Aharoni" pitchFamily="2" charset="-79"/>
              <a:cs typeface="Aharoni" pitchFamily="2" charset="-79"/>
            </a:endParaRPr>
          </a:p>
        </p:txBody>
      </p:sp>
    </p:spTree>
    <p:extLst>
      <p:ext uri="{BB962C8B-B14F-4D97-AF65-F5344CB8AC3E}">
        <p14:creationId xmlns="" xmlns:p14="http://schemas.microsoft.com/office/powerpoint/2010/main" val="286310554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checkerboard(across)">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checkerboard(across)">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checkerboard(across)">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checkerboard(across)">
                                      <p:cBhvr>
                                        <p:cTn id="22" dur="5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Times New Roman" panose="02020603050405020304" pitchFamily="18" charset="0"/>
              <a:cs typeface="Times New Roman" panose="02020603050405020304" pitchFamily="18" charset="0"/>
            </a:endParaRP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a16="http://schemas.microsoft.com/office/drawing/2014/main" xmlns=""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a16="http://schemas.microsoft.com/office/drawing/2014/main" xmlns=""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5</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xmlns="" id="{3D1C11D3-DC04-44C8-B80D-418BEA169E07}"/>
              </a:ext>
            </a:extLst>
          </p:cNvPr>
          <p:cNvSpPr/>
          <p:nvPr/>
        </p:nvSpPr>
        <p:spPr>
          <a:xfrm>
            <a:off x="539623" y="1438657"/>
            <a:ext cx="11098579" cy="4216539"/>
          </a:xfrm>
          <a:prstGeom prst="rect">
            <a:avLst/>
          </a:prstGeom>
        </p:spPr>
        <p:txBody>
          <a:bodyPr wrap="square">
            <a:spAutoFit/>
          </a:bodyPr>
          <a:lstStyle/>
          <a:p>
            <a:r>
              <a:rPr lang="en-US" sz="6000" b="1" dirty="0" smtClean="0">
                <a:solidFill>
                  <a:srgbClr val="7030A0"/>
                </a:solidFill>
                <a:latin typeface="Arial Black" pitchFamily="34" charset="0"/>
                <a:cs typeface="Times New Roman" pitchFamily="18" charset="0"/>
              </a:rPr>
              <a:t>Thank You </a:t>
            </a:r>
          </a:p>
          <a:p>
            <a:endParaRPr lang="en-US" sz="6000" b="1" dirty="0" smtClean="0">
              <a:solidFill>
                <a:srgbClr val="7030A0"/>
              </a:solidFill>
              <a:latin typeface="Arial Black" pitchFamily="34" charset="0"/>
              <a:cs typeface="Times New Roman" pitchFamily="18" charset="0"/>
            </a:endParaRPr>
          </a:p>
          <a:p>
            <a:endParaRPr lang="en-US" sz="6000" b="1" dirty="0" smtClean="0">
              <a:solidFill>
                <a:srgbClr val="7030A0"/>
              </a:solidFill>
              <a:latin typeface="Arial Black" pitchFamily="34" charset="0"/>
              <a:cs typeface="Times New Roman" pitchFamily="18" charset="0"/>
            </a:endParaRPr>
          </a:p>
          <a:p>
            <a:r>
              <a:rPr lang="en-US" sz="6000" b="1" dirty="0" smtClean="0">
                <a:solidFill>
                  <a:srgbClr val="7030A0"/>
                </a:solidFill>
                <a:latin typeface="Arial Black" pitchFamily="34" charset="0"/>
                <a:cs typeface="Times New Roman" pitchFamily="18" charset="0"/>
              </a:rPr>
              <a:t>We will meet Soon!!!!!!!!!!</a:t>
            </a:r>
          </a:p>
          <a:p>
            <a:pPr algn="ctr"/>
            <a:endParaRPr lang="en-IN" sz="2800" b="1" dirty="0">
              <a:solidFill>
                <a:srgbClr val="00B050"/>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xmlns="" val="36212285"/>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000" b="1" dirty="0" smtClean="0">
                <a:latin typeface="Times New Roman" panose="02020603050405020304" pitchFamily="18" charset="0"/>
                <a:cs typeface="Times New Roman" panose="02020603050405020304" pitchFamily="18" charset="0"/>
              </a:rPr>
              <a:t>Agenda</a:t>
            </a:r>
            <a:endParaRPr lang="en-US" sz="3000" dirty="0">
              <a:latin typeface="Times New Roman" panose="02020603050405020304" pitchFamily="18" charset="0"/>
              <a:cs typeface="Times New Roman" panose="02020603050405020304" pitchFamily="18" charset="0"/>
            </a:endParaRP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 xmlns:a16="http://schemas.microsoft.com/office/drawing/2014/main"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 xmlns:a16="http://schemas.microsoft.com/office/drawing/2014/main"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6</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 xmlns:a16="http://schemas.microsoft.com/office/drawing/2014/main" id="{3D1C11D3-DC04-44C8-B80D-418BEA169E07}"/>
              </a:ext>
            </a:extLst>
          </p:cNvPr>
          <p:cNvSpPr/>
          <p:nvPr/>
        </p:nvSpPr>
        <p:spPr>
          <a:xfrm>
            <a:off x="515794" y="2001900"/>
            <a:ext cx="11098579" cy="2554545"/>
          </a:xfrm>
          <a:prstGeom prst="rect">
            <a:avLst/>
          </a:prstGeom>
        </p:spPr>
        <p:txBody>
          <a:bodyPr wrap="square">
            <a:spAutoFit/>
          </a:bodyPr>
          <a:lstStyle/>
          <a:p>
            <a:pPr algn="ctr"/>
            <a:r>
              <a:rPr lang="en-US" sz="8000" b="1" dirty="0" smtClean="0">
                <a:solidFill>
                  <a:srgbClr val="FF0000"/>
                </a:solidFill>
                <a:latin typeface="Bell MT" pitchFamily="18" charset="0"/>
              </a:rPr>
              <a:t>Design &amp; Implementation of OS</a:t>
            </a:r>
            <a:endParaRPr lang="en-IN" sz="2800" b="1" dirty="0">
              <a:solidFill>
                <a:srgbClr val="FF0000"/>
              </a:solidFill>
              <a:latin typeface="Bell MT" pitchFamily="18" charset="0"/>
              <a:cs typeface="Times" panose="02020603050405020304" pitchFamily="18" charset="0"/>
            </a:endParaRPr>
          </a:p>
        </p:txBody>
      </p:sp>
    </p:spTree>
    <p:extLst>
      <p:ext uri="{BB962C8B-B14F-4D97-AF65-F5344CB8AC3E}">
        <p14:creationId xmlns="" xmlns:p14="http://schemas.microsoft.com/office/powerpoint/2010/main" val="36212285"/>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latin typeface="Times New Roman" pitchFamily="18" charset="0"/>
                <a:cs typeface="Times New Roman" pitchFamily="18" charset="0"/>
              </a:rPr>
              <a:t>Consideration for Design and Implementation of OS</a:t>
            </a:r>
            <a:endParaRPr lang="en-IN" sz="1000" dirty="0">
              <a:latin typeface="Times New Roman" pitchFamily="18" charset="0"/>
              <a:cs typeface="Times New Roman" pitchFamily="18" charset="0"/>
            </a:endParaRP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 xmlns:a16="http://schemas.microsoft.com/office/drawing/2014/main"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 xmlns:a16="http://schemas.microsoft.com/office/drawing/2014/main"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7</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3780627" y="2192264"/>
            <a:ext cx="4144173" cy="2308324"/>
          </a:xfrm>
          <a:prstGeom prst="rect">
            <a:avLst/>
          </a:prstGeom>
        </p:spPr>
        <p:txBody>
          <a:bodyPr wrap="square">
            <a:spAutoFit/>
          </a:bodyPr>
          <a:lstStyle/>
          <a:p>
            <a:pPr marL="457200" indent="-457200">
              <a:lnSpc>
                <a:spcPct val="150000"/>
              </a:lnSpc>
              <a:buFont typeface="+mj-lt"/>
              <a:buAutoNum type="arabicPeriod"/>
            </a:pPr>
            <a:r>
              <a:rPr lang="en-US" sz="2400" b="1" dirty="0" smtClean="0">
                <a:latin typeface="Aharoni" pitchFamily="2" charset="-79"/>
                <a:cs typeface="Aharoni" pitchFamily="2" charset="-79"/>
              </a:rPr>
              <a:t>Design Goal</a:t>
            </a:r>
          </a:p>
          <a:p>
            <a:pPr marL="457200" indent="-457200">
              <a:lnSpc>
                <a:spcPct val="150000"/>
              </a:lnSpc>
              <a:buFont typeface="+mj-lt"/>
              <a:buAutoNum type="arabicPeriod"/>
            </a:pPr>
            <a:r>
              <a:rPr lang="en-US" sz="2400" b="1" dirty="0" smtClean="0">
                <a:solidFill>
                  <a:srgbClr val="FF0000"/>
                </a:solidFill>
                <a:latin typeface="Aharoni" pitchFamily="2" charset="-79"/>
                <a:cs typeface="Aharoni" pitchFamily="2" charset="-79"/>
              </a:rPr>
              <a:t>Mechanism and policy</a:t>
            </a:r>
          </a:p>
          <a:p>
            <a:pPr marL="457200" indent="-457200">
              <a:lnSpc>
                <a:spcPct val="150000"/>
              </a:lnSpc>
              <a:buFont typeface="+mj-lt"/>
              <a:buAutoNum type="arabicPeriod"/>
            </a:pPr>
            <a:r>
              <a:rPr lang="en-US" sz="2400" b="1" dirty="0" smtClean="0">
                <a:latin typeface="Aharoni" pitchFamily="2" charset="-79"/>
                <a:cs typeface="Aharoni" pitchFamily="2" charset="-79"/>
              </a:rPr>
              <a:t>Implementation</a:t>
            </a:r>
          </a:p>
          <a:p>
            <a:pPr marL="457200" indent="-457200">
              <a:lnSpc>
                <a:spcPct val="150000"/>
              </a:lnSpc>
              <a:buFont typeface="+mj-lt"/>
              <a:buAutoNum type="arabicPeriod"/>
            </a:pPr>
            <a:r>
              <a:rPr lang="en-US" sz="2400" b="1" dirty="0" smtClean="0">
                <a:solidFill>
                  <a:srgbClr val="7030A0"/>
                </a:solidFill>
                <a:latin typeface="Aharoni" pitchFamily="2" charset="-79"/>
                <a:cs typeface="Aharoni" pitchFamily="2" charset="-79"/>
              </a:rPr>
              <a:t>System structure</a:t>
            </a:r>
            <a:endParaRPr lang="en-US" sz="2400" dirty="0">
              <a:solidFill>
                <a:srgbClr val="7030A0"/>
              </a:solidFill>
              <a:latin typeface="Aharoni" pitchFamily="2" charset="-79"/>
              <a:cs typeface="Aharoni" pitchFamily="2" charset="-79"/>
            </a:endParaRPr>
          </a:p>
        </p:txBody>
      </p:sp>
    </p:spTree>
    <p:extLst>
      <p:ext uri="{BB962C8B-B14F-4D97-AF65-F5344CB8AC3E}">
        <p14:creationId xmlns="" xmlns:p14="http://schemas.microsoft.com/office/powerpoint/2010/main" val="286310554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checkerboard(across)">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checkerboard(across)">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checkerboard(across)">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checkerboard(across)">
                                      <p:cBhvr>
                                        <p:cTn id="22" dur="5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latin typeface="Aharoni" pitchFamily="2" charset="-79"/>
                <a:cs typeface="Aharoni" pitchFamily="2" charset="-79"/>
              </a:rPr>
              <a:t>Design Goal</a:t>
            </a:r>
            <a:endParaRPr lang="en-US" sz="3200" dirty="0" smtClean="0">
              <a:latin typeface="Times New Roman" pitchFamily="18" charset="0"/>
              <a:cs typeface="Times New Roman" pitchFamily="18" charset="0"/>
            </a:endParaRP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 xmlns:a16="http://schemas.microsoft.com/office/drawing/2014/main"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 xmlns:a16="http://schemas.microsoft.com/office/drawing/2014/main"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8</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 xmlns:a16="http://schemas.microsoft.com/office/drawing/2014/main" id="{3D1C11D3-DC04-44C8-B80D-418BEA169E07}"/>
              </a:ext>
            </a:extLst>
          </p:cNvPr>
          <p:cNvSpPr/>
          <p:nvPr/>
        </p:nvSpPr>
        <p:spPr>
          <a:xfrm>
            <a:off x="183838" y="1034658"/>
            <a:ext cx="11758779" cy="1015663"/>
          </a:xfrm>
          <a:prstGeom prst="rect">
            <a:avLst/>
          </a:prstGeom>
        </p:spPr>
        <p:txBody>
          <a:bodyPr wrap="square">
            <a:spAutoFit/>
          </a:bodyPr>
          <a:lstStyle/>
          <a:p>
            <a:pPr>
              <a:lnSpc>
                <a:spcPct val="150000"/>
              </a:lnSpc>
              <a:buFont typeface="Wingdings" pitchFamily="2" charset="2"/>
              <a:buChar char="q"/>
            </a:pPr>
            <a:r>
              <a:rPr lang="en-US" sz="2000" dirty="0" smtClean="0">
                <a:latin typeface="Times New Roman" pitchFamily="18" charset="0"/>
                <a:cs typeface="Times New Roman" pitchFamily="18" charset="0"/>
              </a:rPr>
              <a:t>The </a:t>
            </a:r>
            <a:r>
              <a:rPr lang="en-US" sz="2000" dirty="0" smtClean="0">
                <a:latin typeface="Times New Roman" pitchFamily="18" charset="0"/>
                <a:cs typeface="Times New Roman" pitchFamily="18" charset="0"/>
              </a:rPr>
              <a:t>primary goal of some of operating system is satisfied the user, efficient operation of the computer system.</a:t>
            </a:r>
          </a:p>
          <a:p>
            <a:pPr>
              <a:lnSpc>
                <a:spcPct val="150000"/>
              </a:lnSpc>
              <a:buFont typeface="Wingdings" pitchFamily="2" charset="2"/>
              <a:buChar char="q"/>
            </a:pPr>
            <a:r>
              <a:rPr lang="en-US" sz="2000" dirty="0" smtClean="0">
                <a:latin typeface="Times New Roman" pitchFamily="18" charset="0"/>
                <a:cs typeface="Times New Roman" pitchFamily="18" charset="0"/>
              </a:rPr>
              <a:t>Design Goal of OS is categorized into two types.</a:t>
            </a:r>
          </a:p>
        </p:txBody>
      </p:sp>
      <p:sp>
        <p:nvSpPr>
          <p:cNvPr id="11" name="Rectangle 10"/>
          <p:cNvSpPr/>
          <p:nvPr/>
        </p:nvSpPr>
        <p:spPr>
          <a:xfrm>
            <a:off x="318654" y="2773784"/>
            <a:ext cx="5430983" cy="3000821"/>
          </a:xfrm>
          <a:prstGeom prst="rect">
            <a:avLst/>
          </a:prstGeom>
        </p:spPr>
        <p:txBody>
          <a:bodyPr wrap="square">
            <a:spAutoFit/>
          </a:bodyPr>
          <a:lstStyle/>
          <a:p>
            <a:pPr>
              <a:lnSpc>
                <a:spcPct val="150000"/>
              </a:lnSpc>
            </a:pPr>
            <a:r>
              <a:rPr lang="en-US" b="1" dirty="0" smtClean="0">
                <a:latin typeface="Times New Roman" pitchFamily="18" charset="0"/>
                <a:cs typeface="Times New Roman" pitchFamily="18" charset="0"/>
              </a:rPr>
              <a:t>User Goal: As a user perspective OS should be:-</a:t>
            </a:r>
          </a:p>
          <a:p>
            <a:pPr lvl="1">
              <a:lnSpc>
                <a:spcPct val="150000"/>
              </a:lnSpc>
              <a:buFont typeface="Wingdings" pitchFamily="2" charset="2"/>
              <a:buChar char="q"/>
            </a:pPr>
            <a:r>
              <a:rPr lang="en-US" dirty="0" smtClean="0">
                <a:latin typeface="Times New Roman" pitchFamily="18" charset="0"/>
                <a:cs typeface="Times New Roman" pitchFamily="18" charset="0"/>
              </a:rPr>
              <a:t> Easy to used,</a:t>
            </a:r>
          </a:p>
          <a:p>
            <a:pPr lvl="1">
              <a:lnSpc>
                <a:spcPct val="150000"/>
              </a:lnSpc>
              <a:buFont typeface="Wingdings" pitchFamily="2" charset="2"/>
              <a:buChar char="q"/>
            </a:pPr>
            <a:r>
              <a:rPr lang="en-US" dirty="0" smtClean="0">
                <a:latin typeface="Times New Roman" pitchFamily="18" charset="0"/>
                <a:cs typeface="Times New Roman" pitchFamily="18" charset="0"/>
              </a:rPr>
              <a:t> Must be reliable,</a:t>
            </a:r>
          </a:p>
          <a:p>
            <a:pPr lvl="1">
              <a:lnSpc>
                <a:spcPct val="150000"/>
              </a:lnSpc>
              <a:buFont typeface="Wingdings" pitchFamily="2" charset="2"/>
              <a:buChar char="q"/>
            </a:pPr>
            <a:r>
              <a:rPr lang="en-US" dirty="0" smtClean="0">
                <a:latin typeface="Times New Roman" pitchFamily="18" charset="0"/>
                <a:cs typeface="Times New Roman" pitchFamily="18" charset="0"/>
              </a:rPr>
              <a:t>Convenient </a:t>
            </a:r>
          </a:p>
          <a:p>
            <a:pPr lvl="1">
              <a:lnSpc>
                <a:spcPct val="150000"/>
              </a:lnSpc>
              <a:buFont typeface="Wingdings" pitchFamily="2" charset="2"/>
              <a:buChar char="q"/>
            </a:pPr>
            <a:r>
              <a:rPr lang="en-US" dirty="0" smtClean="0">
                <a:latin typeface="Times New Roman" pitchFamily="18" charset="0"/>
                <a:cs typeface="Times New Roman" pitchFamily="18" charset="0"/>
              </a:rPr>
              <a:t> Safe, fast to produce any output,</a:t>
            </a:r>
          </a:p>
          <a:p>
            <a:pPr lvl="1">
              <a:lnSpc>
                <a:spcPct val="150000"/>
              </a:lnSpc>
              <a:buFont typeface="Wingdings" pitchFamily="2" charset="2"/>
              <a:buChar char="q"/>
            </a:pPr>
            <a:r>
              <a:rPr lang="en-US" dirty="0" smtClean="0">
                <a:latin typeface="Times New Roman" pitchFamily="18" charset="0"/>
                <a:cs typeface="Times New Roman" pitchFamily="18" charset="0"/>
              </a:rPr>
              <a:t> Easy to learn and may more as all user requirements.</a:t>
            </a:r>
          </a:p>
        </p:txBody>
      </p:sp>
      <p:sp>
        <p:nvSpPr>
          <p:cNvPr id="12" name="Rectangle 11"/>
          <p:cNvSpPr/>
          <p:nvPr/>
        </p:nvSpPr>
        <p:spPr>
          <a:xfrm>
            <a:off x="5860473" y="2828928"/>
            <a:ext cx="6096000" cy="2535566"/>
          </a:xfrm>
          <a:prstGeom prst="rect">
            <a:avLst/>
          </a:prstGeom>
        </p:spPr>
        <p:txBody>
          <a:bodyPr>
            <a:spAutoFit/>
          </a:bodyPr>
          <a:lstStyle/>
          <a:p>
            <a:pPr>
              <a:lnSpc>
                <a:spcPct val="150000"/>
              </a:lnSpc>
            </a:pPr>
            <a:r>
              <a:rPr lang="en-US" b="1" dirty="0" smtClean="0">
                <a:latin typeface="Times New Roman" pitchFamily="18" charset="0"/>
                <a:cs typeface="Times New Roman" pitchFamily="18" charset="0"/>
              </a:rPr>
              <a:t>System Goal: As a system perspective it also having same goal while design.</a:t>
            </a:r>
          </a:p>
          <a:p>
            <a:pPr lvl="1">
              <a:lnSpc>
                <a:spcPct val="150000"/>
              </a:lnSpc>
              <a:buFont typeface="Wingdings" pitchFamily="2" charset="2"/>
              <a:buChar char="q"/>
            </a:pPr>
            <a:r>
              <a:rPr lang="en-US" dirty="0" smtClean="0">
                <a:latin typeface="Times New Roman" pitchFamily="18" charset="0"/>
                <a:cs typeface="Times New Roman" pitchFamily="18" charset="0"/>
              </a:rPr>
              <a:t> It should be Error free.</a:t>
            </a:r>
          </a:p>
          <a:p>
            <a:pPr lvl="1">
              <a:lnSpc>
                <a:spcPct val="150000"/>
              </a:lnSpc>
              <a:buFont typeface="Wingdings" pitchFamily="2" charset="2"/>
              <a:buChar char="q"/>
            </a:pPr>
            <a:r>
              <a:rPr lang="en-US" dirty="0" smtClean="0">
                <a:latin typeface="Times New Roman" pitchFamily="18" charset="0"/>
                <a:cs typeface="Times New Roman" pitchFamily="18" charset="0"/>
              </a:rPr>
              <a:t> Easy to design, reliable, flexible.</a:t>
            </a:r>
          </a:p>
          <a:p>
            <a:pPr lvl="1">
              <a:lnSpc>
                <a:spcPct val="150000"/>
              </a:lnSpc>
              <a:buFont typeface="Wingdings" pitchFamily="2" charset="2"/>
              <a:buChar char="q"/>
            </a:pPr>
            <a:r>
              <a:rPr lang="en-US" dirty="0" smtClean="0">
                <a:latin typeface="Times New Roman" pitchFamily="18" charset="0"/>
                <a:cs typeface="Times New Roman" pitchFamily="18" charset="0"/>
              </a:rPr>
              <a:t> It should have fair maintenance.</a:t>
            </a:r>
          </a:p>
          <a:p>
            <a:pPr lvl="1">
              <a:lnSpc>
                <a:spcPct val="150000"/>
              </a:lnSpc>
              <a:buFont typeface="Wingdings" pitchFamily="2" charset="2"/>
              <a:buChar char="q"/>
            </a:pPr>
            <a:r>
              <a:rPr lang="en-US" dirty="0" smtClean="0">
                <a:latin typeface="Times New Roman" pitchFamily="18" charset="0"/>
                <a:cs typeface="Times New Roman" pitchFamily="18" charset="0"/>
              </a:rPr>
              <a:t> It should effective to produce results</a:t>
            </a: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286310554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 calcmode="lin" valueType="num">
                                      <p:cBhvr additive="base">
                                        <p:cTn id="13"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anim calcmode="lin" valueType="num">
                                      <p:cBhvr additive="base">
                                        <p:cTn id="19"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11">
                                            <p:txEl>
                                              <p:pRg st="1" end="1"/>
                                            </p:txEl>
                                          </p:spTgt>
                                        </p:tgtEl>
                                        <p:attrNameLst>
                                          <p:attrName>style.visibility</p:attrName>
                                        </p:attrNameLst>
                                      </p:cBhvr>
                                      <p:to>
                                        <p:strVal val="visible"/>
                                      </p:to>
                                    </p:set>
                                    <p:anim calcmode="lin" valueType="num">
                                      <p:cBhvr additive="base">
                                        <p:cTn id="25" dur="500" fill="hold"/>
                                        <p:tgtEl>
                                          <p:spTgt spid="11">
                                            <p:txEl>
                                              <p:pRg st="1" end="1"/>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11">
                                            <p:txEl>
                                              <p:pRg st="2" end="2"/>
                                            </p:txEl>
                                          </p:spTgt>
                                        </p:tgtEl>
                                        <p:attrNameLst>
                                          <p:attrName>style.visibility</p:attrName>
                                        </p:attrNameLst>
                                      </p:cBhvr>
                                      <p:to>
                                        <p:strVal val="visible"/>
                                      </p:to>
                                    </p:set>
                                    <p:anim calcmode="lin" valueType="num">
                                      <p:cBhvr additive="base">
                                        <p:cTn id="31" dur="500" fill="hold"/>
                                        <p:tgtEl>
                                          <p:spTgt spid="11">
                                            <p:txEl>
                                              <p:pRg st="2" end="2"/>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11">
                                            <p:txEl>
                                              <p:pRg st="3" end="3"/>
                                            </p:txEl>
                                          </p:spTgt>
                                        </p:tgtEl>
                                        <p:attrNameLst>
                                          <p:attrName>style.visibility</p:attrName>
                                        </p:attrNameLst>
                                      </p:cBhvr>
                                      <p:to>
                                        <p:strVal val="visible"/>
                                      </p:to>
                                    </p:set>
                                    <p:anim calcmode="lin" valueType="num">
                                      <p:cBhvr additive="base">
                                        <p:cTn id="37" dur="500" fill="hold"/>
                                        <p:tgtEl>
                                          <p:spTgt spid="11">
                                            <p:txEl>
                                              <p:pRg st="3" end="3"/>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11">
                                            <p:txEl>
                                              <p:pRg st="4" end="4"/>
                                            </p:txEl>
                                          </p:spTgt>
                                        </p:tgtEl>
                                        <p:attrNameLst>
                                          <p:attrName>style.visibility</p:attrName>
                                        </p:attrNameLst>
                                      </p:cBhvr>
                                      <p:to>
                                        <p:strVal val="visible"/>
                                      </p:to>
                                    </p:set>
                                    <p:anim calcmode="lin" valueType="num">
                                      <p:cBhvr additive="base">
                                        <p:cTn id="43" dur="500" fill="hold"/>
                                        <p:tgtEl>
                                          <p:spTgt spid="11">
                                            <p:txEl>
                                              <p:pRg st="4" end="4"/>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11">
                                            <p:txEl>
                                              <p:pRg st="5" end="5"/>
                                            </p:txEl>
                                          </p:spTgt>
                                        </p:tgtEl>
                                        <p:attrNameLst>
                                          <p:attrName>style.visibility</p:attrName>
                                        </p:attrNameLst>
                                      </p:cBhvr>
                                      <p:to>
                                        <p:strVal val="visible"/>
                                      </p:to>
                                    </p:set>
                                    <p:anim calcmode="lin" valueType="num">
                                      <p:cBhvr additive="base">
                                        <p:cTn id="49" dur="500" fill="hold"/>
                                        <p:tgtEl>
                                          <p:spTgt spid="11">
                                            <p:txEl>
                                              <p:pRg st="5" end="5"/>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1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nodeType="clickEffect">
                                  <p:stCondLst>
                                    <p:cond delay="0"/>
                                  </p:stCondLst>
                                  <p:childTnLst>
                                    <p:set>
                                      <p:cBhvr>
                                        <p:cTn id="54" dur="1" fill="hold">
                                          <p:stCondLst>
                                            <p:cond delay="0"/>
                                          </p:stCondLst>
                                        </p:cTn>
                                        <p:tgtEl>
                                          <p:spTgt spid="12">
                                            <p:txEl>
                                              <p:pRg st="0" end="0"/>
                                            </p:txEl>
                                          </p:spTgt>
                                        </p:tgtEl>
                                        <p:attrNameLst>
                                          <p:attrName>style.visibility</p:attrName>
                                        </p:attrNameLst>
                                      </p:cBhvr>
                                      <p:to>
                                        <p:strVal val="visible"/>
                                      </p:to>
                                    </p:set>
                                    <p:anim calcmode="lin" valueType="num">
                                      <p:cBhvr additive="base">
                                        <p:cTn id="55"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nodeType="clickEffect">
                                  <p:stCondLst>
                                    <p:cond delay="0"/>
                                  </p:stCondLst>
                                  <p:childTnLst>
                                    <p:set>
                                      <p:cBhvr>
                                        <p:cTn id="60" dur="1" fill="hold">
                                          <p:stCondLst>
                                            <p:cond delay="0"/>
                                          </p:stCondLst>
                                        </p:cTn>
                                        <p:tgtEl>
                                          <p:spTgt spid="12">
                                            <p:txEl>
                                              <p:pRg st="1" end="1"/>
                                            </p:txEl>
                                          </p:spTgt>
                                        </p:tgtEl>
                                        <p:attrNameLst>
                                          <p:attrName>style.visibility</p:attrName>
                                        </p:attrNameLst>
                                      </p:cBhvr>
                                      <p:to>
                                        <p:strVal val="visible"/>
                                      </p:to>
                                    </p:set>
                                    <p:anim calcmode="lin" valueType="num">
                                      <p:cBhvr additive="base">
                                        <p:cTn id="61" dur="500" fill="hold"/>
                                        <p:tgtEl>
                                          <p:spTgt spid="12">
                                            <p:txEl>
                                              <p:pRg st="1" end="1"/>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1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nodeType="clickEffect">
                                  <p:stCondLst>
                                    <p:cond delay="0"/>
                                  </p:stCondLst>
                                  <p:childTnLst>
                                    <p:set>
                                      <p:cBhvr>
                                        <p:cTn id="66" dur="1" fill="hold">
                                          <p:stCondLst>
                                            <p:cond delay="0"/>
                                          </p:stCondLst>
                                        </p:cTn>
                                        <p:tgtEl>
                                          <p:spTgt spid="12">
                                            <p:txEl>
                                              <p:pRg st="2" end="2"/>
                                            </p:txEl>
                                          </p:spTgt>
                                        </p:tgtEl>
                                        <p:attrNameLst>
                                          <p:attrName>style.visibility</p:attrName>
                                        </p:attrNameLst>
                                      </p:cBhvr>
                                      <p:to>
                                        <p:strVal val="visible"/>
                                      </p:to>
                                    </p:set>
                                    <p:anim calcmode="lin" valueType="num">
                                      <p:cBhvr additive="base">
                                        <p:cTn id="67" dur="500" fill="hold"/>
                                        <p:tgtEl>
                                          <p:spTgt spid="12">
                                            <p:txEl>
                                              <p:pRg st="2" end="2"/>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1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2" fill="hold" nodeType="clickEffect">
                                  <p:stCondLst>
                                    <p:cond delay="0"/>
                                  </p:stCondLst>
                                  <p:childTnLst>
                                    <p:set>
                                      <p:cBhvr>
                                        <p:cTn id="72" dur="1" fill="hold">
                                          <p:stCondLst>
                                            <p:cond delay="0"/>
                                          </p:stCondLst>
                                        </p:cTn>
                                        <p:tgtEl>
                                          <p:spTgt spid="12">
                                            <p:txEl>
                                              <p:pRg st="3" end="3"/>
                                            </p:txEl>
                                          </p:spTgt>
                                        </p:tgtEl>
                                        <p:attrNameLst>
                                          <p:attrName>style.visibility</p:attrName>
                                        </p:attrNameLst>
                                      </p:cBhvr>
                                      <p:to>
                                        <p:strVal val="visible"/>
                                      </p:to>
                                    </p:set>
                                    <p:anim calcmode="lin" valueType="num">
                                      <p:cBhvr additive="base">
                                        <p:cTn id="73" dur="500" fill="hold"/>
                                        <p:tgtEl>
                                          <p:spTgt spid="12">
                                            <p:txEl>
                                              <p:pRg st="3" end="3"/>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1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2" fill="hold" nodeType="clickEffect">
                                  <p:stCondLst>
                                    <p:cond delay="0"/>
                                  </p:stCondLst>
                                  <p:childTnLst>
                                    <p:set>
                                      <p:cBhvr>
                                        <p:cTn id="78" dur="1" fill="hold">
                                          <p:stCondLst>
                                            <p:cond delay="0"/>
                                          </p:stCondLst>
                                        </p:cTn>
                                        <p:tgtEl>
                                          <p:spTgt spid="12">
                                            <p:txEl>
                                              <p:pRg st="4" end="4"/>
                                            </p:txEl>
                                          </p:spTgt>
                                        </p:tgtEl>
                                        <p:attrNameLst>
                                          <p:attrName>style.visibility</p:attrName>
                                        </p:attrNameLst>
                                      </p:cBhvr>
                                      <p:to>
                                        <p:strVal val="visible"/>
                                      </p:to>
                                    </p:set>
                                    <p:anim calcmode="lin" valueType="num">
                                      <p:cBhvr additive="base">
                                        <p:cTn id="79" dur="500" fill="hold"/>
                                        <p:tgtEl>
                                          <p:spTgt spid="12">
                                            <p:txEl>
                                              <p:pRg st="4" end="4"/>
                                            </p:txEl>
                                          </p:spTgt>
                                        </p:tgtEl>
                                        <p:attrNameLst>
                                          <p:attrName>ppt_x</p:attrName>
                                        </p:attrNameLst>
                                      </p:cBhvr>
                                      <p:tavLst>
                                        <p:tav tm="0">
                                          <p:val>
                                            <p:strVal val="1+#ppt_w/2"/>
                                          </p:val>
                                        </p:tav>
                                        <p:tav tm="100000">
                                          <p:val>
                                            <p:strVal val="#ppt_x"/>
                                          </p:val>
                                        </p:tav>
                                      </p:tavLst>
                                    </p:anim>
                                    <p:anim calcmode="lin" valueType="num">
                                      <p:cBhvr additive="base">
                                        <p:cTn id="80" dur="500" fill="hold"/>
                                        <p:tgtEl>
                                          <p:spTgt spid="12">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latin typeface="Aharoni" pitchFamily="2" charset="-79"/>
                <a:cs typeface="Aharoni" pitchFamily="2" charset="-79"/>
              </a:rPr>
              <a:t>Mechanism and policy</a:t>
            </a: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 xmlns:a16="http://schemas.microsoft.com/office/drawing/2014/main"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 xmlns:a16="http://schemas.microsoft.com/office/drawing/2014/main"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9</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 xmlns:a16="http://schemas.microsoft.com/office/drawing/2014/main" id="{3D1C11D3-DC04-44C8-B80D-418BEA169E07}"/>
              </a:ext>
            </a:extLst>
          </p:cNvPr>
          <p:cNvSpPr/>
          <p:nvPr/>
        </p:nvSpPr>
        <p:spPr>
          <a:xfrm>
            <a:off x="201722" y="856357"/>
            <a:ext cx="8869126" cy="5386090"/>
          </a:xfrm>
          <a:prstGeom prst="rect">
            <a:avLst/>
          </a:prstGeom>
        </p:spPr>
        <p:txBody>
          <a:bodyPr wrap="square">
            <a:spAutoFit/>
          </a:bodyPr>
          <a:lstStyle/>
          <a:p>
            <a:r>
              <a:rPr lang="en-US" sz="2000" b="1" dirty="0" smtClean="0">
                <a:latin typeface="Times New Roman" pitchFamily="18" charset="0"/>
                <a:cs typeface="Times New Roman" pitchFamily="18" charset="0"/>
              </a:rPr>
              <a:t>Mechanism - Mechanism determine </a:t>
            </a:r>
            <a:r>
              <a:rPr lang="en-US" sz="3200" b="1" dirty="0" smtClean="0">
                <a:latin typeface="Times New Roman" pitchFamily="18" charset="0"/>
                <a:cs typeface="Times New Roman" pitchFamily="18" charset="0"/>
              </a:rPr>
              <a:t>“how to do”??? . </a:t>
            </a:r>
          </a:p>
          <a:p>
            <a:pPr lvl="1">
              <a:buFont typeface="Wingdings" pitchFamily="2" charset="2"/>
              <a:buChar char="q"/>
            </a:pPr>
            <a:r>
              <a:rPr lang="en-US" sz="2000" dirty="0" smtClean="0">
                <a:latin typeface="Times New Roman" pitchFamily="18" charset="0"/>
                <a:cs typeface="Times New Roman" pitchFamily="18" charset="0"/>
              </a:rPr>
              <a:t>Mechanism is simply, if we want to protect some resources then how that resource can be protected. </a:t>
            </a:r>
          </a:p>
          <a:p>
            <a:pPr lvl="1">
              <a:buFont typeface="Wingdings" pitchFamily="2" charset="2"/>
              <a:buChar char="q"/>
            </a:pPr>
            <a:r>
              <a:rPr lang="en-US" sz="2000" dirty="0" smtClean="0">
                <a:solidFill>
                  <a:srgbClr val="FF0000"/>
                </a:solidFill>
                <a:latin typeface="Times New Roman" pitchFamily="18" charset="0"/>
                <a:cs typeface="Times New Roman" pitchFamily="18" charset="0"/>
              </a:rPr>
              <a:t>E.g. In order to protect CPU we uses timer mechanism. </a:t>
            </a:r>
          </a:p>
          <a:p>
            <a:pPr lvl="1">
              <a:buFont typeface="Wingdings" pitchFamily="2" charset="2"/>
              <a:buChar char="q"/>
            </a:pPr>
            <a:r>
              <a:rPr lang="en-US" sz="2000" dirty="0" smtClean="0">
                <a:latin typeface="Times New Roman" pitchFamily="18" charset="0"/>
                <a:cs typeface="Times New Roman" pitchFamily="18" charset="0"/>
              </a:rPr>
              <a:t>Consider a mechanism for giving priority to certain type of programs over other. </a:t>
            </a:r>
          </a:p>
          <a:p>
            <a:pPr lvl="1">
              <a:buFont typeface="Wingdings" pitchFamily="2" charset="2"/>
              <a:buChar char="q"/>
            </a:pPr>
            <a:r>
              <a:rPr lang="en-US" sz="2000" dirty="0" smtClean="0">
                <a:latin typeface="Times New Roman" pitchFamily="18" charset="0"/>
                <a:cs typeface="Times New Roman" pitchFamily="18" charset="0"/>
              </a:rPr>
              <a:t>If mechanism is properly separated from policy, it can be used to support policy decision.</a:t>
            </a:r>
          </a:p>
          <a:p>
            <a:pPr lvl="1">
              <a:buFont typeface="Wingdings" pitchFamily="2" charset="2"/>
              <a:buChar char="q"/>
            </a:pPr>
            <a:r>
              <a:rPr lang="en-US" sz="2000" dirty="0" smtClean="0">
                <a:latin typeface="Times New Roman" pitchFamily="18" charset="0"/>
                <a:cs typeface="Times New Roman" pitchFamily="18" charset="0"/>
              </a:rPr>
              <a:t>Mechanism achieves the fair and protected use of CPU among the processes.</a:t>
            </a:r>
          </a:p>
          <a:p>
            <a:pPr lvl="1">
              <a:buFont typeface="Wingdings" pitchFamily="2" charset="2"/>
              <a:buChar char="q"/>
            </a:pPr>
            <a:endParaRPr lang="en-US" sz="2000"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Policy – Policies are also one of the most important principles of OS design. </a:t>
            </a:r>
          </a:p>
          <a:p>
            <a:endParaRPr lang="en-US" sz="2000" b="1" dirty="0" smtClean="0">
              <a:latin typeface="Times New Roman" pitchFamily="18" charset="0"/>
              <a:cs typeface="Times New Roman" pitchFamily="18" charset="0"/>
            </a:endParaRPr>
          </a:p>
          <a:p>
            <a:pPr lvl="1">
              <a:buFont typeface="Wingdings" pitchFamily="2" charset="2"/>
              <a:buChar char="q"/>
            </a:pPr>
            <a:r>
              <a:rPr lang="en-US" sz="2000" dirty="0" smtClean="0">
                <a:latin typeface="Times New Roman" pitchFamily="18" charset="0"/>
                <a:cs typeface="Times New Roman" pitchFamily="18" charset="0"/>
              </a:rPr>
              <a:t>The policy </a:t>
            </a:r>
            <a:r>
              <a:rPr lang="en-US" sz="2000" dirty="0" smtClean="0">
                <a:solidFill>
                  <a:srgbClr val="FF0000"/>
                </a:solidFill>
                <a:latin typeface="Times New Roman" pitchFamily="18" charset="0"/>
                <a:cs typeface="Times New Roman" pitchFamily="18" charset="0"/>
              </a:rPr>
              <a:t>may vary place to place, system to system and time to time</a:t>
            </a:r>
            <a:r>
              <a:rPr lang="en-US" sz="2000" dirty="0" smtClean="0">
                <a:latin typeface="Times New Roman" pitchFamily="18" charset="0"/>
                <a:cs typeface="Times New Roman" pitchFamily="18" charset="0"/>
              </a:rPr>
              <a:t>. </a:t>
            </a:r>
          </a:p>
          <a:p>
            <a:pPr lvl="1">
              <a:buFont typeface="Wingdings" pitchFamily="2" charset="2"/>
              <a:buChar char="q"/>
            </a:pPr>
            <a:r>
              <a:rPr lang="en-US" sz="2000" dirty="0" smtClean="0">
                <a:latin typeface="Times New Roman" pitchFamily="18" charset="0"/>
                <a:cs typeface="Times New Roman" pitchFamily="18" charset="0"/>
              </a:rPr>
              <a:t>Decision is important for all resource allocation reallocation and scheduling. </a:t>
            </a:r>
          </a:p>
          <a:p>
            <a:pPr lvl="1">
              <a:buFont typeface="Wingdings" pitchFamily="2" charset="2"/>
              <a:buChar char="q"/>
            </a:pPr>
            <a:r>
              <a:rPr lang="en-US" sz="2000" dirty="0" smtClean="0">
                <a:solidFill>
                  <a:srgbClr val="FF0000"/>
                </a:solidFill>
                <a:latin typeface="Times New Roman" pitchFamily="18" charset="0"/>
                <a:cs typeface="Times New Roman" pitchFamily="18" charset="0"/>
              </a:rPr>
              <a:t>E.g. how many times user will allow to uses a resource. </a:t>
            </a:r>
          </a:p>
          <a:p>
            <a:pPr lvl="1">
              <a:buFont typeface="Wingdings" pitchFamily="2" charset="2"/>
              <a:buChar char="q"/>
            </a:pPr>
            <a:r>
              <a:rPr lang="en-US" sz="2000" dirty="0" smtClean="0">
                <a:latin typeface="Times New Roman" pitchFamily="18" charset="0"/>
                <a:cs typeface="Times New Roman" pitchFamily="18" charset="0"/>
              </a:rPr>
              <a:t>In simple word policy is nothing but </a:t>
            </a:r>
            <a:r>
              <a:rPr lang="en-US" sz="3200" dirty="0" smtClean="0">
                <a:latin typeface="Times New Roman" pitchFamily="18" charset="0"/>
                <a:cs typeface="Times New Roman" pitchFamily="18" charset="0"/>
              </a:rPr>
              <a:t>"</a:t>
            </a:r>
            <a:r>
              <a:rPr lang="en-US" sz="3200" b="1" dirty="0" smtClean="0">
                <a:latin typeface="Times New Roman" pitchFamily="18" charset="0"/>
                <a:cs typeface="Times New Roman" pitchFamily="18" charset="0"/>
              </a:rPr>
              <a:t>what to do"?</a:t>
            </a:r>
            <a:endParaRPr lang="en-US" sz="3200" dirty="0" smtClean="0">
              <a:latin typeface="Times New Roman" pitchFamily="18" charset="0"/>
              <a:cs typeface="Times New Roman" pitchFamily="18" charset="0"/>
            </a:endParaRPr>
          </a:p>
        </p:txBody>
      </p:sp>
      <p:sp>
        <p:nvSpPr>
          <p:cNvPr id="10" name="Rectangle 9"/>
          <p:cNvSpPr/>
          <p:nvPr/>
        </p:nvSpPr>
        <p:spPr>
          <a:xfrm>
            <a:off x="8570976" y="1007840"/>
            <a:ext cx="3389376" cy="5078313"/>
          </a:xfrm>
          <a:prstGeom prst="rect">
            <a:avLst/>
          </a:prstGeom>
        </p:spPr>
        <p:txBody>
          <a:bodyPr wrap="square">
            <a:spAutoFit/>
          </a:bodyPr>
          <a:lstStyle/>
          <a:p>
            <a:pPr>
              <a:lnSpc>
                <a:spcPct val="150000"/>
              </a:lnSpc>
            </a:pPr>
            <a:r>
              <a:rPr lang="en-US" b="1" dirty="0" smtClean="0">
                <a:latin typeface="Times New Roman" pitchFamily="18" charset="0"/>
                <a:cs typeface="Times New Roman" pitchFamily="18" charset="0"/>
              </a:rPr>
              <a:t>For example – </a:t>
            </a:r>
          </a:p>
          <a:p>
            <a:pPr lvl="1">
              <a:lnSpc>
                <a:spcPct val="150000"/>
              </a:lnSpc>
              <a:buFont typeface="Wingdings" pitchFamily="2" charset="2"/>
              <a:buChar char="q"/>
            </a:pPr>
            <a:r>
              <a:rPr lang="en-US" dirty="0" smtClean="0">
                <a:latin typeface="Times New Roman" pitchFamily="18" charset="0"/>
                <a:cs typeface="Times New Roman" pitchFamily="18" charset="0"/>
              </a:rPr>
              <a:t>If the mechanism and policy are independent, then few changes are required in mechanism if policy changes. </a:t>
            </a:r>
          </a:p>
          <a:p>
            <a:pPr lvl="1">
              <a:lnSpc>
                <a:spcPct val="150000"/>
              </a:lnSpc>
              <a:buFont typeface="Wingdings" pitchFamily="2" charset="2"/>
              <a:buChar char="q"/>
            </a:pPr>
            <a:r>
              <a:rPr lang="en-US" dirty="0" smtClean="0">
                <a:latin typeface="Times New Roman" pitchFamily="18" charset="0"/>
                <a:cs typeface="Times New Roman" pitchFamily="18" charset="0"/>
              </a:rPr>
              <a:t>If a policy </a:t>
            </a:r>
            <a:r>
              <a:rPr lang="en-US" dirty="0" err="1" smtClean="0">
                <a:latin typeface="Times New Roman" pitchFamily="18" charset="0"/>
                <a:cs typeface="Times New Roman" pitchFamily="18" charset="0"/>
              </a:rPr>
              <a:t>favours</a:t>
            </a:r>
            <a:r>
              <a:rPr lang="en-US" dirty="0" smtClean="0">
                <a:latin typeface="Times New Roman" pitchFamily="18" charset="0"/>
                <a:cs typeface="Times New Roman" pitchFamily="18" charset="0"/>
              </a:rPr>
              <a:t> I/O intensive processes over CPU intensive processes, then a policy change to preference of CPU intensive processes will not change the mechanism.</a:t>
            </a: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3621228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 calcmode="lin" valueType="num">
                                      <p:cBhvr additive="base">
                                        <p:cTn id="3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xEl>
                                              <p:pRg st="5" end="5"/>
                                            </p:txEl>
                                          </p:spTgt>
                                        </p:tgtEl>
                                        <p:attrNameLst>
                                          <p:attrName>style.visibility</p:attrName>
                                        </p:attrNameLst>
                                      </p:cBhvr>
                                      <p:to>
                                        <p:strVal val="visible"/>
                                      </p:to>
                                    </p:set>
                                    <p:anim calcmode="lin" valueType="num">
                                      <p:cBhvr additive="base">
                                        <p:cTn id="37"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9">
                                            <p:txEl>
                                              <p:pRg st="7" end="7"/>
                                            </p:txEl>
                                          </p:spTgt>
                                        </p:tgtEl>
                                        <p:attrNameLst>
                                          <p:attrName>style.visibility</p:attrName>
                                        </p:attrNameLst>
                                      </p:cBhvr>
                                      <p:to>
                                        <p:strVal val="visible"/>
                                      </p:to>
                                    </p:set>
                                    <p:anim calcmode="lin" valueType="num">
                                      <p:cBhvr additive="base">
                                        <p:cTn id="43"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9">
                                            <p:txEl>
                                              <p:pRg st="9" end="9"/>
                                            </p:txEl>
                                          </p:spTgt>
                                        </p:tgtEl>
                                        <p:attrNameLst>
                                          <p:attrName>style.visibility</p:attrName>
                                        </p:attrNameLst>
                                      </p:cBhvr>
                                      <p:to>
                                        <p:strVal val="visible"/>
                                      </p:to>
                                    </p:set>
                                    <p:anim calcmode="lin" valueType="num">
                                      <p:cBhvr additive="base">
                                        <p:cTn id="49" dur="500" fill="hold"/>
                                        <p:tgtEl>
                                          <p:spTgt spid="9">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9">
                                            <p:txEl>
                                              <p:pRg st="10" end="10"/>
                                            </p:txEl>
                                          </p:spTgt>
                                        </p:tgtEl>
                                        <p:attrNameLst>
                                          <p:attrName>style.visibility</p:attrName>
                                        </p:attrNameLst>
                                      </p:cBhvr>
                                      <p:to>
                                        <p:strVal val="visible"/>
                                      </p:to>
                                    </p:set>
                                    <p:anim calcmode="lin" valueType="num">
                                      <p:cBhvr additive="base">
                                        <p:cTn id="55" dur="500" fill="hold"/>
                                        <p:tgtEl>
                                          <p:spTgt spid="9">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9">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9">
                                            <p:txEl>
                                              <p:pRg st="11" end="11"/>
                                            </p:txEl>
                                          </p:spTgt>
                                        </p:tgtEl>
                                        <p:attrNameLst>
                                          <p:attrName>style.visibility</p:attrName>
                                        </p:attrNameLst>
                                      </p:cBhvr>
                                      <p:to>
                                        <p:strVal val="visible"/>
                                      </p:to>
                                    </p:set>
                                    <p:anim calcmode="lin" valueType="num">
                                      <p:cBhvr additive="base">
                                        <p:cTn id="61" dur="500" fill="hold"/>
                                        <p:tgtEl>
                                          <p:spTgt spid="9">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9">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9">
                                            <p:txEl>
                                              <p:pRg st="12" end="12"/>
                                            </p:txEl>
                                          </p:spTgt>
                                        </p:tgtEl>
                                        <p:attrNameLst>
                                          <p:attrName>style.visibility</p:attrName>
                                        </p:attrNameLst>
                                      </p:cBhvr>
                                      <p:to>
                                        <p:strVal val="visible"/>
                                      </p:to>
                                    </p:set>
                                    <p:anim calcmode="lin" valueType="num">
                                      <p:cBhvr additive="base">
                                        <p:cTn id="67" dur="500" fill="hold"/>
                                        <p:tgtEl>
                                          <p:spTgt spid="9">
                                            <p:txEl>
                                              <p:pRg st="12" end="1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9">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10">
                                            <p:txEl>
                                              <p:pRg st="0" end="0"/>
                                            </p:txEl>
                                          </p:spTgt>
                                        </p:tgtEl>
                                        <p:attrNameLst>
                                          <p:attrName>style.visibility</p:attrName>
                                        </p:attrNameLst>
                                      </p:cBhvr>
                                      <p:to>
                                        <p:strVal val="visible"/>
                                      </p:to>
                                    </p:set>
                                    <p:anim calcmode="lin" valueType="num">
                                      <p:cBhvr additive="base">
                                        <p:cTn id="73"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10">
                                            <p:txEl>
                                              <p:pRg st="1" end="1"/>
                                            </p:txEl>
                                          </p:spTgt>
                                        </p:tgtEl>
                                        <p:attrNameLst>
                                          <p:attrName>style.visibility</p:attrName>
                                        </p:attrNameLst>
                                      </p:cBhvr>
                                      <p:to>
                                        <p:strVal val="visible"/>
                                      </p:to>
                                    </p:set>
                                    <p:anim calcmode="lin" valueType="num">
                                      <p:cBhvr additive="base">
                                        <p:cTn id="79"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10">
                                            <p:txEl>
                                              <p:pRg st="2" end="2"/>
                                            </p:txEl>
                                          </p:spTgt>
                                        </p:tgtEl>
                                        <p:attrNameLst>
                                          <p:attrName>style.visibility</p:attrName>
                                        </p:attrNameLst>
                                      </p:cBhvr>
                                      <p:to>
                                        <p:strVal val="visible"/>
                                      </p:to>
                                    </p:set>
                                    <p:anim calcmode="lin" valueType="num">
                                      <p:cBhvr additive="base">
                                        <p:cTn id="85"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Foundry</Template>
  <TotalTime>1963</TotalTime>
  <Words>1415</Words>
  <Application>Microsoft Office PowerPoint</Application>
  <PresentationFormat>Custom</PresentationFormat>
  <Paragraphs>175</Paragraphs>
  <Slides>14</Slides>
  <Notes>14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dc:title>
  <dc:creator>Chandu</dc:creator>
  <cp:lastModifiedBy>ADMIN</cp:lastModifiedBy>
  <cp:revision>825</cp:revision>
  <dcterms:created xsi:type="dcterms:W3CDTF">2020-07-17T22:15:01Z</dcterms:created>
  <dcterms:modified xsi:type="dcterms:W3CDTF">2021-02-26T01:34:30Z</dcterms:modified>
</cp:coreProperties>
</file>