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notesSlides/notesSlide17.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07" r:id="rId2"/>
    <p:sldId id="387" r:id="rId3"/>
    <p:sldId id="393" r:id="rId4"/>
    <p:sldId id="394" r:id="rId5"/>
    <p:sldId id="395" r:id="rId6"/>
    <p:sldId id="375" r:id="rId7"/>
    <p:sldId id="388" r:id="rId8"/>
    <p:sldId id="389" r:id="rId9"/>
    <p:sldId id="390" r:id="rId10"/>
    <p:sldId id="391" r:id="rId11"/>
    <p:sldId id="392" r:id="rId12"/>
    <p:sldId id="396" r:id="rId13"/>
    <p:sldId id="397" r:id="rId14"/>
    <p:sldId id="398" r:id="rId15"/>
    <p:sldId id="399" r:id="rId16"/>
    <p:sldId id="400" r:id="rId17"/>
    <p:sldId id="40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8" d="100"/>
          <a:sy n="78" d="100"/>
        </p:scale>
        <p:origin x="-114" y="-67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76B2A2-80DA-45AB-AF39-8AE4E4DCC1CC}" type="datetimeFigureOut">
              <a:rPr lang="en-US" smtClean="0"/>
              <a:pPr/>
              <a:t>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EDDDC-F22A-4DC4-AC10-FC96E983B850}" type="slidenum">
              <a:rPr lang="en-US" smtClean="0"/>
              <a:pPr/>
              <a:t>‹#›</a:t>
            </a:fld>
            <a:endParaRPr lang="en-US"/>
          </a:p>
        </p:txBody>
      </p:sp>
    </p:spTree>
    <p:extLst>
      <p:ext uri="{BB962C8B-B14F-4D97-AF65-F5344CB8AC3E}">
        <p14:creationId xmlns:p14="http://schemas.microsoft.com/office/powerpoint/2010/main" xmlns="" val="129904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1</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7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10</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7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11</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7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12</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7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13</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7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14</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7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15</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7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16</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7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17</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7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2</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7 February 2021</a:t>
            </a:fld>
            <a:endParaRPr lang="en-US"/>
          </a:p>
        </p:txBody>
      </p:sp>
    </p:spTree>
    <p:extLst>
      <p:ext uri="{BB962C8B-B14F-4D97-AF65-F5344CB8AC3E}">
        <p14:creationId xmlns:p14="http://schemas.microsoft.com/office/powerpoint/2010/main" xmlns="" val="909877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3</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7 February 2021</a:t>
            </a:fld>
            <a:endParaRPr lang="en-US"/>
          </a:p>
        </p:txBody>
      </p:sp>
    </p:spTree>
    <p:extLst>
      <p:ext uri="{BB962C8B-B14F-4D97-AF65-F5344CB8AC3E}">
        <p14:creationId xmlns="" xmlns:p14="http://schemas.microsoft.com/office/powerpoint/2010/main" val="909877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4</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7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5</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7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6</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7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7</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7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8</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7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9</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7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4A4A48-2B18-44C1-BD9F-60D7E0A5ED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5BE3AE37-1FDB-4C82-9632-F3F5B87865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3DC71269-484A-4182-83B9-51D347907E8E}"/>
              </a:ext>
            </a:extLst>
          </p:cNvPr>
          <p:cNvSpPr>
            <a:spLocks noGrp="1"/>
          </p:cNvSpPr>
          <p:nvPr>
            <p:ph type="dt" sz="half" idx="10"/>
          </p:nvPr>
        </p:nvSpPr>
        <p:spPr/>
        <p:txBody>
          <a:bodyPr/>
          <a:lstStyle/>
          <a:p>
            <a:fld id="{EBF789C9-3449-419B-9B1F-A6C93573CBF9}" type="datetime2">
              <a:rPr lang="en-IN" smtClean="0"/>
              <a:pPr/>
              <a:t>Sunday, 07 February 2021</a:t>
            </a:fld>
            <a:endParaRPr lang="en-IN"/>
          </a:p>
        </p:txBody>
      </p:sp>
      <p:sp>
        <p:nvSpPr>
          <p:cNvPr id="5" name="Footer Placeholder 4">
            <a:extLst>
              <a:ext uri="{FF2B5EF4-FFF2-40B4-BE49-F238E27FC236}">
                <a16:creationId xmlns:a16="http://schemas.microsoft.com/office/drawing/2014/main" xmlns="" id="{FA7DC89C-9AEA-41DD-909C-BFB817BBBE03}"/>
              </a:ext>
            </a:extLst>
          </p:cNvPr>
          <p:cNvSpPr>
            <a:spLocks noGrp="1"/>
          </p:cNvSpPr>
          <p:nvPr>
            <p:ph type="ftr" sz="quarter" idx="11"/>
          </p:nvPr>
        </p:nvSpPr>
        <p:spPr/>
        <p:txBody>
          <a:bodyPr/>
          <a:lstStyle/>
          <a:p>
            <a:r>
              <a:rPr lang="en-IN" smtClean="0"/>
              <a:t>By, Chandu D Vaidya</a:t>
            </a:r>
            <a:endParaRPr lang="en-IN"/>
          </a:p>
        </p:txBody>
      </p:sp>
      <p:sp>
        <p:nvSpPr>
          <p:cNvPr id="6" name="Slide Number Placeholder 5">
            <a:extLst>
              <a:ext uri="{FF2B5EF4-FFF2-40B4-BE49-F238E27FC236}">
                <a16:creationId xmlns:a16="http://schemas.microsoft.com/office/drawing/2014/main" xmlns="" id="{E387A448-B4BF-4D81-8BA0-99E720F8E3DB}"/>
              </a:ext>
            </a:extLst>
          </p:cNvPr>
          <p:cNvSpPr>
            <a:spLocks noGrp="1"/>
          </p:cNvSpPr>
          <p:nvPr>
            <p:ph type="sldNum" sz="quarter" idx="12"/>
          </p:nvPr>
        </p:nvSpPr>
        <p:spPr/>
        <p:txBody>
          <a:bodyPr/>
          <a:lstStyle/>
          <a:p>
            <a:fld id="{AB13613E-9339-4BDC-83A9-954E2C6D009B}" type="slidenum">
              <a:rPr lang="en-IN" smtClean="0"/>
              <a:pPr/>
              <a:t>‹#›</a:t>
            </a:fld>
            <a:endParaRPr lang="en-IN"/>
          </a:p>
        </p:txBody>
      </p:sp>
    </p:spTree>
    <p:extLst>
      <p:ext uri="{BB962C8B-B14F-4D97-AF65-F5344CB8AC3E}">
        <p14:creationId xmlns:p14="http://schemas.microsoft.com/office/powerpoint/2010/main" xmlns="" val="50775903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0B89776-18BA-445B-A29E-6E42C83A8B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FF89465-FBA1-448E-9D9B-8FD8A60DA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F13E21D-8D84-471B-A782-BA6197C68D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2E175E-03B2-4151-B101-EDC8CAB459C9}" type="datetime2">
              <a:rPr lang="en-IN" smtClean="0"/>
              <a:pPr/>
              <a:t>Sunday, 07 February 2021</a:t>
            </a:fld>
            <a:endParaRPr lang="en-IN"/>
          </a:p>
        </p:txBody>
      </p:sp>
      <p:sp>
        <p:nvSpPr>
          <p:cNvPr id="5" name="Footer Placeholder 4">
            <a:extLst>
              <a:ext uri="{FF2B5EF4-FFF2-40B4-BE49-F238E27FC236}">
                <a16:creationId xmlns:a16="http://schemas.microsoft.com/office/drawing/2014/main" xmlns="" id="{350C6283-E8DE-4473-BA08-F9EF90B1EE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By, Chandu D Vaidya</a:t>
            </a:r>
            <a:endParaRPr lang="en-IN"/>
          </a:p>
        </p:txBody>
      </p:sp>
      <p:sp>
        <p:nvSpPr>
          <p:cNvPr id="6" name="Slide Number Placeholder 5">
            <a:extLst>
              <a:ext uri="{FF2B5EF4-FFF2-40B4-BE49-F238E27FC236}">
                <a16:creationId xmlns:a16="http://schemas.microsoft.com/office/drawing/2014/main" xmlns="" id="{71EE6573-6E9B-418B-AE67-D083404D09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13613E-9339-4BDC-83A9-954E2C6D009B}" type="slidenum">
              <a:rPr lang="en-IN" smtClean="0"/>
              <a:pPr/>
              <a:t>‹#›</a:t>
            </a:fld>
            <a:endParaRPr lang="en-IN"/>
          </a:p>
        </p:txBody>
      </p:sp>
    </p:spTree>
    <p:extLst>
      <p:ext uri="{BB962C8B-B14F-4D97-AF65-F5344CB8AC3E}">
        <p14:creationId xmlns:p14="http://schemas.microsoft.com/office/powerpoint/2010/main" xmlns="" val="227681768"/>
      </p:ext>
    </p:extLst>
  </p:cSld>
  <p:clrMap bg1="lt1" tx1="dk1" bg2="lt2" tx2="dk2" accent1="accent1" accent2="accent2" accent3="accent3" accent4="accent4" accent5="accent5" accent6="accent6" hlink="hlink" folHlink="folHlink"/>
  <p:sldLayoutIdLst>
    <p:sldLayoutId id="2147483649"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000" b="1" dirty="0" smtClean="0">
                <a:latin typeface="Times New Roman" panose="02020603050405020304" pitchFamily="18" charset="0"/>
                <a:cs typeface="Times New Roman" panose="02020603050405020304" pitchFamily="18" charset="0"/>
              </a:rPr>
              <a:t>Agenda</a:t>
            </a: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1</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743712" y="1443285"/>
            <a:ext cx="10497312" cy="3785652"/>
          </a:xfrm>
          <a:prstGeom prst="rect">
            <a:avLst/>
          </a:prstGeom>
        </p:spPr>
        <p:txBody>
          <a:bodyPr wrap="square">
            <a:spAutoFit/>
          </a:bodyPr>
          <a:lstStyle/>
          <a:p>
            <a:pPr algn="ctr"/>
            <a:r>
              <a:rPr lang="en-US" sz="8000" b="1" dirty="0" smtClean="0">
                <a:solidFill>
                  <a:srgbClr val="7030A0"/>
                </a:solidFill>
                <a:latin typeface="Times New Roman" pitchFamily="18" charset="0"/>
                <a:cs typeface="Times New Roman" pitchFamily="18" charset="0"/>
              </a:rPr>
              <a:t>Operating System</a:t>
            </a:r>
          </a:p>
          <a:p>
            <a:pPr algn="ctr"/>
            <a:r>
              <a:rPr lang="en-US" sz="8000" b="1" dirty="0" smtClean="0">
                <a:solidFill>
                  <a:srgbClr val="7030A0"/>
                </a:solidFill>
                <a:latin typeface="Times New Roman" pitchFamily="18" charset="0"/>
                <a:cs typeface="Times New Roman" pitchFamily="18" charset="0"/>
              </a:rPr>
              <a:t>Services</a:t>
            </a:r>
          </a:p>
          <a:p>
            <a:pPr algn="ctr"/>
            <a:r>
              <a:rPr lang="en-US" sz="8000" b="1" dirty="0" smtClean="0">
                <a:solidFill>
                  <a:srgbClr val="7030A0"/>
                </a:solidFill>
                <a:latin typeface="Times New Roman" pitchFamily="18" charset="0"/>
                <a:cs typeface="Times New Roman" pitchFamily="18" charset="0"/>
              </a:rPr>
              <a:t>Categories</a:t>
            </a:r>
            <a:endParaRPr lang="en-IN" sz="2800" b="1"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User Interface</a:t>
            </a:r>
            <a:endParaRPr lang="en-US" sz="3200" dirty="0" smtClean="0">
              <a:latin typeface="Times New Roman" pitchFamily="18" charset="0"/>
              <a:cs typeface="Times New Roman"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10</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221119" y="1052947"/>
            <a:ext cx="11649148" cy="1323439"/>
          </a:xfrm>
          <a:prstGeom prst="rect">
            <a:avLst/>
          </a:prstGeom>
        </p:spPr>
        <p:txBody>
          <a:bodyPr wrap="square">
            <a:spAutoFit/>
          </a:bodyPr>
          <a:lstStyle/>
          <a:p>
            <a:r>
              <a:rPr lang="en-US" sz="2000" dirty="0" smtClean="0">
                <a:latin typeface="Times New Roman" pitchFamily="18" charset="0"/>
                <a:cs typeface="Times New Roman" pitchFamily="18" charset="0"/>
              </a:rPr>
              <a:t>As a definition of operating system it provide a way to interact with hardware</a:t>
            </a:r>
          </a:p>
          <a:p>
            <a:pPr lvl="2">
              <a:buFont typeface="Wingdings" pitchFamily="2" charset="2"/>
              <a:buChar char="q"/>
            </a:pPr>
            <a:r>
              <a:rPr lang="en-US" sz="2000" b="1" dirty="0" smtClean="0">
                <a:solidFill>
                  <a:srgbClr val="7030A0"/>
                </a:solidFill>
                <a:latin typeface="Times New Roman" pitchFamily="18" charset="0"/>
                <a:cs typeface="Times New Roman" pitchFamily="18" charset="0"/>
              </a:rPr>
              <a:t>Command line interface—single </a:t>
            </a:r>
          </a:p>
          <a:p>
            <a:pPr lvl="2">
              <a:buFont typeface="Wingdings" pitchFamily="2" charset="2"/>
              <a:buChar char="q"/>
            </a:pPr>
            <a:r>
              <a:rPr lang="en-US" sz="2000" dirty="0" smtClean="0">
                <a:latin typeface="Times New Roman" pitchFamily="18" charset="0"/>
                <a:cs typeface="Times New Roman" pitchFamily="18" charset="0"/>
              </a:rPr>
              <a:t>Batch based interface—Multiple </a:t>
            </a:r>
          </a:p>
          <a:p>
            <a:pPr lvl="2">
              <a:buFont typeface="Wingdings" pitchFamily="2" charset="2"/>
              <a:buChar char="q"/>
            </a:pPr>
            <a:r>
              <a:rPr lang="en-US" sz="2000" dirty="0" smtClean="0">
                <a:solidFill>
                  <a:srgbClr val="FF0000"/>
                </a:solidFill>
                <a:latin typeface="Times New Roman" pitchFamily="18" charset="0"/>
                <a:cs typeface="Times New Roman" pitchFamily="18" charset="0"/>
              </a:rPr>
              <a:t>Graphical User Interface/UI---Icons</a:t>
            </a:r>
            <a:endParaRPr lang="en-US" sz="2000" dirty="0">
              <a:solidFill>
                <a:srgbClr val="FF0000"/>
              </a:solidFill>
              <a:latin typeface="Times New Roman" pitchFamily="18" charset="0"/>
              <a:cs typeface="Times New Roman" pitchFamily="18" charset="0"/>
            </a:endParaRPr>
          </a:p>
        </p:txBody>
      </p:sp>
      <p:sp>
        <p:nvSpPr>
          <p:cNvPr id="2050" name="AutoShape 2" descr="Importance of Resource Allocation and Time Management in Project Manageme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 name="Picture 10" descr="Untitled.png"/>
          <p:cNvPicPr>
            <a:picLocks noChangeAspect="1"/>
          </p:cNvPicPr>
          <p:nvPr/>
        </p:nvPicPr>
        <p:blipFill>
          <a:blip r:embed="rId3" cstate="print"/>
          <a:stretch>
            <a:fillRect/>
          </a:stretch>
        </p:blipFill>
        <p:spPr>
          <a:xfrm>
            <a:off x="7695520" y="1531234"/>
            <a:ext cx="3534269" cy="1800476"/>
          </a:xfrm>
          <a:prstGeom prst="rect">
            <a:avLst/>
          </a:prstGeom>
        </p:spPr>
      </p:pic>
      <p:pic>
        <p:nvPicPr>
          <p:cNvPr id="12" name="Picture 11" descr="Untitled.png"/>
          <p:cNvPicPr>
            <a:picLocks noChangeAspect="1"/>
          </p:cNvPicPr>
          <p:nvPr/>
        </p:nvPicPr>
        <p:blipFill>
          <a:blip r:embed="rId4" cstate="print"/>
          <a:stretch>
            <a:fillRect/>
          </a:stretch>
        </p:blipFill>
        <p:spPr>
          <a:xfrm>
            <a:off x="5992418" y="3560024"/>
            <a:ext cx="3858164" cy="2314898"/>
          </a:xfrm>
          <a:prstGeom prst="rect">
            <a:avLst/>
          </a:prstGeom>
        </p:spPr>
      </p:pic>
      <p:pic>
        <p:nvPicPr>
          <p:cNvPr id="13" name="Picture 12" descr="phpPI9Lo8.png"/>
          <p:cNvPicPr>
            <a:picLocks noChangeAspect="1"/>
          </p:cNvPicPr>
          <p:nvPr/>
        </p:nvPicPr>
        <p:blipFill>
          <a:blip r:embed="rId5" cstate="print"/>
          <a:stretch>
            <a:fillRect/>
          </a:stretch>
        </p:blipFill>
        <p:spPr>
          <a:xfrm>
            <a:off x="506557" y="3343707"/>
            <a:ext cx="4057650" cy="1971675"/>
          </a:xfrm>
          <a:prstGeom prst="rect">
            <a:avLst/>
          </a:prstGeom>
        </p:spPr>
      </p:pic>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9">
                                            <p:txEl>
                                              <p:pRg st="2" end="2"/>
                                            </p:txEl>
                                          </p:spTgt>
                                        </p:tgtEl>
                                        <p:attrNameLst>
                                          <p:attrName>style.visibility</p:attrName>
                                        </p:attrNameLst>
                                      </p:cBhvr>
                                      <p:to>
                                        <p:strVal val="visible"/>
                                      </p:to>
                                    </p:set>
                                    <p:anim calcmode="lin" valueType="num">
                                      <p:cBhvr additive="base">
                                        <p:cTn id="24"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ox(in)">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anim calcmode="lin" valueType="num">
                                      <p:cBhvr additive="base">
                                        <p:cTn id="3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checkerboard(across)">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Times New Roman" pitchFamily="18" charset="0"/>
                <a:cs typeface="Times New Roman" pitchFamily="18" charset="0"/>
              </a:rPr>
              <a:t>Error detection</a:t>
            </a: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11</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221119" y="1052947"/>
            <a:ext cx="10890226" cy="3785652"/>
          </a:xfrm>
          <a:prstGeom prst="rect">
            <a:avLst/>
          </a:prstGeom>
        </p:spPr>
        <p:txBody>
          <a:bodyPr wrap="square">
            <a:spAutoFit/>
          </a:bodyPr>
          <a:lstStyle/>
          <a:p>
            <a:pPr>
              <a:buFont typeface="Wingdings" pitchFamily="2" charset="2"/>
              <a:buChar char="Ø"/>
            </a:pPr>
            <a:r>
              <a:rPr lang="en-US" sz="2000" dirty="0" smtClean="0">
                <a:solidFill>
                  <a:srgbClr val="FF0000"/>
                </a:solidFill>
                <a:latin typeface="Times New Roman" pitchFamily="18" charset="0"/>
                <a:cs typeface="Times New Roman" pitchFamily="18" charset="0"/>
              </a:rPr>
              <a:t>Every process (during execution) is a sensitive issue because during execution the contents of program resides in main memory, and most of the time it transfer from one place to another place, which may lead to some hazard.</a:t>
            </a:r>
          </a:p>
          <a:p>
            <a:pPr>
              <a:buFont typeface="Wingdings" pitchFamily="2" charset="2"/>
              <a:buChar char="Ø"/>
            </a:pPr>
            <a:r>
              <a:rPr lang="en-US" sz="2000" dirty="0" smtClean="0">
                <a:latin typeface="Times New Roman" pitchFamily="18" charset="0"/>
                <a:cs typeface="Times New Roman" pitchFamily="18" charset="0"/>
              </a:rPr>
              <a:t> Operating System keeps track of resources to monitors is there a normal operation or not. </a:t>
            </a:r>
          </a:p>
          <a:p>
            <a:pPr>
              <a:buFont typeface="Wingdings" pitchFamily="2" charset="2"/>
              <a:buChar char="Ø"/>
            </a:pPr>
            <a:r>
              <a:rPr lang="en-US" sz="2000" dirty="0" smtClean="0">
                <a:latin typeface="Times New Roman" pitchFamily="18" charset="0"/>
                <a:cs typeface="Times New Roman" pitchFamily="18" charset="0"/>
              </a:rPr>
              <a:t>Operating system takes a </a:t>
            </a:r>
            <a:r>
              <a:rPr lang="en-US" sz="2000" b="1" dirty="0" smtClean="0">
                <a:solidFill>
                  <a:srgbClr val="00B050"/>
                </a:solidFill>
                <a:latin typeface="Times New Roman" pitchFamily="18" charset="0"/>
                <a:cs typeface="Times New Roman" pitchFamily="18" charset="0"/>
              </a:rPr>
              <a:t>corrective action </a:t>
            </a:r>
            <a:r>
              <a:rPr lang="en-US" sz="2000" dirty="0" smtClean="0">
                <a:latin typeface="Times New Roman" pitchFamily="18" charset="0"/>
                <a:cs typeface="Times New Roman" pitchFamily="18" charset="0"/>
              </a:rPr>
              <a:t>after detection of an error and shows the error message to user so that user will know that error has occurred in system.</a:t>
            </a:r>
          </a:p>
          <a:p>
            <a:pPr>
              <a:buFont typeface="Wingdings" pitchFamily="2" charset="2"/>
              <a:buChar char="Ø"/>
            </a:pPr>
            <a:r>
              <a:rPr lang="en-US" sz="2000" dirty="0" smtClean="0">
                <a:latin typeface="Times New Roman" pitchFamily="18" charset="0"/>
                <a:cs typeface="Times New Roman" pitchFamily="18" charset="0"/>
              </a:rPr>
              <a:t> Errors can occur anytime and anywhere. </a:t>
            </a:r>
          </a:p>
          <a:p>
            <a:pPr>
              <a:buFont typeface="Wingdings" pitchFamily="2" charset="2"/>
              <a:buChar char="Ø"/>
            </a:pPr>
            <a:r>
              <a:rPr lang="en-US" sz="2000" dirty="0" smtClean="0">
                <a:latin typeface="Times New Roman" pitchFamily="18" charset="0"/>
                <a:cs typeface="Times New Roman" pitchFamily="18" charset="0"/>
              </a:rPr>
              <a:t>An error may occur in user program CPU, in I/O devices or in the memory hardware during operation.</a:t>
            </a:r>
          </a:p>
          <a:p>
            <a:pPr>
              <a:buFont typeface="Wingdings" pitchFamily="2" charset="2"/>
              <a:buChar char="Ø"/>
            </a:pPr>
            <a:r>
              <a:rPr lang="en-US" sz="2000" dirty="0" smtClean="0">
                <a:solidFill>
                  <a:srgbClr val="FF0000"/>
                </a:solidFill>
                <a:latin typeface="Times New Roman" pitchFamily="18" charset="0"/>
                <a:cs typeface="Times New Roman" pitchFamily="18" charset="0"/>
              </a:rPr>
              <a:t>For each type of error:-</a:t>
            </a:r>
          </a:p>
          <a:p>
            <a:r>
              <a:rPr lang="en-US" sz="2000" dirty="0" smtClean="0">
                <a:latin typeface="Times New Roman" pitchFamily="18" charset="0"/>
                <a:cs typeface="Times New Roman" pitchFamily="18" charset="0"/>
              </a:rPr>
              <a:t>	</a:t>
            </a:r>
            <a:r>
              <a:rPr lang="en-US" sz="2000" b="1" dirty="0" smtClean="0">
                <a:solidFill>
                  <a:srgbClr val="00B050"/>
                </a:solidFill>
                <a:latin typeface="Times New Roman" pitchFamily="18" charset="0"/>
                <a:cs typeface="Times New Roman" pitchFamily="18" charset="0"/>
              </a:rPr>
              <a:t> The OS constantly checks for possible errors.</a:t>
            </a:r>
          </a:p>
          <a:p>
            <a:r>
              <a:rPr lang="en-US" sz="2000" b="1" dirty="0" smtClean="0">
                <a:solidFill>
                  <a:srgbClr val="00B050"/>
                </a:solidFill>
                <a:latin typeface="Times New Roman" pitchFamily="18" charset="0"/>
                <a:cs typeface="Times New Roman" pitchFamily="18" charset="0"/>
              </a:rPr>
              <a:t>	 The OS takes an appropriate action to ensure correct and consistent computing.</a:t>
            </a:r>
          </a:p>
          <a:p>
            <a:pPr>
              <a:buFont typeface="Wingdings" pitchFamily="2" charset="2"/>
              <a:buChar char="Ø"/>
            </a:pPr>
            <a:endParaRPr lang="en-US" sz="2000" dirty="0" smtClean="0">
              <a:latin typeface="Times New Roman" pitchFamily="18" charset="0"/>
              <a:cs typeface="Times New Roman" pitchFamily="18" charset="0"/>
            </a:endParaRPr>
          </a:p>
        </p:txBody>
      </p:sp>
      <p:sp>
        <p:nvSpPr>
          <p:cNvPr id="2050" name="AutoShape 2" descr="Importance of Resource Allocation and Time Management in Project Manageme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6" name="Picture 15" descr="Untitled.png"/>
          <p:cNvPicPr>
            <a:picLocks noChangeAspect="1"/>
          </p:cNvPicPr>
          <p:nvPr/>
        </p:nvPicPr>
        <p:blipFill>
          <a:blip r:embed="rId3" cstate="print"/>
          <a:stretch>
            <a:fillRect/>
          </a:stretch>
        </p:blipFill>
        <p:spPr>
          <a:xfrm>
            <a:off x="564748" y="4657672"/>
            <a:ext cx="1585785" cy="1582323"/>
          </a:xfrm>
          <a:prstGeom prst="rect">
            <a:avLst/>
          </a:prstGeom>
        </p:spPr>
      </p:pic>
      <p:pic>
        <p:nvPicPr>
          <p:cNvPr id="18" name="Picture 17" descr="Untitled.png"/>
          <p:cNvPicPr>
            <a:picLocks noChangeAspect="1"/>
          </p:cNvPicPr>
          <p:nvPr/>
        </p:nvPicPr>
        <p:blipFill>
          <a:blip r:embed="rId4" cstate="print"/>
          <a:stretch>
            <a:fillRect/>
          </a:stretch>
        </p:blipFill>
        <p:spPr>
          <a:xfrm>
            <a:off x="9807270" y="4381373"/>
            <a:ext cx="2056840" cy="1616730"/>
          </a:xfrm>
          <a:prstGeom prst="rect">
            <a:avLst/>
          </a:prstGeom>
        </p:spPr>
      </p:pic>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 calcmode="lin" valueType="num">
                                      <p:cBhvr additive="base">
                                        <p:cTn id="4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blinds(horizontal)">
                                      <p:cBhvr>
                                        <p:cTn id="55" dur="500"/>
                                        <p:tgtEl>
                                          <p:spTgt spid="16"/>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box(in)">
                                      <p:cBhvr>
                                        <p:cTn id="6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12</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539623" y="1438657"/>
            <a:ext cx="11098579" cy="4216539"/>
          </a:xfrm>
          <a:prstGeom prst="rect">
            <a:avLst/>
          </a:prstGeom>
        </p:spPr>
        <p:txBody>
          <a:bodyPr wrap="square">
            <a:spAutoFit/>
          </a:bodyPr>
          <a:lstStyle/>
          <a:p>
            <a:r>
              <a:rPr lang="en-US" sz="6000" b="1" dirty="0" smtClean="0">
                <a:solidFill>
                  <a:srgbClr val="7030A0"/>
                </a:solidFill>
                <a:latin typeface="Arial Black" pitchFamily="34" charset="0"/>
                <a:cs typeface="Times New Roman" pitchFamily="18" charset="0"/>
              </a:rPr>
              <a:t>Thank You </a:t>
            </a:r>
          </a:p>
          <a:p>
            <a:endParaRPr lang="en-US" sz="6000" b="1" dirty="0" smtClean="0">
              <a:solidFill>
                <a:srgbClr val="7030A0"/>
              </a:solidFill>
              <a:latin typeface="Arial Black" pitchFamily="34" charset="0"/>
              <a:cs typeface="Times New Roman" pitchFamily="18" charset="0"/>
            </a:endParaRPr>
          </a:p>
          <a:p>
            <a:endParaRPr lang="en-US" sz="6000" b="1" dirty="0" smtClean="0">
              <a:solidFill>
                <a:srgbClr val="7030A0"/>
              </a:solidFill>
              <a:latin typeface="Arial Black" pitchFamily="34" charset="0"/>
              <a:cs typeface="Times New Roman" pitchFamily="18" charset="0"/>
            </a:endParaRPr>
          </a:p>
          <a:p>
            <a:r>
              <a:rPr lang="en-US" sz="6000" b="1" dirty="0" smtClean="0">
                <a:solidFill>
                  <a:srgbClr val="7030A0"/>
                </a:solidFill>
                <a:latin typeface="Arial Black" pitchFamily="34" charset="0"/>
                <a:cs typeface="Times New Roman" pitchFamily="18" charset="0"/>
              </a:rPr>
              <a:t>We will meet Soon!!!!!!!!!!</a:t>
            </a:r>
          </a:p>
          <a:p>
            <a:pPr algn="ctr"/>
            <a:endParaRPr lang="en-IN" sz="2800" b="1" dirty="0">
              <a:solidFill>
                <a:srgbClr val="00B05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000" b="1" dirty="0" smtClean="0">
                <a:latin typeface="Times New Roman" panose="02020603050405020304" pitchFamily="18" charset="0"/>
                <a:cs typeface="Times New Roman" panose="02020603050405020304" pitchFamily="18" charset="0"/>
              </a:rPr>
              <a:t>Agenda</a:t>
            </a: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13</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743712" y="1443285"/>
            <a:ext cx="10497312" cy="3785652"/>
          </a:xfrm>
          <a:prstGeom prst="rect">
            <a:avLst/>
          </a:prstGeom>
        </p:spPr>
        <p:txBody>
          <a:bodyPr wrap="square">
            <a:spAutoFit/>
          </a:bodyPr>
          <a:lstStyle/>
          <a:p>
            <a:pPr algn="ctr"/>
            <a:r>
              <a:rPr lang="en-US" sz="8000" b="1" dirty="0" smtClean="0">
                <a:solidFill>
                  <a:srgbClr val="7030A0"/>
                </a:solidFill>
                <a:latin typeface="Times New Roman" pitchFamily="18" charset="0"/>
                <a:cs typeface="Times New Roman" pitchFamily="18" charset="0"/>
              </a:rPr>
              <a:t>Operating System</a:t>
            </a:r>
          </a:p>
          <a:p>
            <a:pPr algn="ctr"/>
            <a:r>
              <a:rPr lang="en-US" sz="8000" b="1" dirty="0" smtClean="0">
                <a:solidFill>
                  <a:srgbClr val="7030A0"/>
                </a:solidFill>
                <a:latin typeface="Times New Roman" pitchFamily="18" charset="0"/>
                <a:cs typeface="Times New Roman" pitchFamily="18" charset="0"/>
              </a:rPr>
              <a:t>Services</a:t>
            </a:r>
          </a:p>
          <a:p>
            <a:pPr algn="ctr"/>
            <a:r>
              <a:rPr lang="en-US" sz="8000" b="1" dirty="0" smtClean="0">
                <a:solidFill>
                  <a:srgbClr val="7030A0"/>
                </a:solidFill>
                <a:latin typeface="Times New Roman" pitchFamily="18" charset="0"/>
                <a:cs typeface="Times New Roman" pitchFamily="18" charset="0"/>
              </a:rPr>
              <a:t>To System/Program</a:t>
            </a:r>
            <a:endParaRPr lang="en-IN" sz="2800" b="1" dirty="0">
              <a:latin typeface="Times" panose="02020603050405020304" pitchFamily="18" charset="0"/>
              <a:cs typeface="Times" panose="02020603050405020304" pitchFamily="18" charset="0"/>
            </a:endParaRPr>
          </a:p>
        </p:txBody>
      </p:sp>
      <p:sp>
        <p:nvSpPr>
          <p:cNvPr id="11" name="Rectangle 10"/>
          <p:cNvSpPr/>
          <p:nvPr/>
        </p:nvSpPr>
        <p:spPr>
          <a:xfrm>
            <a:off x="8705087" y="2353056"/>
            <a:ext cx="3163825" cy="1938992"/>
          </a:xfrm>
          <a:prstGeom prst="rect">
            <a:avLst/>
          </a:prstGeom>
        </p:spPr>
        <p:txBody>
          <a:bodyPr wrap="square">
            <a:spAutoFit/>
          </a:bodyPr>
          <a:lstStyle/>
          <a:p>
            <a:pPr marL="0" lvl="1">
              <a:lnSpc>
                <a:spcPct val="150000"/>
              </a:lnSpc>
            </a:pPr>
            <a:endParaRPr lang="en-US" sz="2000" dirty="0" smtClean="0">
              <a:solidFill>
                <a:srgbClr val="7030A0"/>
              </a:solidFill>
              <a:latin typeface="Times New Roman" pitchFamily="18" charset="0"/>
              <a:cs typeface="Times New Roman" pitchFamily="18" charset="0"/>
            </a:endParaRPr>
          </a:p>
          <a:p>
            <a:pPr lvl="1">
              <a:lnSpc>
                <a:spcPct val="150000"/>
              </a:lnSpc>
              <a:buBlip>
                <a:blip r:embed="rId3"/>
              </a:buBlip>
            </a:pPr>
            <a:r>
              <a:rPr lang="en-US" sz="2000" dirty="0" smtClean="0">
                <a:latin typeface="Times New Roman" pitchFamily="18" charset="0"/>
                <a:cs typeface="Times New Roman" pitchFamily="18" charset="0"/>
              </a:rPr>
              <a:t> Resource allocation </a:t>
            </a:r>
          </a:p>
          <a:p>
            <a:pPr lvl="1">
              <a:lnSpc>
                <a:spcPct val="150000"/>
              </a:lnSpc>
              <a:buBlip>
                <a:blip r:embed="rId3"/>
              </a:buBlip>
            </a:pPr>
            <a:r>
              <a:rPr lang="en-US" sz="2000" dirty="0" smtClean="0">
                <a:latin typeface="Times New Roman" pitchFamily="18" charset="0"/>
                <a:cs typeface="Times New Roman" pitchFamily="18" charset="0"/>
              </a:rPr>
              <a:t> Accounting </a:t>
            </a:r>
          </a:p>
          <a:p>
            <a:pPr lvl="1">
              <a:lnSpc>
                <a:spcPct val="150000"/>
              </a:lnSpc>
              <a:buBlip>
                <a:blip r:embed="rId3"/>
              </a:buBlip>
            </a:pPr>
            <a:r>
              <a:rPr lang="en-US" sz="2000" dirty="0" smtClean="0">
                <a:latin typeface="Times New Roman" pitchFamily="18" charset="0"/>
                <a:cs typeface="Times New Roman" pitchFamily="18" charset="0"/>
              </a:rPr>
              <a:t> Protection</a:t>
            </a:r>
          </a:p>
        </p:txBody>
      </p:sp>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 calcmode="lin" valueType="num">
                                      <p:cBhvr additive="base">
                                        <p:cTn id="7"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Times New Roman" pitchFamily="18" charset="0"/>
                <a:cs typeface="Times New Roman" pitchFamily="18" charset="0"/>
              </a:rPr>
              <a:t>Resource Allocation/Manager</a:t>
            </a: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14</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208926" y="967603"/>
            <a:ext cx="8715617" cy="4708981"/>
          </a:xfrm>
          <a:prstGeom prst="rect">
            <a:avLst/>
          </a:prstGeom>
        </p:spPr>
        <p:txBody>
          <a:bodyPr wrap="square">
            <a:spAutoFit/>
          </a:bodyPr>
          <a:lstStyle/>
          <a:p>
            <a:pPr>
              <a:buFont typeface="Wingdings" pitchFamily="2" charset="2"/>
              <a:buChar char="§"/>
            </a:pPr>
            <a:r>
              <a:rPr lang="en-US" sz="2000" dirty="0" smtClean="0">
                <a:latin typeface="Times New Roman" pitchFamily="18" charset="0"/>
                <a:cs typeface="Times New Roman" pitchFamily="18" charset="0"/>
              </a:rPr>
              <a:t>Computer system consists of many resources (CPU, Memory, I/O etc.). </a:t>
            </a:r>
          </a:p>
          <a:p>
            <a:pPr>
              <a:buFont typeface="Wingdings" pitchFamily="2" charset="2"/>
              <a:buChar char="§"/>
            </a:pPr>
            <a:r>
              <a:rPr lang="en-US" sz="2000" dirty="0" smtClean="0">
                <a:latin typeface="Times New Roman" pitchFamily="18" charset="0"/>
                <a:cs typeface="Times New Roman" pitchFamily="18" charset="0"/>
              </a:rPr>
              <a:t>In multiprogramming system, many programs are executes at a time. </a:t>
            </a:r>
          </a:p>
          <a:p>
            <a:pPr>
              <a:buFont typeface="Wingdings" pitchFamily="2" charset="2"/>
              <a:buChar char="§"/>
            </a:pPr>
            <a:r>
              <a:rPr lang="en-US" sz="2000" dirty="0" smtClean="0">
                <a:latin typeface="Times New Roman" pitchFamily="18" charset="0"/>
                <a:cs typeface="Times New Roman" pitchFamily="18" charset="0"/>
              </a:rPr>
              <a:t>Program required some resources to perform their task, operating system itself allocate these resource. </a:t>
            </a:r>
          </a:p>
          <a:p>
            <a:r>
              <a:rPr lang="en-US" sz="2000" b="1" dirty="0" smtClean="0">
                <a:solidFill>
                  <a:srgbClr val="7030A0"/>
                </a:solidFill>
                <a:latin typeface="Times New Roman" pitchFamily="18" charset="0"/>
                <a:cs typeface="Times New Roman" pitchFamily="18" charset="0"/>
              </a:rPr>
              <a:t>1.For CPU:- </a:t>
            </a:r>
            <a:r>
              <a:rPr lang="en-US" sz="2000" dirty="0" smtClean="0">
                <a:solidFill>
                  <a:srgbClr val="7030A0"/>
                </a:solidFill>
                <a:latin typeface="Times New Roman" pitchFamily="18" charset="0"/>
                <a:cs typeface="Times New Roman" pitchFamily="18" charset="0"/>
              </a:rPr>
              <a:t>Operating System performs this activity with </a:t>
            </a:r>
          </a:p>
          <a:p>
            <a:pPr lvl="2">
              <a:buFont typeface="Wingdings" pitchFamily="2" charset="2"/>
              <a:buChar char="§"/>
            </a:pPr>
            <a:r>
              <a:rPr lang="en-US" sz="2000" dirty="0" smtClean="0">
                <a:solidFill>
                  <a:srgbClr val="7030A0"/>
                </a:solidFill>
                <a:latin typeface="Times New Roman" pitchFamily="18" charset="0"/>
                <a:cs typeface="Times New Roman" pitchFamily="18" charset="0"/>
              </a:rPr>
              <a:t>Scheduling, </a:t>
            </a:r>
          </a:p>
          <a:p>
            <a:pPr lvl="2">
              <a:buFont typeface="Wingdings" pitchFamily="2" charset="2"/>
              <a:buChar char="§"/>
            </a:pPr>
            <a:r>
              <a:rPr lang="en-US" sz="2000" dirty="0" smtClean="0">
                <a:solidFill>
                  <a:srgbClr val="7030A0"/>
                </a:solidFill>
                <a:latin typeface="Times New Roman" pitchFamily="18" charset="0"/>
                <a:cs typeface="Times New Roman" pitchFamily="18" charset="0"/>
              </a:rPr>
              <a:t>Timers and </a:t>
            </a:r>
          </a:p>
          <a:p>
            <a:pPr lvl="2">
              <a:buFont typeface="Wingdings" pitchFamily="2" charset="2"/>
              <a:buChar char="§"/>
            </a:pPr>
            <a:r>
              <a:rPr lang="en-US" sz="2000" dirty="0" smtClean="0">
                <a:solidFill>
                  <a:srgbClr val="7030A0"/>
                </a:solidFill>
                <a:latin typeface="Times New Roman" pitchFamily="18" charset="0"/>
                <a:cs typeface="Times New Roman" pitchFamily="18" charset="0"/>
              </a:rPr>
              <a:t>Assigning the processes to the processors. </a:t>
            </a:r>
          </a:p>
          <a:p>
            <a:pPr lvl="1" indent="-457200"/>
            <a:r>
              <a:rPr lang="en-US" sz="2000" b="1" dirty="0" smtClean="0">
                <a:solidFill>
                  <a:srgbClr val="FF0000"/>
                </a:solidFill>
                <a:latin typeface="Times New Roman" pitchFamily="18" charset="0"/>
                <a:cs typeface="Times New Roman" pitchFamily="18" charset="0"/>
              </a:rPr>
              <a:t>2.For Memory [MM]:- </a:t>
            </a:r>
            <a:r>
              <a:rPr lang="en-US" sz="2000" dirty="0" smtClean="0">
                <a:solidFill>
                  <a:srgbClr val="FF0000"/>
                </a:solidFill>
                <a:latin typeface="Times New Roman" pitchFamily="18" charset="0"/>
                <a:cs typeface="Times New Roman" pitchFamily="18" charset="0"/>
              </a:rPr>
              <a:t>The memory management carried out with memory management unit (MMU) to achieve proper allocation of memory to program through the base and limit register. </a:t>
            </a:r>
          </a:p>
          <a:p>
            <a:pPr lvl="1" indent="-457200"/>
            <a:r>
              <a:rPr lang="en-US" sz="2000" b="1" dirty="0" smtClean="0">
                <a:latin typeface="Times New Roman" pitchFamily="18" charset="0"/>
                <a:cs typeface="Times New Roman" pitchFamily="18" charset="0"/>
              </a:rPr>
              <a:t>3.For I/O:- </a:t>
            </a:r>
            <a:r>
              <a:rPr lang="en-US" sz="2000" dirty="0" smtClean="0">
                <a:latin typeface="Times New Roman" pitchFamily="18" charset="0"/>
                <a:cs typeface="Times New Roman" pitchFamily="18" charset="0"/>
              </a:rPr>
              <a:t>Secondary storage management (HD, Magnetic Tape, CD ROM) is achieved by device drivers (system S/W) because each </a:t>
            </a:r>
            <a:r>
              <a:rPr lang="en-US" sz="2000" dirty="0" smtClean="0">
                <a:solidFill>
                  <a:srgbClr val="FF0000"/>
                </a:solidFill>
                <a:latin typeface="Times New Roman" pitchFamily="18" charset="0"/>
                <a:cs typeface="Times New Roman" pitchFamily="18" charset="0"/>
              </a:rPr>
              <a:t>device is having different characteristics so they need proper synchronization through lock and release operation.</a:t>
            </a:r>
          </a:p>
        </p:txBody>
      </p:sp>
      <p:sp>
        <p:nvSpPr>
          <p:cNvPr id="2050" name="AutoShape 2" descr="Importance of Resource Allocation and Time Management in Project Manageme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9" descr="lpoTh.png"/>
          <p:cNvPicPr>
            <a:picLocks noChangeAspect="1"/>
          </p:cNvPicPr>
          <p:nvPr/>
        </p:nvPicPr>
        <p:blipFill>
          <a:blip r:embed="rId3"/>
          <a:stretch>
            <a:fillRect/>
          </a:stretch>
        </p:blipFill>
        <p:spPr>
          <a:xfrm>
            <a:off x="9064894" y="1889760"/>
            <a:ext cx="2863273" cy="2999232"/>
          </a:xfrm>
          <a:prstGeom prst="rect">
            <a:avLst/>
          </a:prstGeom>
        </p:spPr>
      </p:pic>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ox(in)">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9">
                                            <p:txEl>
                                              <p:pRg st="3" end="3"/>
                                            </p:txEl>
                                          </p:spTgt>
                                        </p:tgtEl>
                                        <p:attrNameLst>
                                          <p:attrName>style.visibility</p:attrName>
                                        </p:attrNameLst>
                                      </p:cBhvr>
                                      <p:to>
                                        <p:strVal val="visible"/>
                                      </p:to>
                                    </p:set>
                                    <p:anim calcmode="lin" valueType="num">
                                      <p:cBhvr additive="base">
                                        <p:cTn id="30"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9">
                                            <p:txEl>
                                              <p:pRg st="4" end="4"/>
                                            </p:txEl>
                                          </p:spTgt>
                                        </p:tgtEl>
                                        <p:attrNameLst>
                                          <p:attrName>style.visibility</p:attrName>
                                        </p:attrNameLst>
                                      </p:cBhvr>
                                      <p:to>
                                        <p:strVal val="visible"/>
                                      </p:to>
                                    </p:set>
                                    <p:anim calcmode="lin" valueType="num">
                                      <p:cBhvr additive="base">
                                        <p:cTn id="36"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9">
                                            <p:txEl>
                                              <p:pRg st="5" end="5"/>
                                            </p:txEl>
                                          </p:spTgt>
                                        </p:tgtEl>
                                        <p:attrNameLst>
                                          <p:attrName>style.visibility</p:attrName>
                                        </p:attrNameLst>
                                      </p:cBhvr>
                                      <p:to>
                                        <p:strVal val="visible"/>
                                      </p:to>
                                    </p:set>
                                    <p:anim calcmode="lin" valueType="num">
                                      <p:cBhvr additive="base">
                                        <p:cTn id="42"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9">
                                            <p:txEl>
                                              <p:pRg st="6" end="6"/>
                                            </p:txEl>
                                          </p:spTgt>
                                        </p:tgtEl>
                                        <p:attrNameLst>
                                          <p:attrName>style.visibility</p:attrName>
                                        </p:attrNameLst>
                                      </p:cBhvr>
                                      <p:to>
                                        <p:strVal val="visible"/>
                                      </p:to>
                                    </p:set>
                                    <p:anim calcmode="lin" valueType="num">
                                      <p:cBhvr additive="base">
                                        <p:cTn id="48"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9">
                                            <p:txEl>
                                              <p:pRg st="7" end="7"/>
                                            </p:txEl>
                                          </p:spTgt>
                                        </p:tgtEl>
                                        <p:attrNameLst>
                                          <p:attrName>style.visibility</p:attrName>
                                        </p:attrNameLst>
                                      </p:cBhvr>
                                      <p:to>
                                        <p:strVal val="visible"/>
                                      </p:to>
                                    </p:set>
                                    <p:anim calcmode="lin" valueType="num">
                                      <p:cBhvr additive="base">
                                        <p:cTn id="54"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9">
                                            <p:txEl>
                                              <p:pRg st="8" end="8"/>
                                            </p:txEl>
                                          </p:spTgt>
                                        </p:tgtEl>
                                        <p:attrNameLst>
                                          <p:attrName>style.visibility</p:attrName>
                                        </p:attrNameLst>
                                      </p:cBhvr>
                                      <p:to>
                                        <p:strVal val="visible"/>
                                      </p:to>
                                    </p:set>
                                    <p:anim calcmode="lin" valueType="num">
                                      <p:cBhvr additive="base">
                                        <p:cTn id="60"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Times New Roman" pitchFamily="18" charset="0"/>
                <a:cs typeface="Times New Roman" pitchFamily="18" charset="0"/>
              </a:rPr>
              <a:t>Accounting</a:t>
            </a: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15</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221118" y="1052947"/>
            <a:ext cx="11767681" cy="2862322"/>
          </a:xfrm>
          <a:prstGeom prst="rect">
            <a:avLst/>
          </a:prstGeom>
        </p:spPr>
        <p:txBody>
          <a:bodyPr wrap="square">
            <a:spAutoFit/>
          </a:bodyPr>
          <a:lstStyle/>
          <a:p>
            <a:pPr>
              <a:buFont typeface="Wingdings" pitchFamily="2" charset="2"/>
              <a:buChar char="§"/>
            </a:pPr>
            <a:r>
              <a:rPr lang="en-US" sz="2000" dirty="0" smtClean="0">
                <a:solidFill>
                  <a:srgbClr val="FF0000"/>
                </a:solidFill>
                <a:latin typeface="Times New Roman" pitchFamily="18" charset="0"/>
                <a:cs typeface="Times New Roman" pitchFamily="18" charset="0"/>
              </a:rPr>
              <a:t>In multiuser system, more than one user performs their operation/task on computer system. </a:t>
            </a:r>
          </a:p>
          <a:p>
            <a:pPr>
              <a:buFont typeface="Wingdings" pitchFamily="2" charset="2"/>
              <a:buChar char="§"/>
            </a:pPr>
            <a:r>
              <a:rPr lang="en-US" sz="2000" dirty="0" smtClean="0">
                <a:latin typeface="Times New Roman" pitchFamily="18" charset="0"/>
                <a:cs typeface="Times New Roman" pitchFamily="18" charset="0"/>
              </a:rPr>
              <a:t>Each user uses many resources many times as per requirement. </a:t>
            </a:r>
          </a:p>
          <a:p>
            <a:pPr>
              <a:buFont typeface="Wingdings" pitchFamily="2" charset="2"/>
              <a:buChar char="§"/>
            </a:pPr>
            <a:r>
              <a:rPr lang="en-US" sz="2000" dirty="0" smtClean="0">
                <a:solidFill>
                  <a:srgbClr val="00B050"/>
                </a:solidFill>
                <a:latin typeface="Times New Roman" pitchFamily="18" charset="0"/>
                <a:cs typeface="Times New Roman" pitchFamily="18" charset="0"/>
              </a:rPr>
              <a:t>This log must be maintain by the OS to take proper decision while allocation and reallocation of resources. </a:t>
            </a:r>
          </a:p>
          <a:p>
            <a:pPr>
              <a:buFont typeface="Wingdings" pitchFamily="2" charset="2"/>
              <a:buChar char="§"/>
            </a:pPr>
            <a:r>
              <a:rPr lang="en-US" sz="2000" dirty="0" smtClean="0">
                <a:latin typeface="Times New Roman" pitchFamily="18" charset="0"/>
                <a:cs typeface="Times New Roman" pitchFamily="18" charset="0"/>
              </a:rPr>
              <a:t>Operating system keeps track of all users who logged in/into system, their usage of resource, their usage time and many more. </a:t>
            </a:r>
          </a:p>
          <a:p>
            <a:pPr>
              <a:buFont typeface="Wingdings" pitchFamily="2" charset="2"/>
              <a:buChar char="§"/>
            </a:pPr>
            <a:r>
              <a:rPr lang="en-US" sz="2000" dirty="0" smtClean="0">
                <a:solidFill>
                  <a:srgbClr val="7030A0"/>
                </a:solidFill>
                <a:latin typeface="Times New Roman" pitchFamily="18" charset="0"/>
                <a:cs typeface="Times New Roman" pitchFamily="18" charset="0"/>
              </a:rPr>
              <a:t>Operating system keeps track of all users and resources present at system so it can take a proper decision in future. </a:t>
            </a:r>
          </a:p>
          <a:p>
            <a:pPr>
              <a:buFont typeface="Wingdings" pitchFamily="2" charset="2"/>
              <a:buChar char="§"/>
            </a:pPr>
            <a:r>
              <a:rPr lang="en-US" sz="2000" dirty="0" smtClean="0">
                <a:latin typeface="Times New Roman" pitchFamily="18" charset="0"/>
                <a:cs typeface="Times New Roman" pitchFamily="18" charset="0"/>
              </a:rPr>
              <a:t>Accounting data is used for trend analysis, capacity planning, auditing and cost allocation. (Dead lock, Memory management and Security).</a:t>
            </a:r>
          </a:p>
        </p:txBody>
      </p:sp>
      <p:sp>
        <p:nvSpPr>
          <p:cNvPr id="2050" name="AutoShape 2" descr="Importance of Resource Allocation and Time Management in Project Manageme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9" descr="download.jpg"/>
          <p:cNvPicPr>
            <a:picLocks noChangeAspect="1"/>
          </p:cNvPicPr>
          <p:nvPr/>
        </p:nvPicPr>
        <p:blipFill>
          <a:blip r:embed="rId3"/>
          <a:stretch>
            <a:fillRect/>
          </a:stretch>
        </p:blipFill>
        <p:spPr>
          <a:xfrm>
            <a:off x="9011400" y="3964432"/>
            <a:ext cx="2797801" cy="2240470"/>
          </a:xfrm>
          <a:prstGeom prst="rect">
            <a:avLst/>
          </a:prstGeom>
        </p:spPr>
      </p:pic>
      <p:pic>
        <p:nvPicPr>
          <p:cNvPr id="11" name="Picture 10" descr="Emotions-and-Decision-Making-Five-Steps-to-Improve-Your-Process.jpg"/>
          <p:cNvPicPr>
            <a:picLocks noChangeAspect="1"/>
          </p:cNvPicPr>
          <p:nvPr/>
        </p:nvPicPr>
        <p:blipFill>
          <a:blip r:embed="rId4"/>
          <a:stretch>
            <a:fillRect/>
          </a:stretch>
        </p:blipFill>
        <p:spPr>
          <a:xfrm>
            <a:off x="700108" y="4169504"/>
            <a:ext cx="3025902" cy="1850951"/>
          </a:xfrm>
          <a:prstGeom prst="rect">
            <a:avLst/>
          </a:prstGeom>
        </p:spPr>
      </p:pic>
      <p:pic>
        <p:nvPicPr>
          <p:cNvPr id="13" name="Picture 12" descr="Untitled.png"/>
          <p:cNvPicPr>
            <a:picLocks noChangeAspect="1"/>
          </p:cNvPicPr>
          <p:nvPr/>
        </p:nvPicPr>
        <p:blipFill>
          <a:blip r:embed="rId5"/>
          <a:stretch>
            <a:fillRect/>
          </a:stretch>
        </p:blipFill>
        <p:spPr>
          <a:xfrm>
            <a:off x="4562393" y="4212219"/>
            <a:ext cx="3896269" cy="1676634"/>
          </a:xfrm>
          <a:prstGeom prst="rect">
            <a:avLst/>
          </a:prstGeom>
        </p:spPr>
      </p:pic>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ox(in)">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linds(horizontal)">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anim calcmode="lin" valueType="num">
                                      <p:cBhvr additive="base">
                                        <p:cTn id="3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9">
                                            <p:txEl>
                                              <p:pRg st="4" end="4"/>
                                            </p:txEl>
                                          </p:spTgt>
                                        </p:tgtEl>
                                        <p:attrNameLst>
                                          <p:attrName>style.visibility</p:attrName>
                                        </p:attrNameLst>
                                      </p:cBhvr>
                                      <p:to>
                                        <p:strVal val="visible"/>
                                      </p:to>
                                    </p:set>
                                    <p:anim calcmode="lin" valueType="num">
                                      <p:cBhvr additive="base">
                                        <p:cTn id="4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9">
                                            <p:txEl>
                                              <p:pRg st="5" end="5"/>
                                            </p:txEl>
                                          </p:spTgt>
                                        </p:tgtEl>
                                        <p:attrNameLst>
                                          <p:attrName>style.visibility</p:attrName>
                                        </p:attrNameLst>
                                      </p:cBhvr>
                                      <p:to>
                                        <p:strVal val="visible"/>
                                      </p:to>
                                    </p:set>
                                    <p:anim calcmode="lin" valueType="num">
                                      <p:cBhvr additive="base">
                                        <p:cTn id="4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blinds(horizontal)">
                                      <p:cBhvr>
                                        <p:cTn id="5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Times New Roman" pitchFamily="18" charset="0"/>
                <a:cs typeface="Times New Roman" pitchFamily="18" charset="0"/>
              </a:rPr>
              <a:t>Protection</a:t>
            </a: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16</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221118" y="1004179"/>
            <a:ext cx="11767681" cy="3785652"/>
          </a:xfrm>
          <a:prstGeom prst="rect">
            <a:avLst/>
          </a:prstGeom>
        </p:spPr>
        <p:txBody>
          <a:bodyPr wrap="square">
            <a:spAutoFit/>
          </a:bodyPr>
          <a:lstStyle/>
          <a:p>
            <a:pPr>
              <a:buFont typeface="Wingdings" pitchFamily="2" charset="2"/>
              <a:buChar char="§"/>
            </a:pPr>
            <a:r>
              <a:rPr lang="en-US" sz="2000" dirty="0" smtClean="0">
                <a:latin typeface="Times New Roman" pitchFamily="18" charset="0"/>
                <a:cs typeface="Times New Roman" pitchFamily="18" charset="0"/>
              </a:rPr>
              <a:t>Protection is a main concern. Protections of resources is done by operating system. </a:t>
            </a:r>
          </a:p>
          <a:p>
            <a:pPr>
              <a:buFont typeface="Wingdings" pitchFamily="2" charset="2"/>
              <a:buChar char="§"/>
            </a:pPr>
            <a:r>
              <a:rPr lang="en-US" sz="2000" dirty="0" smtClean="0">
                <a:solidFill>
                  <a:srgbClr val="FF0000"/>
                </a:solidFill>
                <a:latin typeface="Times New Roman" pitchFamily="18" charset="0"/>
                <a:cs typeface="Times New Roman" pitchFamily="18" charset="0"/>
              </a:rPr>
              <a:t>Definition:-Protection refers to a mechanism or a way to control the access of programs, processes, or users to the resources defined by a computer system. </a:t>
            </a:r>
          </a:p>
          <a:p>
            <a:pPr>
              <a:buFont typeface="Wingdings" pitchFamily="2" charset="2"/>
              <a:buChar char="§"/>
            </a:pPr>
            <a:r>
              <a:rPr lang="en-US" sz="2000" dirty="0" smtClean="0">
                <a:latin typeface="Times New Roman" pitchFamily="18" charset="0"/>
                <a:cs typeface="Times New Roman" pitchFamily="18" charset="0"/>
              </a:rPr>
              <a:t>Operating system provide a protection like deciding owner of file, ensure that resource are used logically</a:t>
            </a:r>
          </a:p>
          <a:p>
            <a:pPr>
              <a:buFont typeface="Wingdings" pitchFamily="2" charset="2"/>
              <a:buChar char="§"/>
            </a:pPr>
            <a:r>
              <a:rPr lang="en-US" sz="2000" dirty="0" smtClean="0">
                <a:latin typeface="Times New Roman" pitchFamily="18" charset="0"/>
                <a:cs typeface="Times New Roman" pitchFamily="18" charset="0"/>
              </a:rPr>
              <a:t>Considering a computer system having multiple users and concurrent execution of multiple processes, the various processes must be protected from each other's activities.</a:t>
            </a:r>
          </a:p>
          <a:p>
            <a:pPr>
              <a:buFont typeface="Wingdings" pitchFamily="2" charset="2"/>
              <a:buChar char="§"/>
            </a:pPr>
            <a:r>
              <a:rPr lang="en-US" sz="2000" dirty="0" smtClean="0">
                <a:latin typeface="Times New Roman" pitchFamily="18" charset="0"/>
                <a:cs typeface="Times New Roman" pitchFamily="18" charset="0"/>
              </a:rPr>
              <a:t>Major activities of an operating system with respect to protection −</a:t>
            </a:r>
          </a:p>
          <a:p>
            <a:pPr lvl="1">
              <a:buFont typeface="Wingdings" pitchFamily="2" charset="2"/>
              <a:buChar char="§"/>
            </a:pPr>
            <a:r>
              <a:rPr lang="en-US" sz="2000" dirty="0" smtClean="0">
                <a:latin typeface="Times New Roman" pitchFamily="18" charset="0"/>
                <a:cs typeface="Times New Roman" pitchFamily="18" charset="0"/>
              </a:rPr>
              <a:t>The OS ensures that all access to system </a:t>
            </a:r>
            <a:r>
              <a:rPr lang="en-US" sz="2000" dirty="0" smtClean="0">
                <a:solidFill>
                  <a:srgbClr val="FF0000"/>
                </a:solidFill>
                <a:latin typeface="Times New Roman" pitchFamily="18" charset="0"/>
                <a:cs typeface="Times New Roman" pitchFamily="18" charset="0"/>
              </a:rPr>
              <a:t>resources is controlled</a:t>
            </a:r>
            <a:r>
              <a:rPr lang="en-US" sz="2000" dirty="0" smtClean="0">
                <a:latin typeface="Times New Roman" pitchFamily="18" charset="0"/>
                <a:cs typeface="Times New Roman" pitchFamily="18" charset="0"/>
              </a:rPr>
              <a:t>.</a:t>
            </a:r>
          </a:p>
          <a:p>
            <a:pPr lvl="1">
              <a:buFont typeface="Wingdings" pitchFamily="2" charset="2"/>
              <a:buChar char="§"/>
            </a:pPr>
            <a:r>
              <a:rPr lang="en-US" sz="2000" dirty="0" smtClean="0">
                <a:latin typeface="Times New Roman" pitchFamily="18" charset="0"/>
                <a:cs typeface="Times New Roman" pitchFamily="18" charset="0"/>
              </a:rPr>
              <a:t>The OS ensures that external I/O devices are protected from </a:t>
            </a:r>
            <a:r>
              <a:rPr lang="en-US" sz="2000" dirty="0" smtClean="0">
                <a:solidFill>
                  <a:srgbClr val="FF0000"/>
                </a:solidFill>
                <a:latin typeface="Times New Roman" pitchFamily="18" charset="0"/>
                <a:cs typeface="Times New Roman" pitchFamily="18" charset="0"/>
              </a:rPr>
              <a:t>invalid access attempts</a:t>
            </a:r>
            <a:r>
              <a:rPr lang="en-US" sz="2000" dirty="0" smtClean="0">
                <a:latin typeface="Times New Roman" pitchFamily="18" charset="0"/>
                <a:cs typeface="Times New Roman" pitchFamily="18" charset="0"/>
              </a:rPr>
              <a:t>.</a:t>
            </a:r>
          </a:p>
          <a:p>
            <a:pPr lvl="1">
              <a:buFont typeface="Wingdings" pitchFamily="2" charset="2"/>
              <a:buChar char="§"/>
            </a:pPr>
            <a:r>
              <a:rPr lang="en-US" sz="2000" dirty="0" smtClean="0">
                <a:latin typeface="Times New Roman" pitchFamily="18" charset="0"/>
                <a:cs typeface="Times New Roman" pitchFamily="18" charset="0"/>
              </a:rPr>
              <a:t>The OS provides authentication features for each user by means of </a:t>
            </a:r>
            <a:r>
              <a:rPr lang="en-US" sz="2000" dirty="0" smtClean="0">
                <a:solidFill>
                  <a:srgbClr val="7030A0"/>
                </a:solidFill>
                <a:latin typeface="Times New Roman" pitchFamily="18" charset="0"/>
                <a:cs typeface="Times New Roman" pitchFamily="18" charset="0"/>
              </a:rPr>
              <a:t>passwords</a:t>
            </a:r>
          </a:p>
          <a:p>
            <a:pPr lvl="1">
              <a:buFont typeface="Wingdings" pitchFamily="2" charset="2"/>
              <a:buChar char="§"/>
            </a:pPr>
            <a:r>
              <a:rPr lang="en-US" sz="2000" dirty="0" smtClean="0">
                <a:latin typeface="Times New Roman" pitchFamily="18" charset="0"/>
                <a:cs typeface="Times New Roman" pitchFamily="18" charset="0"/>
              </a:rPr>
              <a:t>The OS provides locking mechanism for resource to protect misuse and access use</a:t>
            </a:r>
          </a:p>
          <a:p>
            <a:pPr lvl="1">
              <a:buFont typeface="Wingdings" pitchFamily="2" charset="2"/>
              <a:buChar char="§"/>
            </a:pPr>
            <a:r>
              <a:rPr lang="en-US" sz="2000" dirty="0" smtClean="0">
                <a:latin typeface="Times New Roman" pitchFamily="18" charset="0"/>
                <a:cs typeface="Times New Roman" pitchFamily="18" charset="0"/>
              </a:rPr>
              <a:t>The OS provides  </a:t>
            </a:r>
            <a:r>
              <a:rPr lang="en-US" sz="2000" dirty="0" smtClean="0">
                <a:solidFill>
                  <a:srgbClr val="00B050"/>
                </a:solidFill>
                <a:latin typeface="Times New Roman" pitchFamily="18" charset="0"/>
                <a:cs typeface="Times New Roman" pitchFamily="18" charset="0"/>
              </a:rPr>
              <a:t>access matrix </a:t>
            </a:r>
            <a:r>
              <a:rPr lang="en-US" sz="2000" dirty="0" smtClean="0">
                <a:latin typeface="Times New Roman" pitchFamily="18" charset="0"/>
                <a:cs typeface="Times New Roman" pitchFamily="18" charset="0"/>
              </a:rPr>
              <a:t>for allocation of resources </a:t>
            </a:r>
            <a:endParaRPr lang="en-US" sz="2000" dirty="0">
              <a:latin typeface="Times New Roman" pitchFamily="18" charset="0"/>
              <a:cs typeface="Times New Roman" pitchFamily="18" charset="0"/>
            </a:endParaRPr>
          </a:p>
        </p:txBody>
      </p:sp>
      <p:sp>
        <p:nvSpPr>
          <p:cNvPr id="2050" name="AutoShape 2" descr="Importance of Resource Allocation and Time Management in Project Manageme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9" descr="Prevention Protection-02.png"/>
          <p:cNvPicPr>
            <a:picLocks noChangeAspect="1"/>
          </p:cNvPicPr>
          <p:nvPr/>
        </p:nvPicPr>
        <p:blipFill>
          <a:blip r:embed="rId3"/>
          <a:stretch>
            <a:fillRect/>
          </a:stretch>
        </p:blipFill>
        <p:spPr>
          <a:xfrm>
            <a:off x="5232400" y="4691211"/>
            <a:ext cx="6639665" cy="1548384"/>
          </a:xfrm>
          <a:prstGeom prst="rect">
            <a:avLst/>
          </a:prstGeom>
        </p:spPr>
      </p:pic>
      <p:pic>
        <p:nvPicPr>
          <p:cNvPr id="2051" name="Picture 3"/>
          <p:cNvPicPr>
            <a:picLocks noChangeAspect="1" noChangeArrowheads="1"/>
          </p:cNvPicPr>
          <p:nvPr/>
        </p:nvPicPr>
        <p:blipFill>
          <a:blip r:embed="rId4"/>
          <a:srcRect/>
          <a:stretch>
            <a:fillRect/>
          </a:stretch>
        </p:blipFill>
        <p:spPr bwMode="auto">
          <a:xfrm>
            <a:off x="211837" y="4995333"/>
            <a:ext cx="4816305" cy="1075268"/>
          </a:xfrm>
          <a:prstGeom prst="rect">
            <a:avLst/>
          </a:prstGeom>
          <a:noFill/>
          <a:ln w="9525">
            <a:noFill/>
            <a:miter lim="800000"/>
            <a:headEnd/>
            <a:tailEnd/>
          </a:ln>
          <a:effectLst/>
        </p:spPr>
      </p:pic>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ox(in)">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 calcmode="lin" valueType="num">
                                      <p:cBhvr additive="base">
                                        <p:cTn id="18"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9">
                                            <p:txEl>
                                              <p:pRg st="2" end="2"/>
                                            </p:txEl>
                                          </p:spTgt>
                                        </p:tgtEl>
                                        <p:attrNameLst>
                                          <p:attrName>style.visibility</p:attrName>
                                        </p:attrNameLst>
                                      </p:cBhvr>
                                      <p:to>
                                        <p:strVal val="visible"/>
                                      </p:to>
                                    </p:set>
                                    <p:anim calcmode="lin" valueType="num">
                                      <p:cBhvr additive="base">
                                        <p:cTn id="24"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9">
                                            <p:txEl>
                                              <p:pRg st="3" end="3"/>
                                            </p:txEl>
                                          </p:spTgt>
                                        </p:tgtEl>
                                        <p:attrNameLst>
                                          <p:attrName>style.visibility</p:attrName>
                                        </p:attrNameLst>
                                      </p:cBhvr>
                                      <p:to>
                                        <p:strVal val="visible"/>
                                      </p:to>
                                    </p:set>
                                    <p:anim calcmode="lin" valueType="num">
                                      <p:cBhvr additive="base">
                                        <p:cTn id="30"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9">
                                            <p:txEl>
                                              <p:pRg st="4" end="4"/>
                                            </p:txEl>
                                          </p:spTgt>
                                        </p:tgtEl>
                                        <p:attrNameLst>
                                          <p:attrName>style.visibility</p:attrName>
                                        </p:attrNameLst>
                                      </p:cBhvr>
                                      <p:to>
                                        <p:strVal val="visible"/>
                                      </p:to>
                                    </p:set>
                                    <p:anim calcmode="lin" valueType="num">
                                      <p:cBhvr additive="base">
                                        <p:cTn id="36"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9">
                                            <p:txEl>
                                              <p:pRg st="5" end="5"/>
                                            </p:txEl>
                                          </p:spTgt>
                                        </p:tgtEl>
                                        <p:attrNameLst>
                                          <p:attrName>style.visibility</p:attrName>
                                        </p:attrNameLst>
                                      </p:cBhvr>
                                      <p:to>
                                        <p:strVal val="visible"/>
                                      </p:to>
                                    </p:set>
                                    <p:anim calcmode="lin" valueType="num">
                                      <p:cBhvr additive="base">
                                        <p:cTn id="42"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9">
                                            <p:txEl>
                                              <p:pRg st="6" end="6"/>
                                            </p:txEl>
                                          </p:spTgt>
                                        </p:tgtEl>
                                        <p:attrNameLst>
                                          <p:attrName>style.visibility</p:attrName>
                                        </p:attrNameLst>
                                      </p:cBhvr>
                                      <p:to>
                                        <p:strVal val="visible"/>
                                      </p:to>
                                    </p:set>
                                    <p:anim calcmode="lin" valueType="num">
                                      <p:cBhvr additive="base">
                                        <p:cTn id="48"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9">
                                            <p:txEl>
                                              <p:pRg st="7" end="7"/>
                                            </p:txEl>
                                          </p:spTgt>
                                        </p:tgtEl>
                                        <p:attrNameLst>
                                          <p:attrName>style.visibility</p:attrName>
                                        </p:attrNameLst>
                                      </p:cBhvr>
                                      <p:to>
                                        <p:strVal val="visible"/>
                                      </p:to>
                                    </p:set>
                                    <p:anim calcmode="lin" valueType="num">
                                      <p:cBhvr additive="base">
                                        <p:cTn id="54"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9">
                                            <p:txEl>
                                              <p:pRg st="8" end="8"/>
                                            </p:txEl>
                                          </p:spTgt>
                                        </p:tgtEl>
                                        <p:attrNameLst>
                                          <p:attrName>style.visibility</p:attrName>
                                        </p:attrNameLst>
                                      </p:cBhvr>
                                      <p:to>
                                        <p:strVal val="visible"/>
                                      </p:to>
                                    </p:set>
                                    <p:anim calcmode="lin" valueType="num">
                                      <p:cBhvr additive="base">
                                        <p:cTn id="60"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9">
                                            <p:txEl>
                                              <p:pRg st="9" end="9"/>
                                            </p:txEl>
                                          </p:spTgt>
                                        </p:tgtEl>
                                        <p:attrNameLst>
                                          <p:attrName>style.visibility</p:attrName>
                                        </p:attrNameLst>
                                      </p:cBhvr>
                                      <p:to>
                                        <p:strVal val="visible"/>
                                      </p:to>
                                    </p:set>
                                    <p:anim calcmode="lin" valueType="num">
                                      <p:cBhvr additive="base">
                                        <p:cTn id="66"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2051"/>
                                        </p:tgtEl>
                                        <p:attrNameLst>
                                          <p:attrName>style.visibility</p:attrName>
                                        </p:attrNameLst>
                                      </p:cBhvr>
                                      <p:to>
                                        <p:strVal val="visible"/>
                                      </p:to>
                                    </p:set>
                                    <p:anim calcmode="lin" valueType="num">
                                      <p:cBhvr additive="base">
                                        <p:cTn id="72" dur="500" fill="hold"/>
                                        <p:tgtEl>
                                          <p:spTgt spid="2051"/>
                                        </p:tgtEl>
                                        <p:attrNameLst>
                                          <p:attrName>ppt_x</p:attrName>
                                        </p:attrNameLst>
                                      </p:cBhvr>
                                      <p:tavLst>
                                        <p:tav tm="0">
                                          <p:val>
                                            <p:strVal val="#ppt_x"/>
                                          </p:val>
                                        </p:tav>
                                        <p:tav tm="100000">
                                          <p:val>
                                            <p:strVal val="#ppt_x"/>
                                          </p:val>
                                        </p:tav>
                                      </p:tavLst>
                                    </p:anim>
                                    <p:anim calcmode="lin" valueType="num">
                                      <p:cBhvr additive="base">
                                        <p:cTn id="73"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17</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539623" y="1438657"/>
            <a:ext cx="11098579" cy="4216539"/>
          </a:xfrm>
          <a:prstGeom prst="rect">
            <a:avLst/>
          </a:prstGeom>
        </p:spPr>
        <p:txBody>
          <a:bodyPr wrap="square">
            <a:spAutoFit/>
          </a:bodyPr>
          <a:lstStyle/>
          <a:p>
            <a:r>
              <a:rPr lang="en-US" sz="6000" b="1" dirty="0" smtClean="0">
                <a:solidFill>
                  <a:srgbClr val="7030A0"/>
                </a:solidFill>
                <a:latin typeface="Arial Black" pitchFamily="34" charset="0"/>
                <a:cs typeface="Times New Roman" pitchFamily="18" charset="0"/>
              </a:rPr>
              <a:t>Thank You </a:t>
            </a:r>
          </a:p>
          <a:p>
            <a:endParaRPr lang="en-US" sz="6000" b="1" dirty="0" smtClean="0">
              <a:solidFill>
                <a:srgbClr val="7030A0"/>
              </a:solidFill>
              <a:latin typeface="Arial Black" pitchFamily="34" charset="0"/>
              <a:cs typeface="Times New Roman" pitchFamily="18" charset="0"/>
            </a:endParaRPr>
          </a:p>
          <a:p>
            <a:endParaRPr lang="en-US" sz="6000" b="1" dirty="0" smtClean="0">
              <a:solidFill>
                <a:srgbClr val="7030A0"/>
              </a:solidFill>
              <a:latin typeface="Arial Black" pitchFamily="34" charset="0"/>
              <a:cs typeface="Times New Roman" pitchFamily="18" charset="0"/>
            </a:endParaRPr>
          </a:p>
          <a:p>
            <a:r>
              <a:rPr lang="en-US" sz="6000" b="1" dirty="0" smtClean="0">
                <a:solidFill>
                  <a:srgbClr val="7030A0"/>
                </a:solidFill>
                <a:latin typeface="Arial Black" pitchFamily="34" charset="0"/>
                <a:cs typeface="Times New Roman" pitchFamily="18" charset="0"/>
              </a:rPr>
              <a:t>We will meet Soon!!!!!!!!!!</a:t>
            </a:r>
          </a:p>
          <a:p>
            <a:pPr algn="ctr"/>
            <a:endParaRPr lang="en-IN" sz="2800" b="1" dirty="0">
              <a:solidFill>
                <a:srgbClr val="00B05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Definition</a:t>
            </a:r>
            <a:endParaRPr lang="en-US" sz="3200" dirty="0" smtClean="0">
              <a:latin typeface="Times New Roman" pitchFamily="18" charset="0"/>
              <a:cs typeface="Times New Roman"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2</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xmlns="" id="{3D1C11D3-DC04-44C8-B80D-418BEA169E07}"/>
              </a:ext>
            </a:extLst>
          </p:cNvPr>
          <p:cNvSpPr/>
          <p:nvPr/>
        </p:nvSpPr>
        <p:spPr>
          <a:xfrm>
            <a:off x="4993029" y="3756799"/>
            <a:ext cx="6979515" cy="2554545"/>
          </a:xfrm>
          <a:prstGeom prst="rect">
            <a:avLst/>
          </a:prstGeom>
        </p:spPr>
        <p:txBody>
          <a:bodyPr wrap="square">
            <a:spAutoFit/>
          </a:bodyPr>
          <a:lstStyle/>
          <a:p>
            <a:pPr lvl="1">
              <a:buFont typeface="Wingdings" pitchFamily="2" charset="2"/>
              <a:buChar char="§"/>
            </a:pPr>
            <a:r>
              <a:rPr lang="en-US" sz="2000" dirty="0" smtClean="0">
                <a:latin typeface="Times New Roman" pitchFamily="18" charset="0"/>
                <a:cs typeface="Times New Roman" pitchFamily="18" charset="0"/>
              </a:rPr>
              <a:t>As we know operating system is </a:t>
            </a:r>
            <a:r>
              <a:rPr lang="en-US" sz="2000" b="1" i="1" dirty="0" smtClean="0">
                <a:solidFill>
                  <a:srgbClr val="FF0000"/>
                </a:solidFill>
                <a:latin typeface="Times New Roman" pitchFamily="18" charset="0"/>
                <a:cs typeface="Times New Roman" pitchFamily="18" charset="0"/>
              </a:rPr>
              <a:t>service provider </a:t>
            </a:r>
            <a:r>
              <a:rPr lang="en-US" sz="2000" dirty="0" smtClean="0">
                <a:latin typeface="Times New Roman" pitchFamily="18" charset="0"/>
                <a:cs typeface="Times New Roman" pitchFamily="18" charset="0"/>
              </a:rPr>
              <a:t>in computer system. </a:t>
            </a:r>
          </a:p>
          <a:p>
            <a:pPr lvl="1">
              <a:buFont typeface="Wingdings" pitchFamily="2" charset="2"/>
              <a:buChar char="§"/>
            </a:pPr>
            <a:r>
              <a:rPr lang="en-US" sz="2000" dirty="0" smtClean="0">
                <a:latin typeface="Times New Roman" pitchFamily="18" charset="0"/>
                <a:cs typeface="Times New Roman" pitchFamily="18" charset="0"/>
              </a:rPr>
              <a:t>Operating System provides many services that are usually categories into </a:t>
            </a:r>
            <a:r>
              <a:rPr lang="en-US" sz="2000" b="1" dirty="0" smtClean="0">
                <a:solidFill>
                  <a:srgbClr val="FF0000"/>
                </a:solidFill>
                <a:latin typeface="Times New Roman" pitchFamily="18" charset="0"/>
                <a:cs typeface="Times New Roman" pitchFamily="18" charset="0"/>
              </a:rPr>
              <a:t>user and system perspective</a:t>
            </a:r>
            <a:r>
              <a:rPr lang="en-US" sz="2000" dirty="0" smtClean="0">
                <a:latin typeface="Times New Roman" pitchFamily="18" charset="0"/>
                <a:cs typeface="Times New Roman" pitchFamily="18" charset="0"/>
              </a:rPr>
              <a:t>.</a:t>
            </a:r>
          </a:p>
          <a:p>
            <a:pPr lvl="1">
              <a:buFont typeface="Wingdings" pitchFamily="2" charset="2"/>
              <a:buChar char="§"/>
            </a:pPr>
            <a:r>
              <a:rPr lang="en-US" sz="2000" dirty="0" smtClean="0">
                <a:latin typeface="Times New Roman" pitchFamily="18" charset="0"/>
                <a:cs typeface="Times New Roman" pitchFamily="18" charset="0"/>
              </a:rPr>
              <a:t>OS satisfy the user and system both hence OS called as “</a:t>
            </a:r>
            <a:r>
              <a:rPr lang="en-US" sz="2000" b="1" i="1" dirty="0" smtClean="0">
                <a:solidFill>
                  <a:srgbClr val="FF0000"/>
                </a:solidFill>
                <a:latin typeface="Times New Roman" pitchFamily="18" charset="0"/>
                <a:cs typeface="Times New Roman" pitchFamily="18" charset="0"/>
              </a:rPr>
              <a:t>All in All”</a:t>
            </a:r>
          </a:p>
          <a:p>
            <a:pPr lvl="1">
              <a:buFont typeface="Wingdings" pitchFamily="2" charset="2"/>
              <a:buChar char="§"/>
            </a:pPr>
            <a:r>
              <a:rPr lang="en-US" sz="2000" dirty="0" smtClean="0">
                <a:latin typeface="Times New Roman" pitchFamily="18" charset="0"/>
                <a:cs typeface="Times New Roman" pitchFamily="18" charset="0"/>
              </a:rPr>
              <a:t>Operating System services </a:t>
            </a:r>
            <a:r>
              <a:rPr lang="en-US" sz="2000" b="1" i="1" dirty="0" smtClean="0">
                <a:solidFill>
                  <a:srgbClr val="FF0000"/>
                </a:solidFill>
                <a:latin typeface="Times New Roman" pitchFamily="18" charset="0"/>
                <a:cs typeface="Times New Roman" pitchFamily="18" charset="0"/>
              </a:rPr>
              <a:t>may vary</a:t>
            </a:r>
            <a:r>
              <a:rPr lang="en-US" sz="2000" dirty="0" smtClean="0">
                <a:latin typeface="Times New Roman" pitchFamily="18" charset="0"/>
                <a:cs typeface="Times New Roman" pitchFamily="18" charset="0"/>
              </a:rPr>
              <a:t> from system to system.</a:t>
            </a:r>
          </a:p>
          <a:p>
            <a:pPr lvl="1">
              <a:buFont typeface="Wingdings" pitchFamily="2" charset="2"/>
              <a:buChar char="§"/>
            </a:pPr>
            <a:endParaRPr lang="en-US" sz="2000" dirty="0" smtClean="0">
              <a:latin typeface="Times New Roman" pitchFamily="18" charset="0"/>
              <a:cs typeface="Times New Roman" pitchFamily="18" charset="0"/>
            </a:endParaRPr>
          </a:p>
        </p:txBody>
      </p:sp>
      <p:sp>
        <p:nvSpPr>
          <p:cNvPr id="13" name="Rectangle 12">
            <a:extLst>
              <a:ext uri="{FF2B5EF4-FFF2-40B4-BE49-F238E27FC236}">
                <a16:creationId xmlns:a16="http://schemas.microsoft.com/office/drawing/2014/main" xmlns="" id="{3D1C11D3-DC04-44C8-B80D-418BEA169E07}"/>
              </a:ext>
            </a:extLst>
          </p:cNvPr>
          <p:cNvSpPr/>
          <p:nvPr/>
        </p:nvSpPr>
        <p:spPr>
          <a:xfrm>
            <a:off x="0" y="995866"/>
            <a:ext cx="7900416" cy="2308324"/>
          </a:xfrm>
          <a:prstGeom prst="rect">
            <a:avLst/>
          </a:prstGeom>
        </p:spPr>
        <p:txBody>
          <a:bodyPr wrap="square">
            <a:spAutoFit/>
          </a:bodyPr>
          <a:lstStyle/>
          <a:p>
            <a:r>
              <a:rPr lang="en-US" sz="2400" b="1" dirty="0" smtClean="0">
                <a:latin typeface="Times New Roman" pitchFamily="18" charset="0"/>
                <a:cs typeface="Times New Roman" pitchFamily="18" charset="0"/>
              </a:rPr>
              <a:t>Service:</a:t>
            </a:r>
          </a:p>
          <a:p>
            <a:pPr lvl="1">
              <a:buFont typeface="Wingdings" pitchFamily="2" charset="2"/>
              <a:buChar char="§"/>
            </a:pPr>
            <a:r>
              <a:rPr lang="en-US" sz="2000" dirty="0" smtClean="0">
                <a:latin typeface="Times New Roman" pitchFamily="18" charset="0"/>
                <a:cs typeface="Times New Roman" pitchFamily="18" charset="0"/>
              </a:rPr>
              <a:t>A system or organization that provides to the public with something that 	it </a:t>
            </a:r>
            <a:r>
              <a:rPr lang="en-US" sz="2000" smtClean="0">
                <a:latin typeface="Times New Roman" pitchFamily="18" charset="0"/>
                <a:cs typeface="Times New Roman" pitchFamily="18" charset="0"/>
              </a:rPr>
              <a:t>needs or the </a:t>
            </a:r>
            <a:r>
              <a:rPr lang="en-US" sz="2000" dirty="0" smtClean="0">
                <a:latin typeface="Times New Roman" pitchFamily="18" charset="0"/>
                <a:cs typeface="Times New Roman" pitchFamily="18" charset="0"/>
              </a:rPr>
              <a:t>job that an organization does.</a:t>
            </a:r>
          </a:p>
          <a:p>
            <a:pPr lvl="1">
              <a:buFont typeface="Wingdings" pitchFamily="2" charset="2"/>
              <a:buChar char="§"/>
            </a:pPr>
            <a:r>
              <a:rPr lang="en-US" sz="2000" dirty="0" smtClean="0">
                <a:latin typeface="Times New Roman" pitchFamily="18" charset="0"/>
                <a:cs typeface="Times New Roman" pitchFamily="18" charset="0"/>
              </a:rPr>
              <a:t>Satisfy the user and system requirements</a:t>
            </a:r>
          </a:p>
          <a:p>
            <a:pPr lvl="1">
              <a:buFont typeface="Wingdings" pitchFamily="2" charset="2"/>
              <a:buChar char="§"/>
            </a:pPr>
            <a:r>
              <a:rPr lang="en-US" sz="2000" dirty="0" smtClean="0">
                <a:latin typeface="Times New Roman" pitchFamily="18" charset="0"/>
                <a:cs typeface="Times New Roman" pitchFamily="18" charset="0"/>
              </a:rPr>
              <a:t>Services will available as per the </a:t>
            </a:r>
            <a:r>
              <a:rPr lang="en-US" sz="2000" b="1" dirty="0" smtClean="0">
                <a:solidFill>
                  <a:srgbClr val="7030A0"/>
                </a:solidFill>
                <a:latin typeface="Times New Roman" pitchFamily="18" charset="0"/>
                <a:cs typeface="Times New Roman" pitchFamily="18" charset="0"/>
              </a:rPr>
              <a:t>request or automatically</a:t>
            </a:r>
          </a:p>
          <a:p>
            <a:pPr lvl="1">
              <a:buFont typeface="Wingdings" pitchFamily="2" charset="2"/>
              <a:buChar char="§"/>
            </a:pPr>
            <a:r>
              <a:rPr lang="en-US" sz="2000" dirty="0" smtClean="0">
                <a:solidFill>
                  <a:srgbClr val="FF0000"/>
                </a:solidFill>
                <a:latin typeface="Times New Roman" pitchFamily="18" charset="0"/>
                <a:cs typeface="Times New Roman" pitchFamily="18" charset="0"/>
              </a:rPr>
              <a:t>Examples:-</a:t>
            </a:r>
            <a:r>
              <a:rPr lang="en-US" sz="2000" dirty="0" smtClean="0">
                <a:latin typeface="Times New Roman" pitchFamily="18" charset="0"/>
                <a:cs typeface="Times New Roman" pitchFamily="18" charset="0"/>
              </a:rPr>
              <a:t>Mobile service, postal, LIC, Market Call, mobile quality 	service and many more…..</a:t>
            </a:r>
          </a:p>
        </p:txBody>
      </p:sp>
      <p:pic>
        <p:nvPicPr>
          <p:cNvPr id="1026" name="Picture 2"/>
          <p:cNvPicPr>
            <a:picLocks noChangeAspect="1" noChangeArrowheads="1"/>
          </p:cNvPicPr>
          <p:nvPr/>
        </p:nvPicPr>
        <p:blipFill>
          <a:blip r:embed="rId3"/>
          <a:srcRect/>
          <a:stretch>
            <a:fillRect/>
          </a:stretch>
        </p:blipFill>
        <p:spPr bwMode="auto">
          <a:xfrm>
            <a:off x="7812700" y="1072896"/>
            <a:ext cx="4084742" cy="2118170"/>
          </a:xfrm>
          <a:prstGeom prst="rect">
            <a:avLst/>
          </a:prstGeom>
          <a:noFill/>
          <a:ln w="9525">
            <a:noFill/>
            <a:miter lim="800000"/>
            <a:headEnd/>
            <a:tailEnd/>
          </a:ln>
          <a:effectLst/>
        </p:spPr>
      </p:pic>
      <p:pic>
        <p:nvPicPr>
          <p:cNvPr id="16" name="Picture 15" descr="Challenges-of-business-service-monitoring-in-the-internet-of-services.png"/>
          <p:cNvPicPr>
            <a:picLocks noChangeAspect="1"/>
          </p:cNvPicPr>
          <p:nvPr/>
        </p:nvPicPr>
        <p:blipFill>
          <a:blip r:embed="rId4"/>
          <a:stretch>
            <a:fillRect/>
          </a:stretch>
        </p:blipFill>
        <p:spPr>
          <a:xfrm>
            <a:off x="326898" y="3889248"/>
            <a:ext cx="4148650" cy="2182368"/>
          </a:xfrm>
          <a:prstGeom prst="rect">
            <a:avLst/>
          </a:prstGeom>
        </p:spPr>
      </p:pic>
    </p:spTree>
    <p:extLst>
      <p:ext uri="{BB962C8B-B14F-4D97-AF65-F5344CB8AC3E}">
        <p14:creationId xmlns:p14="http://schemas.microsoft.com/office/powerpoint/2010/main" xmlns="" val="28631055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anim calcmode="lin" valueType="num">
                                      <p:cBhvr additive="base">
                                        <p:cTn id="13"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anim calcmode="lin" valueType="num">
                                      <p:cBhvr additive="base">
                                        <p:cTn id="19"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xEl>
                                              <p:pRg st="3" end="3"/>
                                            </p:txEl>
                                          </p:spTgt>
                                        </p:tgtEl>
                                        <p:attrNameLst>
                                          <p:attrName>style.visibility</p:attrName>
                                        </p:attrNameLst>
                                      </p:cBhvr>
                                      <p:to>
                                        <p:strVal val="visible"/>
                                      </p:to>
                                    </p:set>
                                    <p:anim calcmode="lin" valueType="num">
                                      <p:cBhvr additive="base">
                                        <p:cTn id="25"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xEl>
                                              <p:pRg st="4" end="4"/>
                                            </p:txEl>
                                          </p:spTgt>
                                        </p:tgtEl>
                                        <p:attrNameLst>
                                          <p:attrName>style.visibility</p:attrName>
                                        </p:attrNameLst>
                                      </p:cBhvr>
                                      <p:to>
                                        <p:strVal val="visible"/>
                                      </p:to>
                                    </p:set>
                                    <p:anim calcmode="lin" valueType="num">
                                      <p:cBhvr additive="base">
                                        <p:cTn id="31"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ox(in)">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0">
                                            <p:txEl>
                                              <p:pRg st="0" end="0"/>
                                            </p:txEl>
                                          </p:spTgt>
                                        </p:tgtEl>
                                        <p:attrNameLst>
                                          <p:attrName>style.visibility</p:attrName>
                                        </p:attrNameLst>
                                      </p:cBhvr>
                                      <p:to>
                                        <p:strVal val="visible"/>
                                      </p:to>
                                    </p:set>
                                    <p:anim calcmode="lin" valueType="num">
                                      <p:cBhvr additive="base">
                                        <p:cTn id="42"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0">
                                            <p:txEl>
                                              <p:pRg st="1" end="1"/>
                                            </p:txEl>
                                          </p:spTgt>
                                        </p:tgtEl>
                                        <p:attrNameLst>
                                          <p:attrName>style.visibility</p:attrName>
                                        </p:attrNameLst>
                                      </p:cBhvr>
                                      <p:to>
                                        <p:strVal val="visible"/>
                                      </p:to>
                                    </p:set>
                                    <p:anim calcmode="lin" valueType="num">
                                      <p:cBhvr additive="base">
                                        <p:cTn id="48"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10">
                                            <p:txEl>
                                              <p:pRg st="2" end="2"/>
                                            </p:txEl>
                                          </p:spTgt>
                                        </p:tgtEl>
                                        <p:attrNameLst>
                                          <p:attrName>style.visibility</p:attrName>
                                        </p:attrNameLst>
                                      </p:cBhvr>
                                      <p:to>
                                        <p:strVal val="visible"/>
                                      </p:to>
                                    </p:set>
                                    <p:anim calcmode="lin" valueType="num">
                                      <p:cBhvr additive="base">
                                        <p:cTn id="54"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10">
                                            <p:txEl>
                                              <p:pRg st="3" end="3"/>
                                            </p:txEl>
                                          </p:spTgt>
                                        </p:tgtEl>
                                        <p:attrNameLst>
                                          <p:attrName>style.visibility</p:attrName>
                                        </p:attrNameLst>
                                      </p:cBhvr>
                                      <p:to>
                                        <p:strVal val="visible"/>
                                      </p:to>
                                    </p:set>
                                    <p:anim calcmode="lin" valueType="num">
                                      <p:cBhvr additive="base">
                                        <p:cTn id="60"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8" presetClass="entr" presetSubtype="16" fill="hold" nodeType="clickEffect">
                                  <p:stCondLst>
                                    <p:cond delay="0"/>
                                  </p:stCondLst>
                                  <p:childTnLst>
                                    <p:set>
                                      <p:cBhvr>
                                        <p:cTn id="65" dur="1" fill="hold">
                                          <p:stCondLst>
                                            <p:cond delay="0"/>
                                          </p:stCondLst>
                                        </p:cTn>
                                        <p:tgtEl>
                                          <p:spTgt spid="1026"/>
                                        </p:tgtEl>
                                        <p:attrNameLst>
                                          <p:attrName>style.visibility</p:attrName>
                                        </p:attrNameLst>
                                      </p:cBhvr>
                                      <p:to>
                                        <p:strVal val="visible"/>
                                      </p:to>
                                    </p:set>
                                    <p:animEffect transition="in" filter="diamond(in)">
                                      <p:cBhvr>
                                        <p:cTn id="66"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Times New Roman" pitchFamily="18" charset="0"/>
                <a:cs typeface="Times New Roman" pitchFamily="18" charset="0"/>
              </a:rPr>
              <a:t>OS Services Categories</a:t>
            </a: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 xmlns:a16="http://schemas.microsoft.com/office/drawing/2014/main"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 xmlns:a16="http://schemas.microsoft.com/office/drawing/2014/main"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3</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3" name="Content Placeholder 2"/>
          <p:cNvSpPr txBox="1">
            <a:spLocks/>
          </p:cNvSpPr>
          <p:nvPr/>
        </p:nvSpPr>
        <p:spPr>
          <a:xfrm>
            <a:off x="0" y="987552"/>
            <a:ext cx="12191999" cy="5364479"/>
          </a:xfrm>
          <a:prstGeom prst="rect">
            <a:avLst/>
          </a:prstGeom>
        </p:spPr>
        <p:txBody>
          <a:bodyPr vert="horz" lIns="91440" tIns="45720" rIns="91440" bIns="45720" rtlCol="0">
            <a:noAutofit/>
          </a:bodyPr>
          <a:lstStyle/>
          <a:p>
            <a:pPr fontAlgn="base"/>
            <a:endParaRPr lang="en-US" sz="2000" dirty="0">
              <a:latin typeface="Times New Roman" pitchFamily="18" charset="0"/>
              <a:cs typeface="Times New Roman" pitchFamily="18" charset="0"/>
            </a:endParaRPr>
          </a:p>
        </p:txBody>
      </p:sp>
      <p:sp>
        <p:nvSpPr>
          <p:cNvPr id="11" name="Rectangle 10"/>
          <p:cNvSpPr/>
          <p:nvPr/>
        </p:nvSpPr>
        <p:spPr>
          <a:xfrm>
            <a:off x="642113" y="2907792"/>
            <a:ext cx="3734816" cy="3323987"/>
          </a:xfrm>
          <a:prstGeom prst="rect">
            <a:avLst/>
          </a:prstGeom>
        </p:spPr>
        <p:txBody>
          <a:bodyPr wrap="square">
            <a:spAutoFit/>
          </a:bodyPr>
          <a:lstStyle/>
          <a:p>
            <a:pPr>
              <a:lnSpc>
                <a:spcPct val="150000"/>
              </a:lnSpc>
              <a:buFont typeface="Wingdings" pitchFamily="2" charset="2"/>
              <a:buChar char="v"/>
            </a:pPr>
            <a:r>
              <a:rPr lang="en-US" sz="2000" dirty="0" smtClean="0">
                <a:solidFill>
                  <a:srgbClr val="7030A0"/>
                </a:solidFill>
                <a:latin typeface="Times New Roman" pitchFamily="18" charset="0"/>
                <a:cs typeface="Times New Roman" pitchFamily="18" charset="0"/>
              </a:rPr>
              <a:t>User Perspective Services:-</a:t>
            </a:r>
          </a:p>
          <a:p>
            <a:pPr lvl="1">
              <a:lnSpc>
                <a:spcPct val="150000"/>
              </a:lnSpc>
              <a:buBlip>
                <a:blip r:embed="rId3"/>
              </a:buBlip>
            </a:pPr>
            <a:r>
              <a:rPr lang="en-US" sz="2000" dirty="0" smtClean="0">
                <a:latin typeface="Times New Roman" pitchFamily="18" charset="0"/>
                <a:cs typeface="Times New Roman" pitchFamily="18" charset="0"/>
              </a:rPr>
              <a:t> Program execution</a:t>
            </a:r>
          </a:p>
          <a:p>
            <a:pPr lvl="1">
              <a:lnSpc>
                <a:spcPct val="150000"/>
              </a:lnSpc>
              <a:buBlip>
                <a:blip r:embed="rId3"/>
              </a:buBlip>
            </a:pPr>
            <a:r>
              <a:rPr lang="en-US" sz="2000" dirty="0" smtClean="0">
                <a:latin typeface="Times New Roman" pitchFamily="18" charset="0"/>
                <a:cs typeface="Times New Roman" pitchFamily="18" charset="0"/>
              </a:rPr>
              <a:t> Input / Output operation </a:t>
            </a:r>
          </a:p>
          <a:p>
            <a:pPr lvl="1">
              <a:lnSpc>
                <a:spcPct val="150000"/>
              </a:lnSpc>
              <a:buBlip>
                <a:blip r:embed="rId3"/>
              </a:buBlip>
            </a:pPr>
            <a:r>
              <a:rPr lang="en-US" sz="2000" dirty="0" smtClean="0">
                <a:latin typeface="Times New Roman" pitchFamily="18" charset="0"/>
                <a:cs typeface="Times New Roman" pitchFamily="18" charset="0"/>
              </a:rPr>
              <a:t> File system manipulation </a:t>
            </a:r>
          </a:p>
          <a:p>
            <a:pPr lvl="1">
              <a:lnSpc>
                <a:spcPct val="150000"/>
              </a:lnSpc>
              <a:buBlip>
                <a:blip r:embed="rId3"/>
              </a:buBlip>
            </a:pPr>
            <a:r>
              <a:rPr lang="en-US" sz="2000" dirty="0" smtClean="0">
                <a:latin typeface="Times New Roman" pitchFamily="18" charset="0"/>
                <a:cs typeface="Times New Roman" pitchFamily="18" charset="0"/>
              </a:rPr>
              <a:t> Process communication </a:t>
            </a:r>
          </a:p>
          <a:p>
            <a:pPr lvl="1">
              <a:lnSpc>
                <a:spcPct val="150000"/>
              </a:lnSpc>
              <a:buBlip>
                <a:blip r:embed="rId3"/>
              </a:buBlip>
            </a:pPr>
            <a:r>
              <a:rPr lang="en-US" sz="2000" dirty="0" smtClean="0">
                <a:latin typeface="Times New Roman" pitchFamily="18" charset="0"/>
                <a:cs typeface="Times New Roman" pitchFamily="18" charset="0"/>
              </a:rPr>
              <a:t> User interface </a:t>
            </a:r>
          </a:p>
          <a:p>
            <a:pPr lvl="1">
              <a:lnSpc>
                <a:spcPct val="150000"/>
              </a:lnSpc>
              <a:buBlip>
                <a:blip r:embed="rId3"/>
              </a:buBlip>
            </a:pPr>
            <a:r>
              <a:rPr lang="en-US" sz="2000" dirty="0" smtClean="0">
                <a:latin typeface="Times New Roman" pitchFamily="18" charset="0"/>
                <a:cs typeface="Times New Roman" pitchFamily="18" charset="0"/>
              </a:rPr>
              <a:t> Error detection </a:t>
            </a:r>
            <a:endParaRPr lang="en-US" sz="2000" b="1" dirty="0" smtClean="0">
              <a:solidFill>
                <a:srgbClr val="7030A0"/>
              </a:solidFill>
              <a:latin typeface="Times New Roman" pitchFamily="18" charset="0"/>
              <a:cs typeface="Times New Roman" pitchFamily="18" charset="0"/>
            </a:endParaRPr>
          </a:p>
        </p:txBody>
      </p:sp>
      <p:sp>
        <p:nvSpPr>
          <p:cNvPr id="16" name="Rectangle 15"/>
          <p:cNvSpPr/>
          <p:nvPr/>
        </p:nvSpPr>
        <p:spPr>
          <a:xfrm>
            <a:off x="7085585" y="3267456"/>
            <a:ext cx="3734816" cy="1938992"/>
          </a:xfrm>
          <a:prstGeom prst="rect">
            <a:avLst/>
          </a:prstGeom>
        </p:spPr>
        <p:txBody>
          <a:bodyPr wrap="square">
            <a:spAutoFit/>
          </a:bodyPr>
          <a:lstStyle/>
          <a:p>
            <a:pPr marL="0" lvl="1">
              <a:lnSpc>
                <a:spcPct val="150000"/>
              </a:lnSpc>
              <a:buFont typeface="Wingdings" pitchFamily="2" charset="2"/>
              <a:buChar char="v"/>
            </a:pPr>
            <a:r>
              <a:rPr lang="en-US" sz="2000" dirty="0" smtClean="0">
                <a:solidFill>
                  <a:srgbClr val="7030A0"/>
                </a:solidFill>
                <a:latin typeface="Times New Roman" pitchFamily="18" charset="0"/>
                <a:cs typeface="Times New Roman" pitchFamily="18" charset="0"/>
              </a:rPr>
              <a:t>System Perspective services:- </a:t>
            </a:r>
          </a:p>
          <a:p>
            <a:pPr lvl="1">
              <a:lnSpc>
                <a:spcPct val="150000"/>
              </a:lnSpc>
              <a:buBlip>
                <a:blip r:embed="rId3"/>
              </a:buBlip>
            </a:pPr>
            <a:r>
              <a:rPr lang="en-US" sz="2000" dirty="0" smtClean="0">
                <a:latin typeface="Times New Roman" pitchFamily="18" charset="0"/>
                <a:cs typeface="Times New Roman" pitchFamily="18" charset="0"/>
              </a:rPr>
              <a:t> Resource allocation </a:t>
            </a:r>
          </a:p>
          <a:p>
            <a:pPr lvl="1">
              <a:lnSpc>
                <a:spcPct val="150000"/>
              </a:lnSpc>
              <a:buBlip>
                <a:blip r:embed="rId3"/>
              </a:buBlip>
            </a:pPr>
            <a:r>
              <a:rPr lang="en-US" sz="2000" dirty="0" smtClean="0">
                <a:latin typeface="Times New Roman" pitchFamily="18" charset="0"/>
                <a:cs typeface="Times New Roman" pitchFamily="18" charset="0"/>
              </a:rPr>
              <a:t> Accounting </a:t>
            </a:r>
          </a:p>
          <a:p>
            <a:pPr lvl="1">
              <a:lnSpc>
                <a:spcPct val="150000"/>
              </a:lnSpc>
              <a:buBlip>
                <a:blip r:embed="rId3"/>
              </a:buBlip>
            </a:pPr>
            <a:r>
              <a:rPr lang="en-US" sz="2000" dirty="0" smtClean="0">
                <a:latin typeface="Times New Roman" pitchFamily="18" charset="0"/>
                <a:cs typeface="Times New Roman" pitchFamily="18" charset="0"/>
              </a:rPr>
              <a:t> Protection</a:t>
            </a:r>
          </a:p>
        </p:txBody>
      </p:sp>
      <p:sp>
        <p:nvSpPr>
          <p:cNvPr id="12" name="Rectangle 11"/>
          <p:cNvSpPr/>
          <p:nvPr/>
        </p:nvSpPr>
        <p:spPr>
          <a:xfrm>
            <a:off x="170688" y="984427"/>
            <a:ext cx="11838432" cy="1631216"/>
          </a:xfrm>
          <a:prstGeom prst="rect">
            <a:avLst/>
          </a:prstGeom>
        </p:spPr>
        <p:txBody>
          <a:bodyPr wrap="square">
            <a:spAutoFit/>
          </a:bodyPr>
          <a:lstStyle/>
          <a:p>
            <a:r>
              <a:rPr lang="en-US" sz="2000" b="1" dirty="0" smtClean="0">
                <a:latin typeface="Times New Roman" pitchFamily="18" charset="0"/>
                <a:cs typeface="Times New Roman" pitchFamily="18" charset="0"/>
              </a:rPr>
              <a:t>Purpose :-</a:t>
            </a:r>
          </a:p>
          <a:p>
            <a:pPr lvl="1">
              <a:buFont typeface="Wingdings" pitchFamily="2" charset="2"/>
              <a:buChar char="q"/>
            </a:pPr>
            <a:r>
              <a:rPr lang="en-US" sz="2000" dirty="0" smtClean="0">
                <a:solidFill>
                  <a:srgbClr val="FF0000"/>
                </a:solidFill>
                <a:latin typeface="Times New Roman" pitchFamily="18" charset="0"/>
                <a:cs typeface="Times New Roman" pitchFamily="18" charset="0"/>
              </a:rPr>
              <a:t>It provides users the services run various programs in a convenient manner. </a:t>
            </a:r>
          </a:p>
          <a:p>
            <a:pPr lvl="1">
              <a:buFont typeface="Wingdings" pitchFamily="2" charset="2"/>
              <a:buChar char="q"/>
            </a:pPr>
            <a:r>
              <a:rPr lang="en-US" sz="2000" dirty="0" smtClean="0">
                <a:solidFill>
                  <a:srgbClr val="7030A0"/>
                </a:solidFill>
                <a:latin typeface="Times New Roman" pitchFamily="18" charset="0"/>
                <a:cs typeface="Times New Roman" pitchFamily="18" charset="0"/>
              </a:rPr>
              <a:t>Operating system services are responsible for the management of platform resources, including the processor, memory, files, and input and output. </a:t>
            </a:r>
          </a:p>
          <a:p>
            <a:pPr lvl="1">
              <a:buFont typeface="Wingdings" pitchFamily="2" charset="2"/>
              <a:buChar char="q"/>
            </a:pPr>
            <a:r>
              <a:rPr lang="en-US" sz="2000" dirty="0" smtClean="0">
                <a:solidFill>
                  <a:srgbClr val="00B050"/>
                </a:solidFill>
                <a:latin typeface="Times New Roman" pitchFamily="18" charset="0"/>
                <a:cs typeface="Times New Roman" pitchFamily="18" charset="0"/>
              </a:rPr>
              <a:t>They generally shield applications from the implementation details of the machine.</a:t>
            </a:r>
            <a:endParaRPr lang="en-US" sz="2000" dirty="0">
              <a:solidFill>
                <a:srgbClr val="00B050"/>
              </a:solidFill>
              <a:latin typeface="Times New Roman" pitchFamily="18" charset="0"/>
              <a:cs typeface="Times New Roman" pitchFamily="18" charset="0"/>
            </a:endParaRPr>
          </a:p>
        </p:txBody>
      </p:sp>
      <p:sp>
        <p:nvSpPr>
          <p:cNvPr id="17" name="Rectangle 16"/>
          <p:cNvSpPr/>
          <p:nvPr/>
        </p:nvSpPr>
        <p:spPr>
          <a:xfrm>
            <a:off x="3760732" y="2634734"/>
            <a:ext cx="5502468" cy="369332"/>
          </a:xfrm>
          <a:prstGeom prst="rect">
            <a:avLst/>
          </a:prstGeom>
        </p:spPr>
        <p:txBody>
          <a:bodyPr wrap="none">
            <a:spAutoFit/>
          </a:bodyPr>
          <a:lstStyle/>
          <a:p>
            <a:r>
              <a:rPr lang="en-US" dirty="0" smtClean="0">
                <a:latin typeface="Times New Roman" pitchFamily="18" charset="0"/>
                <a:cs typeface="Times New Roman" pitchFamily="18" charset="0"/>
              </a:rPr>
              <a:t>OS Service categories into </a:t>
            </a:r>
            <a:r>
              <a:rPr lang="en-US" b="1" dirty="0" smtClean="0">
                <a:solidFill>
                  <a:srgbClr val="FF0000"/>
                </a:solidFill>
                <a:latin typeface="Times New Roman" pitchFamily="18" charset="0"/>
                <a:cs typeface="Times New Roman" pitchFamily="18" charset="0"/>
              </a:rPr>
              <a:t>user and system perspective</a:t>
            </a:r>
            <a:r>
              <a:rPr lang="en-US" dirty="0" smtClean="0">
                <a:latin typeface="Times New Roman" pitchFamily="18" charset="0"/>
                <a:cs typeface="Times New Roman" pitchFamily="18" charset="0"/>
              </a:rPr>
              <a:t>.</a:t>
            </a:r>
            <a:endParaRPr lang="en-US" dirty="0"/>
          </a:p>
        </p:txBody>
      </p:sp>
    </p:spTree>
    <p:extLst>
      <p:ext uri="{BB962C8B-B14F-4D97-AF65-F5344CB8AC3E}">
        <p14:creationId xmlns="" xmlns:p14="http://schemas.microsoft.com/office/powerpoint/2010/main" val="28631055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anim calcmode="lin" valueType="num">
                                      <p:cBhvr additive="base">
                                        <p:cTn id="31"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xEl>
                                              <p:pRg st="0" end="0"/>
                                            </p:txEl>
                                          </p:spTgt>
                                        </p:tgtEl>
                                        <p:attrNameLst>
                                          <p:attrName>style.visibility</p:attrName>
                                        </p:attrNameLst>
                                      </p:cBhvr>
                                      <p:to>
                                        <p:strVal val="visible"/>
                                      </p:to>
                                    </p:set>
                                    <p:anim calcmode="lin" valueType="num">
                                      <p:cBhvr additive="base">
                                        <p:cTn id="3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xEl>
                                              <p:pRg st="1" end="1"/>
                                            </p:txEl>
                                          </p:spTgt>
                                        </p:tgtEl>
                                        <p:attrNameLst>
                                          <p:attrName>style.visibility</p:attrName>
                                        </p:attrNameLst>
                                      </p:cBhvr>
                                      <p:to>
                                        <p:strVal val="visible"/>
                                      </p:to>
                                    </p:set>
                                    <p:anim calcmode="lin" valueType="num">
                                      <p:cBhvr additive="base">
                                        <p:cTn id="4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
                                            <p:txEl>
                                              <p:pRg st="2" end="2"/>
                                            </p:txEl>
                                          </p:spTgt>
                                        </p:tgtEl>
                                        <p:attrNameLst>
                                          <p:attrName>style.visibility</p:attrName>
                                        </p:attrNameLst>
                                      </p:cBhvr>
                                      <p:to>
                                        <p:strVal val="visible"/>
                                      </p:to>
                                    </p:set>
                                    <p:anim calcmode="lin" valueType="num">
                                      <p:cBhvr additive="base">
                                        <p:cTn id="4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1">
                                            <p:txEl>
                                              <p:pRg st="3" end="3"/>
                                            </p:txEl>
                                          </p:spTgt>
                                        </p:tgtEl>
                                        <p:attrNameLst>
                                          <p:attrName>style.visibility</p:attrName>
                                        </p:attrNameLst>
                                      </p:cBhvr>
                                      <p:to>
                                        <p:strVal val="visible"/>
                                      </p:to>
                                    </p:set>
                                    <p:anim calcmode="lin" valueType="num">
                                      <p:cBhvr additive="base">
                                        <p:cTn id="5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1">
                                            <p:txEl>
                                              <p:pRg st="4" end="4"/>
                                            </p:txEl>
                                          </p:spTgt>
                                        </p:tgtEl>
                                        <p:attrNameLst>
                                          <p:attrName>style.visibility</p:attrName>
                                        </p:attrNameLst>
                                      </p:cBhvr>
                                      <p:to>
                                        <p:strVal val="visible"/>
                                      </p:to>
                                    </p:set>
                                    <p:anim calcmode="lin" valueType="num">
                                      <p:cBhvr additive="base">
                                        <p:cTn id="6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1">
                                            <p:txEl>
                                              <p:pRg st="5" end="5"/>
                                            </p:txEl>
                                          </p:spTgt>
                                        </p:tgtEl>
                                        <p:attrNameLst>
                                          <p:attrName>style.visibility</p:attrName>
                                        </p:attrNameLst>
                                      </p:cBhvr>
                                      <p:to>
                                        <p:strVal val="visible"/>
                                      </p:to>
                                    </p:set>
                                    <p:anim calcmode="lin" valueType="num">
                                      <p:cBhvr additive="base">
                                        <p:cTn id="67"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1">
                                            <p:txEl>
                                              <p:pRg st="6" end="6"/>
                                            </p:txEl>
                                          </p:spTgt>
                                        </p:tgtEl>
                                        <p:attrNameLst>
                                          <p:attrName>style.visibility</p:attrName>
                                        </p:attrNameLst>
                                      </p:cBhvr>
                                      <p:to>
                                        <p:strVal val="visible"/>
                                      </p:to>
                                    </p:set>
                                    <p:anim calcmode="lin" valueType="num">
                                      <p:cBhvr additive="base">
                                        <p:cTn id="73"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6">
                                            <p:txEl>
                                              <p:pRg st="0" end="0"/>
                                            </p:txEl>
                                          </p:spTgt>
                                        </p:tgtEl>
                                        <p:attrNameLst>
                                          <p:attrName>style.visibility</p:attrName>
                                        </p:attrNameLst>
                                      </p:cBhvr>
                                      <p:to>
                                        <p:strVal val="visible"/>
                                      </p:to>
                                    </p:set>
                                    <p:anim calcmode="lin" valueType="num">
                                      <p:cBhvr additive="base">
                                        <p:cTn id="79"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6">
                                            <p:txEl>
                                              <p:pRg st="1" end="1"/>
                                            </p:txEl>
                                          </p:spTgt>
                                        </p:tgtEl>
                                        <p:attrNameLst>
                                          <p:attrName>style.visibility</p:attrName>
                                        </p:attrNameLst>
                                      </p:cBhvr>
                                      <p:to>
                                        <p:strVal val="visible"/>
                                      </p:to>
                                    </p:set>
                                    <p:anim calcmode="lin" valueType="num">
                                      <p:cBhvr additive="base">
                                        <p:cTn id="85"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6">
                                            <p:txEl>
                                              <p:pRg st="2" end="2"/>
                                            </p:txEl>
                                          </p:spTgt>
                                        </p:tgtEl>
                                        <p:attrNameLst>
                                          <p:attrName>style.visibility</p:attrName>
                                        </p:attrNameLst>
                                      </p:cBhvr>
                                      <p:to>
                                        <p:strVal val="visible"/>
                                      </p:to>
                                    </p:set>
                                    <p:anim calcmode="lin" valueType="num">
                                      <p:cBhvr additive="base">
                                        <p:cTn id="91"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6">
                                            <p:txEl>
                                              <p:pRg st="3" end="3"/>
                                            </p:txEl>
                                          </p:spTgt>
                                        </p:tgtEl>
                                        <p:attrNameLst>
                                          <p:attrName>style.visibility</p:attrName>
                                        </p:attrNameLst>
                                      </p:cBhvr>
                                      <p:to>
                                        <p:strVal val="visible"/>
                                      </p:to>
                                    </p:set>
                                    <p:anim calcmode="lin" valueType="num">
                                      <p:cBhvr additive="base">
                                        <p:cTn id="97" dur="500" fill="hold"/>
                                        <p:tgtEl>
                                          <p:spTgt spid="16">
                                            <p:txEl>
                                              <p:pRg st="3" end="3"/>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4</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539623" y="1438657"/>
            <a:ext cx="11098579" cy="4216539"/>
          </a:xfrm>
          <a:prstGeom prst="rect">
            <a:avLst/>
          </a:prstGeom>
        </p:spPr>
        <p:txBody>
          <a:bodyPr wrap="square">
            <a:spAutoFit/>
          </a:bodyPr>
          <a:lstStyle/>
          <a:p>
            <a:r>
              <a:rPr lang="en-US" sz="6000" b="1" dirty="0" smtClean="0">
                <a:solidFill>
                  <a:srgbClr val="7030A0"/>
                </a:solidFill>
                <a:latin typeface="Arial Black" pitchFamily="34" charset="0"/>
                <a:cs typeface="Times New Roman" pitchFamily="18" charset="0"/>
              </a:rPr>
              <a:t>Thank You </a:t>
            </a:r>
          </a:p>
          <a:p>
            <a:endParaRPr lang="en-US" sz="6000" b="1" dirty="0" smtClean="0">
              <a:solidFill>
                <a:srgbClr val="7030A0"/>
              </a:solidFill>
              <a:latin typeface="Arial Black" pitchFamily="34" charset="0"/>
              <a:cs typeface="Times New Roman" pitchFamily="18" charset="0"/>
            </a:endParaRPr>
          </a:p>
          <a:p>
            <a:endParaRPr lang="en-US" sz="6000" b="1" dirty="0" smtClean="0">
              <a:solidFill>
                <a:srgbClr val="7030A0"/>
              </a:solidFill>
              <a:latin typeface="Arial Black" pitchFamily="34" charset="0"/>
              <a:cs typeface="Times New Roman" pitchFamily="18" charset="0"/>
            </a:endParaRPr>
          </a:p>
          <a:p>
            <a:r>
              <a:rPr lang="en-US" sz="6000" b="1" dirty="0" smtClean="0">
                <a:solidFill>
                  <a:srgbClr val="7030A0"/>
                </a:solidFill>
                <a:latin typeface="Arial Black" pitchFamily="34" charset="0"/>
                <a:cs typeface="Times New Roman" pitchFamily="18" charset="0"/>
              </a:rPr>
              <a:t>We will meet Soon!!!!!!!!!!</a:t>
            </a:r>
          </a:p>
          <a:p>
            <a:pPr algn="ctr"/>
            <a:endParaRPr lang="en-IN" sz="2800" b="1" dirty="0">
              <a:solidFill>
                <a:srgbClr val="00B05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000" b="1" dirty="0" smtClean="0">
                <a:latin typeface="Times New Roman" panose="02020603050405020304" pitchFamily="18" charset="0"/>
                <a:cs typeface="Times New Roman" panose="02020603050405020304" pitchFamily="18" charset="0"/>
              </a:rPr>
              <a:t>Agenda</a:t>
            </a: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5</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743712" y="1443285"/>
            <a:ext cx="10497312" cy="3785652"/>
          </a:xfrm>
          <a:prstGeom prst="rect">
            <a:avLst/>
          </a:prstGeom>
        </p:spPr>
        <p:txBody>
          <a:bodyPr wrap="square">
            <a:spAutoFit/>
          </a:bodyPr>
          <a:lstStyle/>
          <a:p>
            <a:pPr algn="ctr"/>
            <a:r>
              <a:rPr lang="en-US" sz="8000" b="1" dirty="0" smtClean="0">
                <a:solidFill>
                  <a:srgbClr val="7030A0"/>
                </a:solidFill>
                <a:latin typeface="Times New Roman" pitchFamily="18" charset="0"/>
                <a:cs typeface="Times New Roman" pitchFamily="18" charset="0"/>
              </a:rPr>
              <a:t>Operating System</a:t>
            </a:r>
          </a:p>
          <a:p>
            <a:pPr algn="ctr"/>
            <a:r>
              <a:rPr lang="en-US" sz="8000" b="1" dirty="0" smtClean="0">
                <a:solidFill>
                  <a:srgbClr val="7030A0"/>
                </a:solidFill>
                <a:latin typeface="Times New Roman" pitchFamily="18" charset="0"/>
                <a:cs typeface="Times New Roman" pitchFamily="18" charset="0"/>
              </a:rPr>
              <a:t>Services</a:t>
            </a:r>
          </a:p>
          <a:p>
            <a:pPr algn="ctr"/>
            <a:r>
              <a:rPr lang="en-US" sz="8000" b="1" dirty="0" smtClean="0">
                <a:solidFill>
                  <a:srgbClr val="7030A0"/>
                </a:solidFill>
                <a:latin typeface="Times New Roman" pitchFamily="18" charset="0"/>
                <a:cs typeface="Times New Roman" pitchFamily="18" charset="0"/>
              </a:rPr>
              <a:t>To User’s</a:t>
            </a:r>
            <a:endParaRPr lang="en-IN" sz="2800" b="1" dirty="0">
              <a:latin typeface="Times" panose="02020603050405020304" pitchFamily="18" charset="0"/>
              <a:cs typeface="Times" panose="02020603050405020304" pitchFamily="18" charset="0"/>
            </a:endParaRPr>
          </a:p>
        </p:txBody>
      </p:sp>
      <p:sp>
        <p:nvSpPr>
          <p:cNvPr id="10" name="Rectangle 9"/>
          <p:cNvSpPr/>
          <p:nvPr/>
        </p:nvSpPr>
        <p:spPr>
          <a:xfrm>
            <a:off x="8457184" y="2738458"/>
            <a:ext cx="3734816" cy="3323987"/>
          </a:xfrm>
          <a:prstGeom prst="rect">
            <a:avLst/>
          </a:prstGeom>
        </p:spPr>
        <p:txBody>
          <a:bodyPr wrap="square">
            <a:spAutoFit/>
          </a:bodyPr>
          <a:lstStyle/>
          <a:p>
            <a:pPr>
              <a:lnSpc>
                <a:spcPct val="150000"/>
              </a:lnSpc>
              <a:buFont typeface="Wingdings" pitchFamily="2" charset="2"/>
              <a:buChar char="v"/>
            </a:pPr>
            <a:r>
              <a:rPr lang="en-US" sz="2000" dirty="0" smtClean="0">
                <a:solidFill>
                  <a:srgbClr val="7030A0"/>
                </a:solidFill>
                <a:latin typeface="Times New Roman" pitchFamily="18" charset="0"/>
                <a:cs typeface="Times New Roman" pitchFamily="18" charset="0"/>
              </a:rPr>
              <a:t>User Perspective Services:-</a:t>
            </a:r>
          </a:p>
          <a:p>
            <a:pPr lvl="1">
              <a:lnSpc>
                <a:spcPct val="150000"/>
              </a:lnSpc>
              <a:buBlip>
                <a:blip r:embed="rId3"/>
              </a:buBlip>
            </a:pPr>
            <a:r>
              <a:rPr lang="en-US" sz="2000" dirty="0" smtClean="0">
                <a:latin typeface="Times New Roman" pitchFamily="18" charset="0"/>
                <a:cs typeface="Times New Roman" pitchFamily="18" charset="0"/>
              </a:rPr>
              <a:t> Program execution</a:t>
            </a:r>
          </a:p>
          <a:p>
            <a:pPr lvl="1">
              <a:lnSpc>
                <a:spcPct val="150000"/>
              </a:lnSpc>
              <a:buBlip>
                <a:blip r:embed="rId3"/>
              </a:buBlip>
            </a:pPr>
            <a:r>
              <a:rPr lang="en-US" sz="2000" dirty="0" smtClean="0">
                <a:latin typeface="Times New Roman" pitchFamily="18" charset="0"/>
                <a:cs typeface="Times New Roman" pitchFamily="18" charset="0"/>
              </a:rPr>
              <a:t> Input / Output operation </a:t>
            </a:r>
          </a:p>
          <a:p>
            <a:pPr lvl="1">
              <a:lnSpc>
                <a:spcPct val="150000"/>
              </a:lnSpc>
              <a:buBlip>
                <a:blip r:embed="rId3"/>
              </a:buBlip>
            </a:pPr>
            <a:r>
              <a:rPr lang="en-US" sz="2000" dirty="0" smtClean="0">
                <a:latin typeface="Times New Roman" pitchFamily="18" charset="0"/>
                <a:cs typeface="Times New Roman" pitchFamily="18" charset="0"/>
              </a:rPr>
              <a:t> File system manipulation </a:t>
            </a:r>
          </a:p>
          <a:p>
            <a:pPr lvl="1">
              <a:lnSpc>
                <a:spcPct val="150000"/>
              </a:lnSpc>
              <a:buBlip>
                <a:blip r:embed="rId3"/>
              </a:buBlip>
            </a:pPr>
            <a:r>
              <a:rPr lang="en-US" sz="2000" dirty="0" smtClean="0">
                <a:latin typeface="Times New Roman" pitchFamily="18" charset="0"/>
                <a:cs typeface="Times New Roman" pitchFamily="18" charset="0"/>
              </a:rPr>
              <a:t> Process communication </a:t>
            </a:r>
          </a:p>
          <a:p>
            <a:pPr lvl="1">
              <a:lnSpc>
                <a:spcPct val="150000"/>
              </a:lnSpc>
              <a:buBlip>
                <a:blip r:embed="rId3"/>
              </a:buBlip>
            </a:pPr>
            <a:r>
              <a:rPr lang="en-US" sz="2000" dirty="0" smtClean="0">
                <a:latin typeface="Times New Roman" pitchFamily="18" charset="0"/>
                <a:cs typeface="Times New Roman" pitchFamily="18" charset="0"/>
              </a:rPr>
              <a:t> User interface </a:t>
            </a:r>
          </a:p>
          <a:p>
            <a:pPr lvl="1">
              <a:lnSpc>
                <a:spcPct val="150000"/>
              </a:lnSpc>
              <a:buBlip>
                <a:blip r:embed="rId3"/>
              </a:buBlip>
            </a:pPr>
            <a:r>
              <a:rPr lang="en-US" sz="2000" dirty="0" smtClean="0">
                <a:latin typeface="Times New Roman" pitchFamily="18" charset="0"/>
                <a:cs typeface="Times New Roman" pitchFamily="18" charset="0"/>
              </a:rPr>
              <a:t> Error detection </a:t>
            </a:r>
            <a:endParaRPr lang="en-US" sz="2000" b="1" dirty="0" smtClean="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 calcmode="lin" valueType="num">
                                      <p:cBhvr additive="base">
                                        <p:cTn id="31"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anim calcmode="lin" valueType="num">
                                      <p:cBhvr additive="base">
                                        <p:cTn id="37"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xEl>
                                              <p:pRg st="6" end="6"/>
                                            </p:txEl>
                                          </p:spTgt>
                                        </p:tgtEl>
                                        <p:attrNameLst>
                                          <p:attrName>style.visibility</p:attrName>
                                        </p:attrNameLst>
                                      </p:cBhvr>
                                      <p:to>
                                        <p:strVal val="visible"/>
                                      </p:to>
                                    </p:set>
                                    <p:anim calcmode="lin" valueType="num">
                                      <p:cBhvr additive="base">
                                        <p:cTn id="43"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Times New Roman" pitchFamily="18" charset="0"/>
                <a:cs typeface="Times New Roman" pitchFamily="18" charset="0"/>
              </a:rPr>
              <a:t>Program Execution</a:t>
            </a: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6</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221119" y="1052947"/>
            <a:ext cx="10890226" cy="3785652"/>
          </a:xfrm>
          <a:prstGeom prst="rect">
            <a:avLst/>
          </a:prstGeom>
        </p:spPr>
        <p:txBody>
          <a:bodyPr wrap="square">
            <a:spAutoFit/>
          </a:bodyPr>
          <a:lstStyle/>
          <a:p>
            <a:pPr>
              <a:buFont typeface="Wingdings" pitchFamily="2" charset="2"/>
              <a:buChar char="Ø"/>
            </a:pPr>
            <a:r>
              <a:rPr lang="en-US" sz="2000" dirty="0" smtClean="0">
                <a:latin typeface="Times New Roman" pitchFamily="18" charset="0"/>
                <a:cs typeface="Times New Roman" pitchFamily="18" charset="0"/>
              </a:rPr>
              <a:t>Program consists of set of instruction in passive form that needs to be executed by central processing element (CPU) CPU has ALU for the same.</a:t>
            </a:r>
          </a:p>
          <a:p>
            <a:pPr>
              <a:buFont typeface="Wingdings" pitchFamily="2" charset="2"/>
              <a:buChar char="Ø"/>
            </a:pPr>
            <a:r>
              <a:rPr lang="en-US" sz="2000" dirty="0" smtClean="0">
                <a:solidFill>
                  <a:srgbClr val="FF0000"/>
                </a:solidFill>
                <a:latin typeface="Times New Roman" pitchFamily="18" charset="0"/>
                <a:cs typeface="Times New Roman" pitchFamily="18" charset="0"/>
              </a:rPr>
              <a:t>For execution of any program the content of program should be loaded into main memory, after that execution is possible.</a:t>
            </a:r>
          </a:p>
          <a:p>
            <a:pPr>
              <a:buFont typeface="Wingdings" pitchFamily="2" charset="2"/>
              <a:buChar char="Ø"/>
            </a:pPr>
            <a:r>
              <a:rPr lang="en-US" sz="2000" dirty="0" smtClean="0">
                <a:solidFill>
                  <a:srgbClr val="7030A0"/>
                </a:solidFill>
                <a:latin typeface="Times New Roman" pitchFamily="18" charset="0"/>
                <a:cs typeface="Times New Roman" pitchFamily="18" charset="0"/>
              </a:rPr>
              <a:t>For program the allocation and de-allocation of memory is done by operating system itself</a:t>
            </a:r>
            <a:r>
              <a:rPr lang="en-US" sz="2000" dirty="0" smtClean="0">
                <a:latin typeface="Times New Roman" pitchFamily="18" charset="0"/>
                <a:cs typeface="Times New Roman" pitchFamily="18" charset="0"/>
              </a:rPr>
              <a:t>.</a:t>
            </a:r>
          </a:p>
          <a:p>
            <a:pPr>
              <a:buFont typeface="Wingdings" pitchFamily="2" charset="2"/>
              <a:buChar char="Ø"/>
            </a:pPr>
            <a:r>
              <a:rPr lang="en-US" sz="2000" dirty="0" smtClean="0">
                <a:latin typeface="Times New Roman" pitchFamily="18" charset="0"/>
                <a:cs typeface="Times New Roman" pitchFamily="18" charset="0"/>
              </a:rPr>
              <a:t>Executable environment is provided by the operating system itself. </a:t>
            </a:r>
          </a:p>
          <a:p>
            <a:pPr>
              <a:buFont typeface="Wingdings" pitchFamily="2" charset="2"/>
              <a:buChar char="Ø"/>
            </a:pPr>
            <a:r>
              <a:rPr lang="en-US" sz="2000" dirty="0" smtClean="0">
                <a:latin typeface="Times New Roman" pitchFamily="18" charset="0"/>
                <a:cs typeface="Times New Roman" pitchFamily="18" charset="0"/>
              </a:rPr>
              <a:t>Provides a mechanism for process </a:t>
            </a:r>
            <a:r>
              <a:rPr lang="en-US" sz="2000" b="1" dirty="0" smtClean="0">
                <a:latin typeface="Times New Roman" pitchFamily="18" charset="0"/>
                <a:cs typeface="Times New Roman" pitchFamily="18" charset="0"/>
              </a:rPr>
              <a:t>synchronization.</a:t>
            </a:r>
          </a:p>
          <a:p>
            <a:pPr>
              <a:buFont typeface="Wingdings" pitchFamily="2" charset="2"/>
              <a:buChar char="Ø"/>
            </a:pPr>
            <a:r>
              <a:rPr lang="en-US" sz="2000" dirty="0" smtClean="0">
                <a:latin typeface="Times New Roman" pitchFamily="18" charset="0"/>
                <a:cs typeface="Times New Roman" pitchFamily="18" charset="0"/>
              </a:rPr>
              <a:t>Provides a mechanism for process </a:t>
            </a:r>
            <a:r>
              <a:rPr lang="en-US" sz="2000" b="1" dirty="0" smtClean="0">
                <a:latin typeface="Times New Roman" pitchFamily="18" charset="0"/>
                <a:cs typeface="Times New Roman" pitchFamily="18" charset="0"/>
              </a:rPr>
              <a:t>communication.</a:t>
            </a:r>
          </a:p>
          <a:p>
            <a:pPr>
              <a:buFont typeface="Wingdings" pitchFamily="2" charset="2"/>
              <a:buChar char="Ø"/>
            </a:pPr>
            <a:r>
              <a:rPr lang="en-US" sz="2000" dirty="0" smtClean="0">
                <a:latin typeface="Times New Roman" pitchFamily="18" charset="0"/>
                <a:cs typeface="Times New Roman" pitchFamily="18" charset="0"/>
              </a:rPr>
              <a:t>Provides a mechanism for </a:t>
            </a:r>
            <a:r>
              <a:rPr lang="en-US" sz="2000" b="1" dirty="0" smtClean="0">
                <a:latin typeface="Times New Roman" pitchFamily="18" charset="0"/>
                <a:cs typeface="Times New Roman" pitchFamily="18" charset="0"/>
              </a:rPr>
              <a:t>deadlock handling</a:t>
            </a:r>
          </a:p>
          <a:p>
            <a:pPr>
              <a:buFont typeface="Wingdings" pitchFamily="2" charset="2"/>
              <a:buChar char="Ø"/>
            </a:pPr>
            <a:r>
              <a:rPr lang="en-US" sz="2000" dirty="0" smtClean="0">
                <a:latin typeface="Times New Roman" pitchFamily="18" charset="0"/>
                <a:cs typeface="Times New Roman" pitchFamily="18" charset="0"/>
              </a:rPr>
              <a:t>Once the process done</a:t>
            </a:r>
          </a:p>
          <a:p>
            <a:pPr>
              <a:buFont typeface="Wingdings" pitchFamily="2" charset="2"/>
              <a:buChar char="Ø"/>
            </a:pPr>
            <a:r>
              <a:rPr lang="en-US" sz="2000" dirty="0" smtClean="0">
                <a:latin typeface="Times New Roman" pitchFamily="18" charset="0"/>
                <a:cs typeface="Times New Roman" pitchFamily="18" charset="0"/>
              </a:rPr>
              <a:t>The program must be able to end its execution, </a:t>
            </a:r>
          </a:p>
          <a:p>
            <a:pPr lvl="1">
              <a:buFont typeface="Wingdings" pitchFamily="2" charset="2"/>
              <a:buChar char="Ø"/>
            </a:pPr>
            <a:r>
              <a:rPr lang="en-US" sz="2000" dirty="0" smtClean="0">
                <a:latin typeface="Times New Roman" pitchFamily="18" charset="0"/>
                <a:cs typeface="Times New Roman" pitchFamily="18" charset="0"/>
              </a:rPr>
              <a:t>Either normally or abnormally / forcefully.</a:t>
            </a:r>
          </a:p>
        </p:txBody>
      </p:sp>
      <p:sp>
        <p:nvSpPr>
          <p:cNvPr id="2050" name="AutoShape 2" descr="Importance of Resource Allocation and Time Management in Project Manageme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 name="Picture 10" descr="Untitled.png"/>
          <p:cNvPicPr>
            <a:picLocks noChangeAspect="1"/>
          </p:cNvPicPr>
          <p:nvPr/>
        </p:nvPicPr>
        <p:blipFill>
          <a:blip r:embed="rId3" cstate="print"/>
          <a:stretch>
            <a:fillRect/>
          </a:stretch>
        </p:blipFill>
        <p:spPr>
          <a:xfrm>
            <a:off x="9886628" y="2082953"/>
            <a:ext cx="2305372" cy="1962424"/>
          </a:xfrm>
          <a:prstGeom prst="rect">
            <a:avLst/>
          </a:prstGeom>
        </p:spPr>
      </p:pic>
      <p:pic>
        <p:nvPicPr>
          <p:cNvPr id="12" name="Picture 11" descr="input2.jpg"/>
          <p:cNvPicPr>
            <a:picLocks noChangeAspect="1"/>
          </p:cNvPicPr>
          <p:nvPr/>
        </p:nvPicPr>
        <p:blipFill>
          <a:blip r:embed="rId4"/>
          <a:stretch>
            <a:fillRect/>
          </a:stretch>
        </p:blipFill>
        <p:spPr>
          <a:xfrm>
            <a:off x="6756400" y="4060208"/>
            <a:ext cx="5192183" cy="2149564"/>
          </a:xfrm>
          <a:prstGeom prst="rect">
            <a:avLst/>
          </a:prstGeom>
        </p:spPr>
      </p:pic>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 calcmode="lin" valueType="num">
                                      <p:cBhvr additive="base">
                                        <p:cTn id="4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9">
                                            <p:txEl>
                                              <p:pRg st="8" end="8"/>
                                            </p:txEl>
                                          </p:spTgt>
                                        </p:tgtEl>
                                        <p:attrNameLst>
                                          <p:attrName>style.visibility</p:attrName>
                                        </p:attrNameLst>
                                      </p:cBhvr>
                                      <p:to>
                                        <p:strVal val="visible"/>
                                      </p:to>
                                    </p:set>
                                    <p:anim calcmode="lin" valueType="num">
                                      <p:cBhvr additive="base">
                                        <p:cTn id="55"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
                                            <p:txEl>
                                              <p:pRg st="9" end="9"/>
                                            </p:txEl>
                                          </p:spTgt>
                                        </p:tgtEl>
                                        <p:attrNameLst>
                                          <p:attrName>style.visibility</p:attrName>
                                        </p:attrNameLst>
                                      </p:cBhvr>
                                      <p:to>
                                        <p:strVal val="visible"/>
                                      </p:to>
                                    </p:set>
                                    <p:anim calcmode="lin" valueType="num">
                                      <p:cBhvr additive="base">
                                        <p:cTn id="61"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blinds(horizontal)">
                                      <p:cBhvr>
                                        <p:cTn id="67" dur="5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8" presetClass="entr" presetSubtype="16" fill="hold" nodeType="click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diamond(in)">
                                      <p:cBhvr>
                                        <p:cTn id="7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Input / Output operation</a:t>
            </a:r>
            <a:endParaRPr lang="en-US" sz="3200" dirty="0" smtClean="0">
              <a:latin typeface="Times New Roman" pitchFamily="18" charset="0"/>
              <a:cs typeface="Times New Roman"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7</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221118" y="1052947"/>
            <a:ext cx="11513681" cy="3785652"/>
          </a:xfrm>
          <a:prstGeom prst="rect">
            <a:avLst/>
          </a:prstGeom>
        </p:spPr>
        <p:txBody>
          <a:bodyPr wrap="square">
            <a:spAutoFit/>
          </a:bodyPr>
          <a:lstStyle/>
          <a:p>
            <a:pPr>
              <a:lnSpc>
                <a:spcPct val="150000"/>
              </a:lnSpc>
              <a:buFont typeface="Wingdings" pitchFamily="2" charset="2"/>
              <a:buChar char="Ø"/>
            </a:pPr>
            <a:r>
              <a:rPr lang="en-US" sz="2000" b="1" dirty="0" smtClean="0">
                <a:latin typeface="Times New Roman" pitchFamily="18" charset="0"/>
                <a:cs typeface="Times New Roman" pitchFamily="18" charset="0"/>
              </a:rPr>
              <a:t>While execution of any program, many times, it requires some I/O devices for subsequent execution. (For example reads or write operation). </a:t>
            </a:r>
          </a:p>
          <a:p>
            <a:pPr>
              <a:lnSpc>
                <a:spcPct val="150000"/>
              </a:lnSpc>
              <a:buFont typeface="Wingdings" pitchFamily="2" charset="2"/>
              <a:buChar char="Ø"/>
            </a:pPr>
            <a:r>
              <a:rPr lang="en-US" sz="2000" dirty="0" smtClean="0">
                <a:solidFill>
                  <a:srgbClr val="FF0000"/>
                </a:solidFill>
                <a:latin typeface="Times New Roman" pitchFamily="18" charset="0"/>
                <a:cs typeface="Times New Roman" pitchFamily="18" charset="0"/>
              </a:rPr>
              <a:t>All programs have their CPU burst and IO burst while execution program goes </a:t>
            </a:r>
          </a:p>
          <a:p>
            <a:pPr>
              <a:lnSpc>
                <a:spcPct val="150000"/>
              </a:lnSpc>
            </a:pPr>
            <a:r>
              <a:rPr lang="en-US" sz="2000" dirty="0" smtClean="0">
                <a:solidFill>
                  <a:srgbClr val="FF0000"/>
                </a:solidFill>
                <a:latin typeface="Times New Roman" pitchFamily="18" charset="0"/>
                <a:cs typeface="Times New Roman" pitchFamily="18" charset="0"/>
              </a:rPr>
              <a:t>    through both the burst for successful execution.</a:t>
            </a:r>
          </a:p>
          <a:p>
            <a:pPr>
              <a:lnSpc>
                <a:spcPct val="150000"/>
              </a:lnSpc>
              <a:buFont typeface="Wingdings" pitchFamily="2" charset="2"/>
              <a:buChar char="Ø"/>
            </a:pPr>
            <a:r>
              <a:rPr lang="en-US" sz="2000" dirty="0" smtClean="0">
                <a:latin typeface="Times New Roman" pitchFamily="18" charset="0"/>
                <a:cs typeface="Times New Roman" pitchFamily="18" charset="0"/>
              </a:rPr>
              <a:t> After CPU burst there is an IO burst to many programs. </a:t>
            </a:r>
          </a:p>
          <a:p>
            <a:pPr>
              <a:lnSpc>
                <a:spcPct val="150000"/>
              </a:lnSpc>
              <a:buFont typeface="Wingdings" pitchFamily="2" charset="2"/>
              <a:buChar char="Ø"/>
            </a:pPr>
            <a:r>
              <a:rPr lang="en-US" sz="2000" dirty="0" smtClean="0">
                <a:latin typeface="Times New Roman" pitchFamily="18" charset="0"/>
                <a:cs typeface="Times New Roman" pitchFamily="18" charset="0"/>
              </a:rPr>
              <a:t>That I/O device (I/O burst) is provided by OS itself.</a:t>
            </a:r>
          </a:p>
          <a:p>
            <a:pPr>
              <a:lnSpc>
                <a:spcPct val="150000"/>
              </a:lnSpc>
              <a:buFont typeface="Wingdings" pitchFamily="2" charset="2"/>
              <a:buChar char="Ø"/>
            </a:pPr>
            <a:r>
              <a:rPr lang="en-US" sz="2000" dirty="0" smtClean="0">
                <a:solidFill>
                  <a:srgbClr val="7030A0"/>
                </a:solidFill>
                <a:latin typeface="Times New Roman" pitchFamily="18" charset="0"/>
                <a:cs typeface="Times New Roman" pitchFamily="18" charset="0"/>
              </a:rPr>
              <a:t>User need not to control the I/O operation (allocation, release, use).</a:t>
            </a:r>
          </a:p>
          <a:p>
            <a:pPr>
              <a:lnSpc>
                <a:spcPct val="150000"/>
              </a:lnSpc>
              <a:buFont typeface="Wingdings" pitchFamily="2" charset="2"/>
              <a:buChar char="Ø"/>
            </a:pPr>
            <a:r>
              <a:rPr lang="en-US" sz="2000" dirty="0" smtClean="0">
                <a:latin typeface="Times New Roman" pitchFamily="18" charset="0"/>
                <a:cs typeface="Times New Roman" pitchFamily="18" charset="0"/>
              </a:rPr>
              <a:t> Both the burst required context switch from CPU to IO for small amount of time.</a:t>
            </a:r>
          </a:p>
        </p:txBody>
      </p:sp>
      <p:sp>
        <p:nvSpPr>
          <p:cNvPr id="2050" name="AutoShape 2" descr="Importance of Resource Allocation and Time Management in Project Manageme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6" name="Picture 2"/>
          <p:cNvPicPr>
            <a:picLocks noChangeAspect="1" noChangeArrowheads="1"/>
          </p:cNvPicPr>
          <p:nvPr/>
        </p:nvPicPr>
        <p:blipFill>
          <a:blip r:embed="rId3"/>
          <a:srcRect/>
          <a:stretch>
            <a:fillRect/>
          </a:stretch>
        </p:blipFill>
        <p:spPr bwMode="auto">
          <a:xfrm>
            <a:off x="8974667" y="1866371"/>
            <a:ext cx="2946400" cy="4425869"/>
          </a:xfrm>
          <a:prstGeom prst="rect">
            <a:avLst/>
          </a:prstGeom>
          <a:noFill/>
          <a:ln w="9525">
            <a:noFill/>
            <a:miter lim="800000"/>
            <a:headEnd/>
            <a:tailEnd/>
          </a:ln>
          <a:effectLst/>
        </p:spPr>
      </p:pic>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anim calcmode="lin" valueType="num">
                                      <p:cBhvr additive="base">
                                        <p:cTn id="25" dur="500" fill="hold"/>
                                        <p:tgtEl>
                                          <p:spTgt spid="1026"/>
                                        </p:tgtEl>
                                        <p:attrNameLst>
                                          <p:attrName>ppt_x</p:attrName>
                                        </p:attrNameLst>
                                      </p:cBhvr>
                                      <p:tavLst>
                                        <p:tav tm="0">
                                          <p:val>
                                            <p:strVal val="#ppt_x"/>
                                          </p:val>
                                        </p:tav>
                                        <p:tav tm="100000">
                                          <p:val>
                                            <p:strVal val="#ppt_x"/>
                                          </p:val>
                                        </p:tav>
                                      </p:tavLst>
                                    </p:anim>
                                    <p:anim calcmode="lin" valueType="num">
                                      <p:cBhvr additive="base">
                                        <p:cTn id="26"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anim calcmode="lin" valueType="num">
                                      <p:cBhvr additive="base">
                                        <p:cTn id="31"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4" end="4"/>
                                            </p:txEl>
                                          </p:spTgt>
                                        </p:tgtEl>
                                        <p:attrNameLst>
                                          <p:attrName>style.visibility</p:attrName>
                                        </p:attrNameLst>
                                      </p:cBhvr>
                                      <p:to>
                                        <p:strVal val="visible"/>
                                      </p:to>
                                    </p:set>
                                    <p:anim calcmode="lin" valueType="num">
                                      <p:cBhvr additive="base">
                                        <p:cTn id="37"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xEl>
                                              <p:pRg st="5" end="5"/>
                                            </p:txEl>
                                          </p:spTgt>
                                        </p:tgtEl>
                                        <p:attrNameLst>
                                          <p:attrName>style.visibility</p:attrName>
                                        </p:attrNameLst>
                                      </p:cBhvr>
                                      <p:to>
                                        <p:strVal val="visible"/>
                                      </p:to>
                                    </p:set>
                                    <p:anim calcmode="lin" valueType="num">
                                      <p:cBhvr additive="base">
                                        <p:cTn id="43"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xEl>
                                              <p:pRg st="6" end="6"/>
                                            </p:txEl>
                                          </p:spTgt>
                                        </p:tgtEl>
                                        <p:attrNameLst>
                                          <p:attrName>style.visibility</p:attrName>
                                        </p:attrNameLst>
                                      </p:cBhvr>
                                      <p:to>
                                        <p:strVal val="visible"/>
                                      </p:to>
                                    </p:set>
                                    <p:anim calcmode="lin" valueType="num">
                                      <p:cBhvr additive="base">
                                        <p:cTn id="49"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Times New Roman" pitchFamily="18" charset="0"/>
                <a:cs typeface="Times New Roman" pitchFamily="18" charset="0"/>
              </a:rPr>
              <a:t>File system manipulation</a:t>
            </a: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8</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221118" y="1052947"/>
            <a:ext cx="11767681" cy="5016758"/>
          </a:xfrm>
          <a:prstGeom prst="rect">
            <a:avLst/>
          </a:prstGeom>
        </p:spPr>
        <p:txBody>
          <a:bodyPr wrap="square">
            <a:spAutoFit/>
          </a:bodyPr>
          <a:lstStyle/>
          <a:p>
            <a:pPr>
              <a:buFont typeface="Wingdings" pitchFamily="2" charset="2"/>
              <a:buChar char="§"/>
            </a:pPr>
            <a:r>
              <a:rPr lang="en-US" sz="2000" dirty="0" smtClean="0">
                <a:latin typeface="Times New Roman" pitchFamily="18" charset="0"/>
                <a:cs typeface="Times New Roman" pitchFamily="18" charset="0"/>
              </a:rPr>
              <a:t>File is a </a:t>
            </a:r>
            <a:r>
              <a:rPr lang="en-US" sz="2000" b="1" dirty="0" smtClean="0">
                <a:solidFill>
                  <a:srgbClr val="FF0000"/>
                </a:solidFill>
                <a:latin typeface="Times New Roman" pitchFamily="18" charset="0"/>
                <a:cs typeface="Times New Roman" pitchFamily="18" charset="0"/>
              </a:rPr>
              <a:t>logical structure </a:t>
            </a:r>
            <a:r>
              <a:rPr lang="en-US" sz="2000" dirty="0" smtClean="0">
                <a:latin typeface="Times New Roman" pitchFamily="18" charset="0"/>
                <a:cs typeface="Times New Roman" pitchFamily="18" charset="0"/>
              </a:rPr>
              <a:t>to store data on secondary storage where programs contents can be resides. </a:t>
            </a:r>
          </a:p>
          <a:p>
            <a:pPr>
              <a:buFont typeface="Wingdings" pitchFamily="2" charset="2"/>
              <a:buChar char="§"/>
            </a:pPr>
            <a:r>
              <a:rPr lang="en-US" sz="2000" dirty="0" smtClean="0">
                <a:latin typeface="Times New Roman" pitchFamily="18" charset="0"/>
                <a:cs typeface="Times New Roman" pitchFamily="18" charset="0"/>
              </a:rPr>
              <a:t>User can write program contents in file and need not to worry about the content stored/write on secondary storage because Operating System keeps track of all such memory location, so that it will </a:t>
            </a:r>
            <a:r>
              <a:rPr lang="en-US" sz="2000" b="1" dirty="0" smtClean="0">
                <a:latin typeface="Times New Roman" pitchFamily="18" charset="0"/>
                <a:cs typeface="Times New Roman" pitchFamily="18" charset="0"/>
              </a:rPr>
              <a:t>not get overlapped </a:t>
            </a:r>
            <a:r>
              <a:rPr lang="en-US" sz="2000" dirty="0" smtClean="0">
                <a:latin typeface="Times New Roman" pitchFamily="18" charset="0"/>
                <a:cs typeface="Times New Roman" pitchFamily="18" charset="0"/>
              </a:rPr>
              <a:t>or </a:t>
            </a:r>
            <a:r>
              <a:rPr lang="en-US" sz="2000" b="1" dirty="0" smtClean="0">
                <a:latin typeface="Times New Roman" pitchFamily="18" charset="0"/>
                <a:cs typeface="Times New Roman" pitchFamily="18" charset="0"/>
              </a:rPr>
              <a:t>override </a:t>
            </a:r>
            <a:r>
              <a:rPr lang="en-US" sz="2000" dirty="0" smtClean="0">
                <a:latin typeface="Times New Roman" pitchFamily="18" charset="0"/>
                <a:cs typeface="Times New Roman" pitchFamily="18" charset="0"/>
              </a:rPr>
              <a:t>with other user data content. </a:t>
            </a:r>
          </a:p>
          <a:p>
            <a:pPr>
              <a:buFont typeface="Wingdings" pitchFamily="2" charset="2"/>
              <a:buChar char="§"/>
            </a:pPr>
            <a:r>
              <a:rPr lang="en-US" sz="2000" dirty="0" smtClean="0">
                <a:latin typeface="Times New Roman" pitchFamily="18" charset="0"/>
                <a:cs typeface="Times New Roman" pitchFamily="18" charset="0"/>
              </a:rPr>
              <a:t>Hence user gets its own copy without any hazard.</a:t>
            </a:r>
          </a:p>
          <a:p>
            <a:pPr lvl="1">
              <a:buFont typeface="Wingdings" pitchFamily="2" charset="2"/>
              <a:buChar char="q"/>
            </a:pPr>
            <a:r>
              <a:rPr lang="en-US" sz="2000" dirty="0" smtClean="0">
                <a:latin typeface="Times New Roman" pitchFamily="18" charset="0"/>
                <a:cs typeface="Times New Roman" pitchFamily="18" charset="0"/>
              </a:rPr>
              <a:t>Operating System provides an interface to the user to </a:t>
            </a:r>
            <a:r>
              <a:rPr lang="en-US" sz="2000" dirty="0" smtClean="0">
                <a:solidFill>
                  <a:srgbClr val="FF0000"/>
                </a:solidFill>
                <a:latin typeface="Times New Roman" pitchFamily="18" charset="0"/>
                <a:cs typeface="Times New Roman" pitchFamily="18" charset="0"/>
              </a:rPr>
              <a:t>create/delete </a:t>
            </a:r>
            <a:r>
              <a:rPr lang="en-US" sz="2000" dirty="0" smtClean="0">
                <a:latin typeface="Times New Roman" pitchFamily="18" charset="0"/>
                <a:cs typeface="Times New Roman" pitchFamily="18" charset="0"/>
              </a:rPr>
              <a:t>files. </a:t>
            </a:r>
          </a:p>
          <a:p>
            <a:pPr lvl="1">
              <a:buFont typeface="Wingdings" pitchFamily="2" charset="2"/>
              <a:buChar char="q"/>
            </a:pPr>
            <a:r>
              <a:rPr lang="en-US" sz="2000" dirty="0" smtClean="0">
                <a:latin typeface="Times New Roman" pitchFamily="18" charset="0"/>
                <a:cs typeface="Times New Roman" pitchFamily="18" charset="0"/>
              </a:rPr>
              <a:t>Program needs to read a file or write a file.</a:t>
            </a:r>
          </a:p>
          <a:p>
            <a:pPr lvl="1">
              <a:buFont typeface="Wingdings" pitchFamily="2" charset="2"/>
              <a:buChar char="q"/>
            </a:pPr>
            <a:r>
              <a:rPr lang="en-US" sz="2000" dirty="0" smtClean="0">
                <a:latin typeface="Times New Roman" pitchFamily="18" charset="0"/>
                <a:cs typeface="Times New Roman" pitchFamily="18" charset="0"/>
              </a:rPr>
              <a:t>User can u</a:t>
            </a:r>
            <a:r>
              <a:rPr lang="en-US" sz="2000" dirty="0" smtClean="0">
                <a:solidFill>
                  <a:srgbClr val="7030A0"/>
                </a:solidFill>
                <a:latin typeface="Times New Roman" pitchFamily="18" charset="0"/>
                <a:cs typeface="Times New Roman" pitchFamily="18" charset="0"/>
              </a:rPr>
              <a:t>pdate/modify</a:t>
            </a:r>
            <a:r>
              <a:rPr lang="en-US" sz="2000" dirty="0" smtClean="0">
                <a:latin typeface="Times New Roman" pitchFamily="18" charset="0"/>
                <a:cs typeface="Times New Roman" pitchFamily="18" charset="0"/>
              </a:rPr>
              <a:t> the file </a:t>
            </a:r>
          </a:p>
          <a:p>
            <a:pPr lvl="1">
              <a:buFont typeface="Wingdings" pitchFamily="2" charset="2"/>
              <a:buChar char="q"/>
            </a:pPr>
            <a:r>
              <a:rPr lang="en-US" sz="2000" dirty="0" smtClean="0">
                <a:latin typeface="Times New Roman" pitchFamily="18" charset="0"/>
                <a:cs typeface="Times New Roman" pitchFamily="18" charset="0"/>
              </a:rPr>
              <a:t>The operating system gives the </a:t>
            </a:r>
            <a:r>
              <a:rPr lang="en-US" sz="2000" dirty="0" smtClean="0">
                <a:solidFill>
                  <a:srgbClr val="7030A0"/>
                </a:solidFill>
                <a:latin typeface="Times New Roman" pitchFamily="18" charset="0"/>
                <a:cs typeface="Times New Roman" pitchFamily="18" charset="0"/>
              </a:rPr>
              <a:t>permission t</a:t>
            </a:r>
            <a:r>
              <a:rPr lang="en-US" sz="2000" dirty="0" smtClean="0">
                <a:latin typeface="Times New Roman" pitchFamily="18" charset="0"/>
                <a:cs typeface="Times New Roman" pitchFamily="18" charset="0"/>
              </a:rPr>
              <a:t>o the program for operation on file.</a:t>
            </a:r>
          </a:p>
          <a:p>
            <a:pPr lvl="1">
              <a:buFont typeface="Wingdings" pitchFamily="2" charset="2"/>
              <a:buChar char="q"/>
            </a:pPr>
            <a:r>
              <a:rPr lang="en-US" sz="2000" dirty="0" smtClean="0">
                <a:latin typeface="Times New Roman" pitchFamily="18" charset="0"/>
                <a:cs typeface="Times New Roman" pitchFamily="18" charset="0"/>
              </a:rPr>
              <a:t>Permission varies from read-only, read-write, denied and so on.</a:t>
            </a:r>
          </a:p>
          <a:p>
            <a:pPr lvl="1">
              <a:buFont typeface="Wingdings" pitchFamily="2" charset="2"/>
              <a:buChar char="q"/>
            </a:pPr>
            <a:r>
              <a:rPr lang="en-US" sz="2000" dirty="0" smtClean="0">
                <a:latin typeface="Times New Roman" pitchFamily="18" charset="0"/>
                <a:cs typeface="Times New Roman" pitchFamily="18" charset="0"/>
              </a:rPr>
              <a:t>Operating System provides an </a:t>
            </a:r>
            <a:r>
              <a:rPr lang="en-US" sz="2000" dirty="0" smtClean="0">
                <a:solidFill>
                  <a:srgbClr val="FF0000"/>
                </a:solidFill>
                <a:latin typeface="Times New Roman" pitchFamily="18" charset="0"/>
                <a:cs typeface="Times New Roman" pitchFamily="18" charset="0"/>
              </a:rPr>
              <a:t>interface to the user </a:t>
            </a:r>
            <a:r>
              <a:rPr lang="en-US" sz="2000" dirty="0" smtClean="0">
                <a:latin typeface="Times New Roman" pitchFamily="18" charset="0"/>
                <a:cs typeface="Times New Roman" pitchFamily="18" charset="0"/>
              </a:rPr>
              <a:t>to create/delete directories.</a:t>
            </a:r>
          </a:p>
          <a:p>
            <a:pPr lvl="1">
              <a:buFont typeface="Wingdings" pitchFamily="2" charset="2"/>
              <a:buChar char="q"/>
            </a:pPr>
            <a:r>
              <a:rPr lang="en-US" sz="2000" dirty="0" smtClean="0">
                <a:latin typeface="Times New Roman" pitchFamily="18" charset="0"/>
                <a:cs typeface="Times New Roman" pitchFamily="18" charset="0"/>
              </a:rPr>
              <a:t>Operating System provides an interface to create the backup of file system.</a:t>
            </a:r>
          </a:p>
          <a:p>
            <a:pPr lvl="1">
              <a:buFont typeface="Wingdings" pitchFamily="2" charset="2"/>
              <a:buChar char="q"/>
            </a:pPr>
            <a:endParaRPr lang="en-US" sz="2000" dirty="0" smtClean="0">
              <a:latin typeface="Times New Roman" pitchFamily="18" charset="0"/>
              <a:cs typeface="Times New Roman" pitchFamily="18" charset="0"/>
            </a:endParaRPr>
          </a:p>
          <a:p>
            <a:pPr lvl="1">
              <a:buFont typeface="Wingdings" pitchFamily="2" charset="2"/>
              <a:buChar char="q"/>
            </a:pPr>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Generally system have file system formats like FAT, FAT32, </a:t>
            </a:r>
            <a:r>
              <a:rPr lang="en-US" sz="2000" dirty="0" err="1" smtClean="0">
                <a:latin typeface="Times New Roman" pitchFamily="18" charset="0"/>
                <a:cs typeface="Times New Roman" pitchFamily="18" charset="0"/>
              </a:rPr>
              <a:t>exFAT</a:t>
            </a:r>
            <a:r>
              <a:rPr lang="en-US" sz="2000" dirty="0" smtClean="0">
                <a:latin typeface="Times New Roman" pitchFamily="18" charset="0"/>
                <a:cs typeface="Times New Roman" pitchFamily="18" charset="0"/>
              </a:rPr>
              <a:t>, NTFS etc Each file system has its own formatting style.</a:t>
            </a:r>
          </a:p>
        </p:txBody>
      </p:sp>
      <p:sp>
        <p:nvSpPr>
          <p:cNvPr id="2050" name="AutoShape 2" descr="Importance of Resource Allocation and Time Management in Project Manageme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 calcmode="lin" valueType="num">
                                      <p:cBhvr additive="base">
                                        <p:cTn id="4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9">
                                            <p:txEl>
                                              <p:pRg st="8" end="8"/>
                                            </p:txEl>
                                          </p:spTgt>
                                        </p:tgtEl>
                                        <p:attrNameLst>
                                          <p:attrName>style.visibility</p:attrName>
                                        </p:attrNameLst>
                                      </p:cBhvr>
                                      <p:to>
                                        <p:strVal val="visible"/>
                                      </p:to>
                                    </p:set>
                                    <p:anim calcmode="lin" valueType="num">
                                      <p:cBhvr additive="base">
                                        <p:cTn id="55"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
                                            <p:txEl>
                                              <p:pRg st="9" end="9"/>
                                            </p:txEl>
                                          </p:spTgt>
                                        </p:tgtEl>
                                        <p:attrNameLst>
                                          <p:attrName>style.visibility</p:attrName>
                                        </p:attrNameLst>
                                      </p:cBhvr>
                                      <p:to>
                                        <p:strVal val="visible"/>
                                      </p:to>
                                    </p:set>
                                    <p:anim calcmode="lin" valueType="num">
                                      <p:cBhvr additive="base">
                                        <p:cTn id="61"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9">
                                            <p:txEl>
                                              <p:pRg st="12" end="12"/>
                                            </p:txEl>
                                          </p:spTgt>
                                        </p:tgtEl>
                                        <p:attrNameLst>
                                          <p:attrName>style.visibility</p:attrName>
                                        </p:attrNameLst>
                                      </p:cBhvr>
                                      <p:to>
                                        <p:strVal val="visible"/>
                                      </p:to>
                                    </p:set>
                                    <p:anim calcmode="lin" valueType="num">
                                      <p:cBhvr additive="base">
                                        <p:cTn id="67" dur="500" fill="hold"/>
                                        <p:tgtEl>
                                          <p:spTgt spid="9">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Process communication</a:t>
            </a:r>
            <a:endParaRPr lang="en-US" sz="3200" dirty="0" smtClean="0">
              <a:latin typeface="Times New Roman" pitchFamily="18" charset="0"/>
              <a:cs typeface="Times New Roman"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9</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221119" y="1052947"/>
            <a:ext cx="10890226" cy="3785652"/>
          </a:xfrm>
          <a:prstGeom prst="rect">
            <a:avLst/>
          </a:prstGeom>
        </p:spPr>
        <p:txBody>
          <a:bodyPr wrap="square">
            <a:spAutoFit/>
          </a:bodyPr>
          <a:lstStyle/>
          <a:p>
            <a:pPr>
              <a:buFont typeface="Wingdings" pitchFamily="2" charset="2"/>
              <a:buChar char="Ø"/>
            </a:pPr>
            <a:r>
              <a:rPr lang="en-US" sz="2000" dirty="0" smtClean="0">
                <a:latin typeface="Times New Roman" pitchFamily="18" charset="0"/>
                <a:cs typeface="Times New Roman" pitchFamily="18" charset="0"/>
              </a:rPr>
              <a:t>There are two nature of process Independent and Dependent process</a:t>
            </a:r>
          </a:p>
          <a:p>
            <a:pPr>
              <a:buFont typeface="Wingdings" pitchFamily="2" charset="2"/>
              <a:buChar char="Ø"/>
            </a:pPr>
            <a:r>
              <a:rPr lang="en-US" sz="2000" dirty="0" smtClean="0">
                <a:solidFill>
                  <a:srgbClr val="FF0000"/>
                </a:solidFill>
                <a:latin typeface="Times New Roman" pitchFamily="18" charset="0"/>
                <a:cs typeface="Times New Roman" pitchFamily="18" charset="0"/>
              </a:rPr>
              <a:t>Process needs to swap over information with other process. Processes executing on same computer system or on different computer systems can communicate using operating system support.</a:t>
            </a:r>
          </a:p>
          <a:p>
            <a:pPr>
              <a:buFont typeface="Wingdings" pitchFamily="2" charset="2"/>
              <a:buChar char="Ø"/>
            </a:pPr>
            <a:r>
              <a:rPr lang="en-US" sz="2000" dirty="0" smtClean="0">
                <a:latin typeface="Times New Roman" pitchFamily="18" charset="0"/>
                <a:cs typeface="Times New Roman" pitchFamily="18" charset="0"/>
              </a:rPr>
              <a:t>During the execution of program it required some value from other program, which requires (if co-operating process) interaction among/between both processes to produce the O/P.</a:t>
            </a:r>
          </a:p>
          <a:p>
            <a:pPr>
              <a:buFont typeface="Wingdings" pitchFamily="2" charset="2"/>
              <a:buChar char="Ø"/>
            </a:pPr>
            <a:r>
              <a:rPr lang="en-US" sz="2000" dirty="0" smtClean="0">
                <a:latin typeface="Times New Roman" pitchFamily="18" charset="0"/>
                <a:cs typeface="Times New Roman" pitchFamily="18" charset="0"/>
              </a:rPr>
              <a:t>Such a process communication is provided by operating system through standard mechanism like</a:t>
            </a:r>
          </a:p>
          <a:p>
            <a:pPr>
              <a:buFont typeface="Wingdings" pitchFamily="2" charset="2"/>
              <a:buChar char="Ø"/>
            </a:pPr>
            <a:r>
              <a:rPr lang="en-US" sz="2000" dirty="0" smtClean="0">
                <a:solidFill>
                  <a:srgbClr val="FF0000"/>
                </a:solidFill>
                <a:latin typeface="Times New Roman" pitchFamily="18" charset="0"/>
                <a:cs typeface="Times New Roman" pitchFamily="18" charset="0"/>
              </a:rPr>
              <a:t>IPC, socket, pipe, shared memory, message passing [for DOS] as a utility or mechanism which leads to proper communication among the processes.</a:t>
            </a:r>
          </a:p>
          <a:p>
            <a:pPr>
              <a:buFont typeface="Wingdings" pitchFamily="2" charset="2"/>
              <a:buChar char="Ø"/>
            </a:pPr>
            <a:r>
              <a:rPr lang="en-US" sz="2000" dirty="0" smtClean="0">
                <a:latin typeface="Times New Roman" pitchFamily="18" charset="0"/>
                <a:cs typeface="Times New Roman" pitchFamily="18" charset="0"/>
              </a:rPr>
              <a:t> When co-operating process execute it affect other processes and also their output, depending on other process contents so proper synchronization is required.</a:t>
            </a:r>
          </a:p>
          <a:p>
            <a:pPr>
              <a:buFont typeface="Wingdings" pitchFamily="2" charset="2"/>
              <a:buChar char="Ø"/>
            </a:pPr>
            <a:r>
              <a:rPr lang="en-US" sz="2000" dirty="0" smtClean="0">
                <a:solidFill>
                  <a:srgbClr val="7030A0"/>
                </a:solidFill>
                <a:latin typeface="Times New Roman" pitchFamily="18" charset="0"/>
                <a:cs typeface="Times New Roman" pitchFamily="18" charset="0"/>
              </a:rPr>
              <a:t> For the same some primitives are required to handle such activity, otherwise it wouldn’t have been any sequential execution</a:t>
            </a:r>
          </a:p>
        </p:txBody>
      </p:sp>
      <p:sp>
        <p:nvSpPr>
          <p:cNvPr id="2050" name="AutoShape 2" descr="Importance of Resource Allocation and Time Management in Project Manageme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9" descr="Untitled.png"/>
          <p:cNvPicPr>
            <a:picLocks noChangeAspect="1"/>
          </p:cNvPicPr>
          <p:nvPr/>
        </p:nvPicPr>
        <p:blipFill>
          <a:blip r:embed="rId3" cstate="print"/>
          <a:stretch>
            <a:fillRect/>
          </a:stretch>
        </p:blipFill>
        <p:spPr>
          <a:xfrm>
            <a:off x="545930" y="4771098"/>
            <a:ext cx="4486902" cy="1533739"/>
          </a:xfrm>
          <a:prstGeom prst="rect">
            <a:avLst/>
          </a:prstGeom>
        </p:spPr>
      </p:pic>
      <p:pic>
        <p:nvPicPr>
          <p:cNvPr id="2051" name="Picture 3"/>
          <p:cNvPicPr>
            <a:picLocks noChangeAspect="1" noChangeArrowheads="1"/>
          </p:cNvPicPr>
          <p:nvPr/>
        </p:nvPicPr>
        <p:blipFill>
          <a:blip r:embed="rId4"/>
          <a:srcRect/>
          <a:stretch>
            <a:fillRect/>
          </a:stretch>
        </p:blipFill>
        <p:spPr bwMode="auto">
          <a:xfrm>
            <a:off x="6887633" y="4830233"/>
            <a:ext cx="4815254" cy="1181100"/>
          </a:xfrm>
          <a:prstGeom prst="rect">
            <a:avLst/>
          </a:prstGeom>
          <a:noFill/>
          <a:ln w="9525">
            <a:noFill/>
            <a:miter lim="800000"/>
            <a:headEnd/>
            <a:tailEnd/>
          </a:ln>
          <a:effectLst/>
        </p:spPr>
      </p:pic>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nodeType="clickEffect">
                                  <p:stCondLst>
                                    <p:cond delay="0"/>
                                  </p:stCondLst>
                                  <p:childTnLst>
                                    <p:set>
                                      <p:cBhvr>
                                        <p:cTn id="48" dur="1" fill="hold">
                                          <p:stCondLst>
                                            <p:cond delay="0"/>
                                          </p:stCondLst>
                                        </p:cTn>
                                        <p:tgtEl>
                                          <p:spTgt spid="2051"/>
                                        </p:tgtEl>
                                        <p:attrNameLst>
                                          <p:attrName>style.visibility</p:attrName>
                                        </p:attrNameLst>
                                      </p:cBhvr>
                                      <p:to>
                                        <p:strVal val="visible"/>
                                      </p:to>
                                    </p:set>
                                    <p:animEffect transition="in" filter="checkerboard(across)">
                                      <p:cBhvr>
                                        <p:cTn id="49" dur="500"/>
                                        <p:tgtEl>
                                          <p:spTgt spid="2051"/>
                                        </p:tgtEl>
                                      </p:cBhvr>
                                    </p:animEffect>
                                  </p:childTnLst>
                                </p:cTn>
                              </p:par>
                            </p:childTnLst>
                          </p:cTn>
                        </p:par>
                      </p:childTnLst>
                    </p:cTn>
                  </p:par>
                  <p:par>
                    <p:cTn id="50" fill="hold">
                      <p:stCondLst>
                        <p:cond delay="indefinite"/>
                      </p:stCondLst>
                      <p:childTnLst>
                        <p:par>
                          <p:cTn id="51" fill="hold">
                            <p:stCondLst>
                              <p:cond delay="0"/>
                            </p:stCondLst>
                            <p:childTnLst>
                              <p:par>
                                <p:cTn id="52" presetID="8" presetClass="entr" presetSubtype="16"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diamond(in)">
                                      <p:cBhvr>
                                        <p:cTn id="54"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Foundry</Template>
  <TotalTime>2017</TotalTime>
  <Words>1505</Words>
  <Application>Microsoft Office PowerPoint</Application>
  <PresentationFormat>Custom</PresentationFormat>
  <Paragraphs>213</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dc:title>
  <dc:creator>Chandu</dc:creator>
  <cp:lastModifiedBy>ADMIN</cp:lastModifiedBy>
  <cp:revision>907</cp:revision>
  <dcterms:created xsi:type="dcterms:W3CDTF">2020-07-17T22:15:01Z</dcterms:created>
  <dcterms:modified xsi:type="dcterms:W3CDTF">2021-02-07T01:44:31Z</dcterms:modified>
</cp:coreProperties>
</file>