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7" r:id="rId2"/>
    <p:sldId id="385" r:id="rId3"/>
    <p:sldId id="388" r:id="rId4"/>
    <p:sldId id="390" r:id="rId5"/>
    <p:sldId id="387" r:id="rId6"/>
    <p:sldId id="392" r:id="rId7"/>
    <p:sldId id="393" r:id="rId8"/>
    <p:sldId id="375" r:id="rId9"/>
    <p:sldId id="389" r:id="rId10"/>
    <p:sldId id="3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8" y="-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2A2-80DA-45AB-AF39-8AE4E4DCC1C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DDDC-F22A-4DC4-AC10-FC96E983B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8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56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13C2-BAE3-475B-A588-3157316347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DE4F23-237F-4100-961F-5493B2E8892E}" type="datetime3">
              <a:rPr lang="en-US" smtClean="0"/>
              <a:pPr/>
              <a:t>22 February 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5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4A4A48-2B18-44C1-BD9F-60D7E0A5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E3AE37-1FDB-4C82-9632-F3F5B878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71269-484A-4182-83B9-51D3479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89C9-3449-419B-9B1F-A6C93573CBF9}" type="datetime2">
              <a:rPr lang="en-IN" smtClean="0"/>
              <a:pPr/>
              <a:t>Monday, 22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DC89C-9AEA-41DD-909C-BFB817B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87A448-B4BF-4D81-8BA0-99E720F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77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0B89776-18BA-445B-A29E-6E42C83A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F89465-FBA1-448E-9D9B-8FD8A60D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13E21D-8D84-471B-A782-BA6197C6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175E-03B2-4151-B101-EDC8CAB459C9}" type="datetime2">
              <a:rPr lang="en-IN" smtClean="0"/>
              <a:pPr/>
              <a:t>Monday, 22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0C6283-E8DE-4473-BA08-F9EF90B1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By, Chandu D Vaidya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EE6573-6E9B-418B-AE67-D083404D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613E-9339-4BDC-83A9-954E2C6D00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6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1037" y="2611736"/>
            <a:ext cx="6442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Call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Call</a:t>
            </a:r>
          </a:p>
          <a:p>
            <a:pPr algn="ctr"/>
            <a:endParaRPr lang="en-IN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169984" y="1048512"/>
            <a:ext cx="77271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Why ?????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perform Following activities</a:t>
            </a: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There is no open access to the kernel code for the user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user or application request that involves access to any system resource must be handled by the kernel code.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program needs to access restricted resources.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Access to hardware devices like scanner, printer, need a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 file system requires the creation or deletion of files, reading and writing from files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Creation and management of new processes.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connections also require system calls. This includes sending and receiving packets.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system call interface layer contains entry point in the Kernel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88" y="1166428"/>
            <a:ext cx="4706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Services Provided by System Calls 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creation and management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memory management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Access, Directory and File system management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 handling(I/O)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 lvl="1" fontAlgn="base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Networking,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362" y="1277495"/>
            <a:ext cx="115269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provides an interface between a process and operating system to allow user-level processes to request services of the operating system.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call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is the programmatic way in which a computer program requests a service from the kernel of the operating system it is executed on.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call is a way for programs to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interact with the operating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 computer program makes a system call when it makes a request to the operating system’s kernel.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 call 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the services of the operating system to the user programs via Application Program Interface(API).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calls are the only entry points into the kernel system.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 programs needing resources must use system calls.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General Working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2690" y="1681595"/>
            <a:ext cx="5001492" cy="2876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57200" y="129116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processes executed in the user mode till the time a system call interrupts 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After that, the system call is executed in the kernel-mode on a priority basis.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 system call execution is over, control returns to the user mode.,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The execution of user processes resumed in Kernel mode.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Internal Working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203199" y="1157810"/>
            <a:ext cx="79586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When user program wants to take services from OS e.g., Read, system, call.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program makes a call to the library functions.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Then Library routine puts appropriate parameter at a well known place (e.g., Register, stack, Table in main memory).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passes library parameter or system call number.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trap instruction is executed to change mode from user to kernel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 goes to O.S.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OS determine which system call's is to be carried out (by system call no.).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 kernel index to dispatch table which contents pointer to service routine for system call.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that service routine is executed and return parameter or error code are place at well-known place usually a CPU register.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the last control goes to user process.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function executes the instruction followed by the trap.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9531" y="1636904"/>
            <a:ext cx="4029861" cy="398496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3105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1C11D3-DC04-44C8-B80D-418BEA169E07}"/>
              </a:ext>
            </a:extLst>
          </p:cNvPr>
          <p:cNvSpPr/>
          <p:nvPr/>
        </p:nvSpPr>
        <p:spPr>
          <a:xfrm>
            <a:off x="539623" y="1438657"/>
            <a:ext cx="110985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Thank You </a:t>
            </a: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endParaRPr lang="en-US" sz="6000" b="1" dirty="0" smtClean="0">
              <a:solidFill>
                <a:srgbClr val="7030A0"/>
              </a:solidFill>
              <a:latin typeface="Arial Black" pitchFamily="34" charset="0"/>
              <a:cs typeface="Times New Roman" pitchFamily="18" charset="0"/>
            </a:endParaRPr>
          </a:p>
          <a:p>
            <a:r>
              <a:rPr lang="en-US" sz="6000" b="1" dirty="0" smtClean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We will meet Soon!!!!!!!!!!</a:t>
            </a:r>
          </a:p>
          <a:p>
            <a:pPr algn="ctr"/>
            <a:endParaRPr lang="en-IN" sz="28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2653" y="2428856"/>
            <a:ext cx="97836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Call Types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System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D1C11D3-DC04-44C8-B80D-418BEA169E07}"/>
              </a:ext>
            </a:extLst>
          </p:cNvPr>
          <p:cNvSpPr/>
          <p:nvPr/>
        </p:nvSpPr>
        <p:spPr>
          <a:xfrm>
            <a:off x="224197" y="1171480"/>
            <a:ext cx="65660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Process control system 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endParaRPr lang="en-US" sz="2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Creation of processes, Termination of process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Abort of process, End of process.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Load of process, execution of process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Get process attributes, set process attribute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Wait for time, wait event, signal event.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Allocation and De-allocation of memory.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File management system call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Creation of File, deletion of file.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Open, close, Read, Write and reposition of File.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File attributes, set file attributes.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Device management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Request to specific device, used of device and Release.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Read, Write, Reposition.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Get/Set device attribute.</a:t>
            </a:r>
          </a:p>
          <a:p>
            <a:pPr marL="692150" lvl="1" indent="-290513">
              <a:buFont typeface="Wingdings" pitchFamily="2" charset="2"/>
              <a:buChar char="q"/>
              <a:tabLst>
                <a:tab pos="6921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attach or detach devices.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74934" y="1500139"/>
          <a:ext cx="3268134" cy="989552"/>
        </p:xfrm>
        <a:graphic>
          <a:graphicData uri="http://schemas.openxmlformats.org/drawingml/2006/table">
            <a:tbl>
              <a:tblPr/>
              <a:tblGrid>
                <a:gridCol w="2302933"/>
                <a:gridCol w="965201"/>
              </a:tblGrid>
              <a:tr h="810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CreateProcess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ExitProcess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fork()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exit()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wait()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72157" y="3090331"/>
          <a:ext cx="3302002" cy="1233392"/>
        </p:xfrm>
        <a:graphic>
          <a:graphicData uri="http://schemas.openxmlformats.org/drawingml/2006/table">
            <a:tbl>
              <a:tblPr/>
              <a:tblGrid>
                <a:gridCol w="2178243"/>
                <a:gridCol w="1123759"/>
              </a:tblGrid>
              <a:tr h="9952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CreateFile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ReadFile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WriteFile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CloseHandle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open()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read()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write()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close()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40133" y="4957618"/>
          <a:ext cx="3689930" cy="989552"/>
        </p:xfrm>
        <a:graphic>
          <a:graphicData uri="http://schemas.openxmlformats.org/drawingml/2006/table">
            <a:tbl>
              <a:tblPr/>
              <a:tblGrid>
                <a:gridCol w="2184400"/>
                <a:gridCol w="1505530"/>
              </a:tblGrid>
              <a:tr h="810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SetConsoleMode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ReadConsole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WriteConsole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ioctl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read()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write()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409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System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06670"/>
            <a:ext cx="12192000" cy="93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4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manakula vinayagar group of instit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95F9CAF9-EE15-4ED6-BBCF-4B098FB3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 Chandu D Vaidya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CB930DBD-AB72-4B6C-BAD1-29F55FD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E15-40D8-4FA4-8B91-7646522F4547}" type="slidenum"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9382" y="918153"/>
            <a:ext cx="545869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Information maintenance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Get/Set time or date.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Get/Set system date.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Get/Set process, File or device Attributes.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Create, delete, communication connections.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Send, receive, messages.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Transfer states information.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Attach or detach remote device.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file security.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Initialize security descriptor.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security, Descriptor Group etc.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3862" y="1439333"/>
          <a:ext cx="4953003" cy="2617179"/>
        </p:xfrm>
        <a:graphic>
          <a:graphicData uri="http://schemas.openxmlformats.org/drawingml/2006/table">
            <a:tbl>
              <a:tblPr/>
              <a:tblGrid>
                <a:gridCol w="1651001"/>
                <a:gridCol w="1651001"/>
                <a:gridCol w="1651001"/>
              </a:tblGrid>
              <a:tr h="810957">
                <a:tc>
                  <a:txBody>
                    <a:bodyPr/>
                    <a:lstStyle/>
                    <a:p>
                      <a:pPr algn="l" fontAlgn="base"/>
                      <a:endParaRPr lang="en-US" sz="1200" b="0" dirty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95265">
                <a:tc>
                  <a:txBody>
                    <a:bodyPr/>
                    <a:lstStyle/>
                    <a:p>
                      <a:pPr algn="l" fontAlgn="base"/>
                      <a:endParaRPr lang="en-US" sz="1200" b="0" dirty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 dirty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10957">
                <a:tc>
                  <a:txBody>
                    <a:bodyPr/>
                    <a:lstStyle/>
                    <a:p>
                      <a:pPr algn="l" fontAlgn="base"/>
                      <a:endParaRPr lang="en-US" sz="1200" b="0" dirty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200" b="0" dirty="0"/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52836" y="1634066"/>
          <a:ext cx="3851564" cy="989552"/>
        </p:xfrm>
        <a:graphic>
          <a:graphicData uri="http://schemas.openxmlformats.org/drawingml/2006/table">
            <a:tbl>
              <a:tblPr/>
              <a:tblGrid>
                <a:gridCol w="2310631"/>
                <a:gridCol w="1540933"/>
              </a:tblGrid>
              <a:tr h="810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GetCurrentProcessID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SetTimer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Sleep()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getpid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alarm()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sleep()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66691" y="3033375"/>
          <a:ext cx="4007042" cy="989552"/>
        </p:xfrm>
        <a:graphic>
          <a:graphicData uri="http://schemas.openxmlformats.org/drawingml/2006/table">
            <a:tbl>
              <a:tblPr/>
              <a:tblGrid>
                <a:gridCol w="2584642"/>
                <a:gridCol w="1422400"/>
              </a:tblGrid>
              <a:tr h="810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CreatePipe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CreateFileMapping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MapViewOfFile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pipe()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shmget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mmap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51355" y="4549679"/>
          <a:ext cx="4176378" cy="1179574"/>
        </p:xfrm>
        <a:graphic>
          <a:graphicData uri="http://schemas.openxmlformats.org/drawingml/2006/table">
            <a:tbl>
              <a:tblPr/>
              <a:tblGrid>
                <a:gridCol w="2981189"/>
                <a:gridCol w="1195189"/>
              </a:tblGrid>
              <a:tr h="11795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SetFileSecurity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InitlializeSecurityDescriptor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SetSecurityDescriptorGroup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chmod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umask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b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chown</a:t>
                      </a: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154" marR="92154" marT="129016" marB="129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212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1799</TotalTime>
  <Words>691</Words>
  <Application>Microsoft Office PowerPoint</Application>
  <PresentationFormat>Custom</PresentationFormat>
  <Paragraphs>138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Chandu</dc:creator>
  <cp:lastModifiedBy>ADMIN</cp:lastModifiedBy>
  <cp:revision>757</cp:revision>
  <dcterms:created xsi:type="dcterms:W3CDTF">2020-07-17T22:15:01Z</dcterms:created>
  <dcterms:modified xsi:type="dcterms:W3CDTF">2021-02-22T16:20:58Z</dcterms:modified>
</cp:coreProperties>
</file>