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0"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90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B4CED8-EF20-4578-A24E-C454DF9AB631}" type="datetimeFigureOut">
              <a:rPr lang="en-IN" smtClean="0"/>
              <a:t>21-04-2023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EA4B30-EFC8-458B-8AA1-7D4AF75D4E99}" type="slidenum">
              <a:rPr lang="en-IN" smtClean="0"/>
              <a:t>‹#›</a:t>
            </a:fld>
            <a:endParaRPr lang="en-IN" dirty="0"/>
          </a:p>
        </p:txBody>
      </p:sp>
    </p:spTree>
    <p:extLst>
      <p:ext uri="{BB962C8B-B14F-4D97-AF65-F5344CB8AC3E}">
        <p14:creationId xmlns:p14="http://schemas.microsoft.com/office/powerpoint/2010/main" val="4139670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B4CED8-EF20-4578-A24E-C454DF9AB631}" type="datetimeFigureOut">
              <a:rPr lang="en-IN" smtClean="0"/>
              <a:t>21-04-2023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EA4B30-EFC8-458B-8AA1-7D4AF75D4E99}" type="slidenum">
              <a:rPr lang="en-IN" smtClean="0"/>
              <a:t>‹#›</a:t>
            </a:fld>
            <a:endParaRPr lang="en-IN" dirty="0"/>
          </a:p>
        </p:txBody>
      </p:sp>
    </p:spTree>
    <p:extLst>
      <p:ext uri="{BB962C8B-B14F-4D97-AF65-F5344CB8AC3E}">
        <p14:creationId xmlns:p14="http://schemas.microsoft.com/office/powerpoint/2010/main" val="2002069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B4CED8-EF20-4578-A24E-C454DF9AB631}" type="datetimeFigureOut">
              <a:rPr lang="en-IN" smtClean="0"/>
              <a:t>21-04-2023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EA4B30-EFC8-458B-8AA1-7D4AF75D4E99}"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84088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B4CED8-EF20-4578-A24E-C454DF9AB631}" type="datetimeFigureOut">
              <a:rPr lang="en-IN" smtClean="0"/>
              <a:t>21-04-2023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EA4B30-EFC8-458B-8AA1-7D4AF75D4E99}" type="slidenum">
              <a:rPr lang="en-IN" smtClean="0"/>
              <a:t>‹#›</a:t>
            </a:fld>
            <a:endParaRPr lang="en-IN" dirty="0"/>
          </a:p>
        </p:txBody>
      </p:sp>
    </p:spTree>
    <p:extLst>
      <p:ext uri="{BB962C8B-B14F-4D97-AF65-F5344CB8AC3E}">
        <p14:creationId xmlns:p14="http://schemas.microsoft.com/office/powerpoint/2010/main" val="4072677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B4CED8-EF20-4578-A24E-C454DF9AB631}" type="datetimeFigureOut">
              <a:rPr lang="en-IN" smtClean="0"/>
              <a:t>21-04-2023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EA4B30-EFC8-458B-8AA1-7D4AF75D4E99}"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04608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B4CED8-EF20-4578-A24E-C454DF9AB631}" type="datetimeFigureOut">
              <a:rPr lang="en-IN" smtClean="0"/>
              <a:t>21-04-2023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EA4B30-EFC8-458B-8AA1-7D4AF75D4E99}" type="slidenum">
              <a:rPr lang="en-IN" smtClean="0"/>
              <a:t>‹#›</a:t>
            </a:fld>
            <a:endParaRPr lang="en-IN" dirty="0"/>
          </a:p>
        </p:txBody>
      </p:sp>
    </p:spTree>
    <p:extLst>
      <p:ext uri="{BB962C8B-B14F-4D97-AF65-F5344CB8AC3E}">
        <p14:creationId xmlns:p14="http://schemas.microsoft.com/office/powerpoint/2010/main" val="938936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4CED8-EF20-4578-A24E-C454DF9AB631}" type="datetimeFigureOut">
              <a:rPr lang="en-IN" smtClean="0"/>
              <a:t>21-04-2023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EA4B30-EFC8-458B-8AA1-7D4AF75D4E99}" type="slidenum">
              <a:rPr lang="en-IN" smtClean="0"/>
              <a:t>‹#›</a:t>
            </a:fld>
            <a:endParaRPr lang="en-IN" dirty="0"/>
          </a:p>
        </p:txBody>
      </p:sp>
    </p:spTree>
    <p:extLst>
      <p:ext uri="{BB962C8B-B14F-4D97-AF65-F5344CB8AC3E}">
        <p14:creationId xmlns:p14="http://schemas.microsoft.com/office/powerpoint/2010/main" val="2502213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4CED8-EF20-4578-A24E-C454DF9AB631}" type="datetimeFigureOut">
              <a:rPr lang="en-IN" smtClean="0"/>
              <a:t>21-04-2023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EA4B30-EFC8-458B-8AA1-7D4AF75D4E99}" type="slidenum">
              <a:rPr lang="en-IN" smtClean="0"/>
              <a:t>‹#›</a:t>
            </a:fld>
            <a:endParaRPr lang="en-IN" dirty="0"/>
          </a:p>
        </p:txBody>
      </p:sp>
    </p:spTree>
    <p:extLst>
      <p:ext uri="{BB962C8B-B14F-4D97-AF65-F5344CB8AC3E}">
        <p14:creationId xmlns:p14="http://schemas.microsoft.com/office/powerpoint/2010/main" val="2493436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B4CED8-EF20-4578-A24E-C454DF9AB631}" type="datetimeFigureOut">
              <a:rPr lang="en-IN" smtClean="0"/>
              <a:t>21-04-2023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EA4B30-EFC8-458B-8AA1-7D4AF75D4E99}" type="slidenum">
              <a:rPr lang="en-IN" smtClean="0"/>
              <a:t>‹#›</a:t>
            </a:fld>
            <a:endParaRPr lang="en-IN" dirty="0"/>
          </a:p>
        </p:txBody>
      </p:sp>
    </p:spTree>
    <p:extLst>
      <p:ext uri="{BB962C8B-B14F-4D97-AF65-F5344CB8AC3E}">
        <p14:creationId xmlns:p14="http://schemas.microsoft.com/office/powerpoint/2010/main" val="483612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B4CED8-EF20-4578-A24E-C454DF9AB631}" type="datetimeFigureOut">
              <a:rPr lang="en-IN" smtClean="0"/>
              <a:t>21-04-2023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EEA4B30-EFC8-458B-8AA1-7D4AF75D4E99}" type="slidenum">
              <a:rPr lang="en-IN" smtClean="0"/>
              <a:t>‹#›</a:t>
            </a:fld>
            <a:endParaRPr lang="en-IN" dirty="0"/>
          </a:p>
        </p:txBody>
      </p:sp>
    </p:spTree>
    <p:extLst>
      <p:ext uri="{BB962C8B-B14F-4D97-AF65-F5344CB8AC3E}">
        <p14:creationId xmlns:p14="http://schemas.microsoft.com/office/powerpoint/2010/main" val="2217122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B4CED8-EF20-4578-A24E-C454DF9AB631}" type="datetimeFigureOut">
              <a:rPr lang="en-IN" smtClean="0"/>
              <a:t>21-04-2023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EEA4B30-EFC8-458B-8AA1-7D4AF75D4E99}" type="slidenum">
              <a:rPr lang="en-IN" smtClean="0"/>
              <a:t>‹#›</a:t>
            </a:fld>
            <a:endParaRPr lang="en-IN" dirty="0"/>
          </a:p>
        </p:txBody>
      </p:sp>
    </p:spTree>
    <p:extLst>
      <p:ext uri="{BB962C8B-B14F-4D97-AF65-F5344CB8AC3E}">
        <p14:creationId xmlns:p14="http://schemas.microsoft.com/office/powerpoint/2010/main" val="114286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B4CED8-EF20-4578-A24E-C454DF9AB631}" type="datetimeFigureOut">
              <a:rPr lang="en-IN" smtClean="0"/>
              <a:t>21-04-2023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EEA4B30-EFC8-458B-8AA1-7D4AF75D4E99}" type="slidenum">
              <a:rPr lang="en-IN" smtClean="0"/>
              <a:t>‹#›</a:t>
            </a:fld>
            <a:endParaRPr lang="en-IN" dirty="0"/>
          </a:p>
        </p:txBody>
      </p:sp>
    </p:spTree>
    <p:extLst>
      <p:ext uri="{BB962C8B-B14F-4D97-AF65-F5344CB8AC3E}">
        <p14:creationId xmlns:p14="http://schemas.microsoft.com/office/powerpoint/2010/main" val="9519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B4CED8-EF20-4578-A24E-C454DF9AB631}" type="datetimeFigureOut">
              <a:rPr lang="en-IN" smtClean="0"/>
              <a:t>21-04-2023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EEA4B30-EFC8-458B-8AA1-7D4AF75D4E99}" type="slidenum">
              <a:rPr lang="en-IN" smtClean="0"/>
              <a:t>‹#›</a:t>
            </a:fld>
            <a:endParaRPr lang="en-IN" dirty="0"/>
          </a:p>
        </p:txBody>
      </p:sp>
    </p:spTree>
    <p:extLst>
      <p:ext uri="{BB962C8B-B14F-4D97-AF65-F5344CB8AC3E}">
        <p14:creationId xmlns:p14="http://schemas.microsoft.com/office/powerpoint/2010/main" val="782719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B4CED8-EF20-4578-A24E-C454DF9AB631}" type="datetimeFigureOut">
              <a:rPr lang="en-IN" smtClean="0"/>
              <a:t>21-04-2023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EEA4B30-EFC8-458B-8AA1-7D4AF75D4E99}" type="slidenum">
              <a:rPr lang="en-IN" smtClean="0"/>
              <a:t>‹#›</a:t>
            </a:fld>
            <a:endParaRPr lang="en-IN" dirty="0"/>
          </a:p>
        </p:txBody>
      </p:sp>
    </p:spTree>
    <p:extLst>
      <p:ext uri="{BB962C8B-B14F-4D97-AF65-F5344CB8AC3E}">
        <p14:creationId xmlns:p14="http://schemas.microsoft.com/office/powerpoint/2010/main" val="2246680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B4CED8-EF20-4578-A24E-C454DF9AB631}" type="datetimeFigureOut">
              <a:rPr lang="en-IN" smtClean="0"/>
              <a:t>21-04-2023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EEA4B30-EFC8-458B-8AA1-7D4AF75D4E99}" type="slidenum">
              <a:rPr lang="en-IN" smtClean="0"/>
              <a:t>‹#›</a:t>
            </a:fld>
            <a:endParaRPr lang="en-IN" dirty="0"/>
          </a:p>
        </p:txBody>
      </p:sp>
    </p:spTree>
    <p:extLst>
      <p:ext uri="{BB962C8B-B14F-4D97-AF65-F5344CB8AC3E}">
        <p14:creationId xmlns:p14="http://schemas.microsoft.com/office/powerpoint/2010/main" val="128592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B4CED8-EF20-4578-A24E-C454DF9AB631}" type="datetimeFigureOut">
              <a:rPr lang="en-IN" smtClean="0"/>
              <a:t>21-04-2023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EEA4B30-EFC8-458B-8AA1-7D4AF75D4E99}" type="slidenum">
              <a:rPr lang="en-IN" smtClean="0"/>
              <a:t>‹#›</a:t>
            </a:fld>
            <a:endParaRPr lang="en-IN" dirty="0"/>
          </a:p>
        </p:txBody>
      </p:sp>
    </p:spTree>
    <p:extLst>
      <p:ext uri="{BB962C8B-B14F-4D97-AF65-F5344CB8AC3E}">
        <p14:creationId xmlns:p14="http://schemas.microsoft.com/office/powerpoint/2010/main" val="1968839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B4CED8-EF20-4578-A24E-C454DF9AB631}" type="datetimeFigureOut">
              <a:rPr lang="en-IN" smtClean="0"/>
              <a:t>21-04-2023</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EA4B30-EFC8-458B-8AA1-7D4AF75D4E99}" type="slidenum">
              <a:rPr lang="en-IN" smtClean="0"/>
              <a:t>‹#›</a:t>
            </a:fld>
            <a:endParaRPr lang="en-IN" dirty="0"/>
          </a:p>
        </p:txBody>
      </p:sp>
    </p:spTree>
    <p:extLst>
      <p:ext uri="{BB962C8B-B14F-4D97-AF65-F5344CB8AC3E}">
        <p14:creationId xmlns:p14="http://schemas.microsoft.com/office/powerpoint/2010/main" val="78650602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EF31-0E46-2716-88D8-26B4F742BBA2}"/>
              </a:ext>
            </a:extLst>
          </p:cNvPr>
          <p:cNvSpPr>
            <a:spLocks noGrp="1"/>
          </p:cNvSpPr>
          <p:nvPr>
            <p:ph type="ctrTitle"/>
          </p:nvPr>
        </p:nvSpPr>
        <p:spPr>
          <a:xfrm>
            <a:off x="441789" y="3144763"/>
            <a:ext cx="7766936" cy="1646302"/>
          </a:xfrm>
        </p:spPr>
        <p:txBody>
          <a:bodyPr/>
          <a:lstStyle/>
          <a:p>
            <a:r>
              <a:rPr lang="en-US" dirty="0"/>
              <a:t>STRINGS IN </a:t>
            </a:r>
            <a:r>
              <a:rPr lang="en-US" dirty="0">
                <a:solidFill>
                  <a:schemeClr val="tx1"/>
                </a:solidFill>
              </a:rPr>
              <a:t>C</a:t>
            </a:r>
            <a:r>
              <a:rPr lang="en-US" dirty="0"/>
              <a:t> PROGRAMMING</a:t>
            </a:r>
            <a:br>
              <a:rPr lang="en-US" dirty="0"/>
            </a:br>
            <a:br>
              <a:rPr lang="en-US" dirty="0"/>
            </a:br>
            <a:endParaRPr lang="en-IN" sz="4500" dirty="0">
              <a:solidFill>
                <a:schemeClr val="tx1">
                  <a:lumMod val="85000"/>
                </a:schemeClr>
              </a:solidFill>
              <a:latin typeface="Blackadder ITC" panose="04020505051007020D02" pitchFamily="82" charset="0"/>
            </a:endParaRPr>
          </a:p>
        </p:txBody>
      </p:sp>
      <p:sp>
        <p:nvSpPr>
          <p:cNvPr id="4" name="TextBox 3">
            <a:extLst>
              <a:ext uri="{FF2B5EF4-FFF2-40B4-BE49-F238E27FC236}">
                <a16:creationId xmlns:a16="http://schemas.microsoft.com/office/drawing/2014/main" id="{11DD1D46-E2AA-1ED7-5933-49E7B1330557}"/>
              </a:ext>
            </a:extLst>
          </p:cNvPr>
          <p:cNvSpPr txBox="1"/>
          <p:nvPr/>
        </p:nvSpPr>
        <p:spPr>
          <a:xfrm>
            <a:off x="3672114" y="5933105"/>
            <a:ext cx="6110514" cy="784830"/>
          </a:xfrm>
          <a:prstGeom prst="rect">
            <a:avLst/>
          </a:prstGeom>
          <a:noFill/>
        </p:spPr>
        <p:txBody>
          <a:bodyPr wrap="square">
            <a:spAutoFit/>
          </a:bodyPr>
          <a:lstStyle/>
          <a:p>
            <a:r>
              <a:rPr lang="en-US" sz="4500" dirty="0">
                <a:solidFill>
                  <a:schemeClr val="tx1">
                    <a:lumMod val="85000"/>
                  </a:schemeClr>
                </a:solidFill>
                <a:latin typeface="Blackadder ITC" panose="04020505051007020D02" pitchFamily="82" charset="0"/>
              </a:rPr>
              <a:t>Soham Suhas Pethkar- 356</a:t>
            </a:r>
            <a:endParaRPr lang="en-IN" sz="4500" dirty="0"/>
          </a:p>
        </p:txBody>
      </p:sp>
    </p:spTree>
    <p:extLst>
      <p:ext uri="{BB962C8B-B14F-4D97-AF65-F5344CB8AC3E}">
        <p14:creationId xmlns:p14="http://schemas.microsoft.com/office/powerpoint/2010/main" val="71680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8C7F1-09AD-2A38-CF92-61B680083941}"/>
              </a:ext>
            </a:extLst>
          </p:cNvPr>
          <p:cNvSpPr>
            <a:spLocks noGrp="1"/>
          </p:cNvSpPr>
          <p:nvPr>
            <p:ph type="title"/>
          </p:nvPr>
        </p:nvSpPr>
        <p:spPr>
          <a:xfrm>
            <a:off x="662819" y="0"/>
            <a:ext cx="8596668" cy="1320800"/>
          </a:xfrm>
        </p:spPr>
        <p:txBody>
          <a:bodyPr>
            <a:normAutofit/>
          </a:bodyPr>
          <a:lstStyle/>
          <a:p>
            <a:r>
              <a:rPr lang="en-US" sz="4500" b="1" i="1" dirty="0"/>
              <a:t>                  Strlen Program</a:t>
            </a:r>
            <a:endParaRPr lang="en-IN" sz="4500" b="1" i="1" dirty="0"/>
          </a:p>
        </p:txBody>
      </p:sp>
      <p:sp>
        <p:nvSpPr>
          <p:cNvPr id="3" name="Content Placeholder 2">
            <a:extLst>
              <a:ext uri="{FF2B5EF4-FFF2-40B4-BE49-F238E27FC236}">
                <a16:creationId xmlns:a16="http://schemas.microsoft.com/office/drawing/2014/main" id="{A829600C-4F28-0628-2FEA-A60B74CDD3BF}"/>
              </a:ext>
            </a:extLst>
          </p:cNvPr>
          <p:cNvSpPr>
            <a:spLocks noGrp="1"/>
          </p:cNvSpPr>
          <p:nvPr>
            <p:ph idx="1"/>
          </p:nvPr>
        </p:nvSpPr>
        <p:spPr>
          <a:xfrm>
            <a:off x="1127276" y="937070"/>
            <a:ext cx="8596668" cy="5536301"/>
          </a:xfrm>
        </p:spPr>
        <p:txBody>
          <a:bodyPr>
            <a:noAutofit/>
          </a:bodyPr>
          <a:lstStyle/>
          <a:p>
            <a:pPr marL="0" indent="0">
              <a:buNone/>
            </a:pPr>
            <a:r>
              <a:rPr lang="en-IN" sz="2500" dirty="0"/>
              <a:t>#include &lt;stdio.h&gt;</a:t>
            </a:r>
          </a:p>
          <a:p>
            <a:pPr marL="0" indent="0">
              <a:buNone/>
            </a:pPr>
            <a:r>
              <a:rPr lang="en-IN" sz="2500" dirty="0"/>
              <a:t>#include &lt;string.h&gt;</a:t>
            </a:r>
          </a:p>
          <a:p>
            <a:pPr marL="0" indent="0">
              <a:buNone/>
            </a:pPr>
            <a:r>
              <a:rPr lang="en-IN" sz="2500" dirty="0"/>
              <a:t>int main() {</a:t>
            </a:r>
          </a:p>
          <a:p>
            <a:pPr marL="0" indent="0">
              <a:buNone/>
            </a:pPr>
            <a:r>
              <a:rPr lang="en-IN" sz="2500" dirty="0"/>
              <a:t>char name[ ]= "Hello";</a:t>
            </a:r>
          </a:p>
          <a:p>
            <a:pPr marL="0" indent="0">
              <a:buNone/>
            </a:pPr>
            <a:r>
              <a:rPr lang="en-IN" sz="2500" dirty="0"/>
              <a:t>int len1, len2;</a:t>
            </a:r>
          </a:p>
          <a:p>
            <a:pPr marL="0" indent="0">
              <a:buNone/>
            </a:pPr>
            <a:r>
              <a:rPr lang="en-IN" sz="2500" dirty="0"/>
              <a:t>len1 = strlen(name);</a:t>
            </a:r>
          </a:p>
          <a:p>
            <a:pPr marL="0" indent="0">
              <a:buNone/>
            </a:pPr>
            <a:r>
              <a:rPr lang="en-IN" sz="2500" dirty="0"/>
              <a:t>len2 = strlen("Hello World");</a:t>
            </a:r>
          </a:p>
          <a:p>
            <a:pPr marL="0" indent="0">
              <a:buNone/>
            </a:pPr>
            <a:r>
              <a:rPr lang="en-IN" sz="2500" dirty="0"/>
              <a:t>printf("length of %s = %d\n", name, len1);</a:t>
            </a:r>
          </a:p>
          <a:p>
            <a:pPr marL="0" indent="0">
              <a:buNone/>
            </a:pPr>
            <a:r>
              <a:rPr lang="en-IN" sz="2500" dirty="0"/>
              <a:t>printf("length of %s = %d\n", "Hello World", len2);</a:t>
            </a:r>
          </a:p>
          <a:p>
            <a:pPr marL="0" indent="0">
              <a:buNone/>
            </a:pPr>
            <a:r>
              <a:rPr lang="en-IN" sz="2500" dirty="0"/>
              <a:t>return 0; </a:t>
            </a:r>
          </a:p>
          <a:p>
            <a:pPr marL="0" indent="0">
              <a:buNone/>
            </a:pPr>
            <a:r>
              <a:rPr lang="en-IN" sz="2500" dirty="0"/>
              <a:t>}</a:t>
            </a:r>
          </a:p>
        </p:txBody>
      </p:sp>
    </p:spTree>
    <p:extLst>
      <p:ext uri="{BB962C8B-B14F-4D97-AF65-F5344CB8AC3E}">
        <p14:creationId xmlns:p14="http://schemas.microsoft.com/office/powerpoint/2010/main" val="27050010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EFBEF-B969-4322-FC41-942893E3A608}"/>
              </a:ext>
            </a:extLst>
          </p:cNvPr>
          <p:cNvSpPr>
            <a:spLocks noGrp="1"/>
          </p:cNvSpPr>
          <p:nvPr>
            <p:ph type="title"/>
          </p:nvPr>
        </p:nvSpPr>
        <p:spPr>
          <a:xfrm>
            <a:off x="677334" y="-90505"/>
            <a:ext cx="8596668" cy="1814286"/>
          </a:xfrm>
        </p:spPr>
        <p:txBody>
          <a:bodyPr>
            <a:normAutofit/>
          </a:bodyPr>
          <a:lstStyle/>
          <a:p>
            <a:r>
              <a:rPr lang="en-US" sz="4500" b="1" i="1" dirty="0"/>
              <a:t>                    strcat</a:t>
            </a:r>
            <a:endParaRPr lang="en-IN" sz="4500" b="1" i="1" dirty="0"/>
          </a:p>
        </p:txBody>
      </p:sp>
      <p:sp>
        <p:nvSpPr>
          <p:cNvPr id="3" name="Content Placeholder 2">
            <a:extLst>
              <a:ext uri="{FF2B5EF4-FFF2-40B4-BE49-F238E27FC236}">
                <a16:creationId xmlns:a16="http://schemas.microsoft.com/office/drawing/2014/main" id="{35B3CC53-6D6D-6250-51F7-628FB0089AA2}"/>
              </a:ext>
            </a:extLst>
          </p:cNvPr>
          <p:cNvSpPr>
            <a:spLocks noGrp="1"/>
          </p:cNvSpPr>
          <p:nvPr>
            <p:ph idx="1"/>
          </p:nvPr>
        </p:nvSpPr>
        <p:spPr>
          <a:xfrm>
            <a:off x="101600" y="1013960"/>
            <a:ext cx="10087429" cy="5844039"/>
          </a:xfrm>
        </p:spPr>
        <p:txBody>
          <a:bodyPr>
            <a:noAutofit/>
          </a:bodyPr>
          <a:lstStyle/>
          <a:p>
            <a:pPr algn="just" eaLnBrk="1" hangingPunct="1">
              <a:lnSpc>
                <a:spcPct val="150000"/>
              </a:lnSpc>
              <a:buFont typeface="Arial" panose="020B0604020202020204" pitchFamily="34" charset="0"/>
              <a:buChar char="•"/>
            </a:pPr>
            <a:r>
              <a:rPr lang="en-US" altLang="en-US" sz="2600" dirty="0">
                <a:latin typeface="Times New Roman" panose="02020603050405020304" pitchFamily="18" charset="0"/>
                <a:cs typeface="Times New Roman" panose="02020603050405020304" pitchFamily="18" charset="0"/>
              </a:rPr>
              <a:t>strncat( ) function in C language concatenates (appends) portion of one string at the end of another string.</a:t>
            </a:r>
          </a:p>
          <a:p>
            <a:pPr algn="just" eaLnBrk="1" hangingPunct="1">
              <a:lnSpc>
                <a:spcPct val="150000"/>
              </a:lnSpc>
              <a:buFont typeface="Times New Roman" panose="02020603050405020304" pitchFamily="18" charset="0"/>
              <a:buChar char="•"/>
            </a:pPr>
            <a:r>
              <a:rPr lang="en-US" altLang="en-US" sz="2600" b="1" dirty="0">
                <a:latin typeface="Times New Roman" panose="02020603050405020304" pitchFamily="18" charset="0"/>
                <a:cs typeface="Times New Roman" panose="02020603050405020304" pitchFamily="18" charset="0"/>
              </a:rPr>
              <a:t>Syntax </a:t>
            </a:r>
            <a:r>
              <a:rPr lang="en-US" altLang="en-US" sz="2600" i="1"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strncat ( destination_string , source_string, size);</a:t>
            </a:r>
          </a:p>
          <a:p>
            <a:pPr algn="just" eaLnBrk="1" hangingPunct="1">
              <a:lnSpc>
                <a:spcPct val="150000"/>
              </a:lnSpc>
              <a:spcBef>
                <a:spcPts val="1438"/>
              </a:spcBef>
              <a:buFont typeface="Times New Roman" panose="02020603050405020304" pitchFamily="18" charset="0"/>
              <a:buChar char="•"/>
            </a:pPr>
            <a:r>
              <a:rPr lang="en-US" altLang="en-US" sz="2600" b="1" dirty="0">
                <a:latin typeface="Times New Roman" panose="02020603050405020304" pitchFamily="18" charset="0"/>
                <a:cs typeface="Times New Roman" panose="02020603050405020304" pitchFamily="18" charset="0"/>
              </a:rPr>
              <a:t>Example:-</a:t>
            </a:r>
            <a:r>
              <a:rPr lang="en-US" altLang="en-US" sz="2600" dirty="0">
                <a:latin typeface="Times New Roman" panose="02020603050405020304" pitchFamily="18" charset="0"/>
                <a:cs typeface="Times New Roman" panose="02020603050405020304" pitchFamily="18" charset="0"/>
              </a:rPr>
              <a:t>strncat ( str2, str1, 3 ); – First 3 characters of str1 is concatenated at the end of str2.  As you know, each string in C is ended up with null character (‘\0’). In strncat( ) operation, null character of destination string is overwritten by source string’s first character and null character is added at the end of new destination string which is created after strncat( ) operation</a:t>
            </a:r>
            <a:endParaRPr lang="en-IN" sz="2600" dirty="0"/>
          </a:p>
        </p:txBody>
      </p:sp>
    </p:spTree>
    <p:extLst>
      <p:ext uri="{BB962C8B-B14F-4D97-AF65-F5344CB8AC3E}">
        <p14:creationId xmlns:p14="http://schemas.microsoft.com/office/powerpoint/2010/main" val="163539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342AE-4F01-8458-6A3A-224CCB14A5AD}"/>
              </a:ext>
            </a:extLst>
          </p:cNvPr>
          <p:cNvSpPr>
            <a:spLocks noGrp="1"/>
          </p:cNvSpPr>
          <p:nvPr>
            <p:ph type="title"/>
          </p:nvPr>
        </p:nvSpPr>
        <p:spPr>
          <a:xfrm>
            <a:off x="677334" y="156238"/>
            <a:ext cx="8596668" cy="1320800"/>
          </a:xfrm>
        </p:spPr>
        <p:txBody>
          <a:bodyPr>
            <a:normAutofit/>
          </a:bodyPr>
          <a:lstStyle/>
          <a:p>
            <a:pPr algn="ctr"/>
            <a:r>
              <a:rPr lang="en-US" sz="4500" dirty="0"/>
              <a:t>Strcat Program</a:t>
            </a:r>
            <a:endParaRPr lang="en-IN" sz="4500" dirty="0"/>
          </a:p>
        </p:txBody>
      </p:sp>
      <p:sp>
        <p:nvSpPr>
          <p:cNvPr id="3" name="Content Placeholder 2">
            <a:extLst>
              <a:ext uri="{FF2B5EF4-FFF2-40B4-BE49-F238E27FC236}">
                <a16:creationId xmlns:a16="http://schemas.microsoft.com/office/drawing/2014/main" id="{0AED6E78-68E4-DAF3-BCB0-9E2FBEE47694}"/>
              </a:ext>
            </a:extLst>
          </p:cNvPr>
          <p:cNvSpPr>
            <a:spLocks noGrp="1"/>
          </p:cNvSpPr>
          <p:nvPr>
            <p:ph idx="1"/>
          </p:nvPr>
        </p:nvSpPr>
        <p:spPr>
          <a:xfrm>
            <a:off x="677334" y="1144589"/>
            <a:ext cx="8596668" cy="5713411"/>
          </a:xfrm>
        </p:spPr>
        <p:txBody>
          <a:bodyPr>
            <a:noAutofit/>
          </a:bodyPr>
          <a:lstStyle/>
          <a:p>
            <a:pPr marL="0" indent="0">
              <a:buNone/>
            </a:pPr>
            <a:r>
              <a:rPr lang="en-US" sz="2500" dirty="0"/>
              <a:t>#include &lt;stdio.h&gt;</a:t>
            </a:r>
          </a:p>
          <a:p>
            <a:pPr marL="0" indent="0">
              <a:buNone/>
            </a:pPr>
            <a:r>
              <a:rPr lang="en-US" sz="2500" dirty="0"/>
              <a:t>#include &lt;string.h&gt;</a:t>
            </a:r>
          </a:p>
          <a:p>
            <a:pPr marL="0" indent="0">
              <a:buNone/>
            </a:pPr>
            <a:r>
              <a:rPr lang="en-US" sz="2500" dirty="0"/>
              <a:t>int main() {</a:t>
            </a:r>
          </a:p>
          <a:p>
            <a:pPr marL="0" indent="0">
              <a:buNone/>
            </a:pPr>
            <a:r>
              <a:rPr lang="en-US" sz="2500" dirty="0"/>
              <a:t>char s2[ ]= "World";</a:t>
            </a:r>
          </a:p>
          <a:p>
            <a:pPr marL="0" indent="0">
              <a:buNone/>
            </a:pPr>
            <a:r>
              <a:rPr lang="en-US" sz="2500" dirty="0"/>
              <a:t>char s1[20]= "Hello";</a:t>
            </a:r>
          </a:p>
          <a:p>
            <a:pPr marL="0" indent="0">
              <a:buNone/>
            </a:pPr>
            <a:r>
              <a:rPr lang="en-US" sz="2500" dirty="0"/>
              <a:t>strcat(s1, s2);</a:t>
            </a:r>
          </a:p>
          <a:p>
            <a:pPr marL="0" indent="0">
              <a:buNone/>
            </a:pPr>
            <a:r>
              <a:rPr lang="en-US" sz="2500" dirty="0"/>
              <a:t>printf("Source string = %s\n", s2);</a:t>
            </a:r>
          </a:p>
          <a:p>
            <a:pPr marL="0" indent="0">
              <a:buNone/>
            </a:pPr>
            <a:r>
              <a:rPr lang="en-US" sz="2500" dirty="0"/>
              <a:t>printf("Target string = %s\n", s1);</a:t>
            </a:r>
          </a:p>
          <a:p>
            <a:pPr marL="0" indent="0">
              <a:buNone/>
            </a:pPr>
            <a:r>
              <a:rPr lang="en-US" sz="2500" dirty="0"/>
              <a:t>return 0;</a:t>
            </a:r>
          </a:p>
          <a:p>
            <a:pPr marL="0" indent="0">
              <a:buNone/>
            </a:pPr>
            <a:r>
              <a:rPr lang="en-US" sz="2500" dirty="0"/>
              <a:t>}</a:t>
            </a:r>
            <a:endParaRPr lang="en-IN" sz="2500" dirty="0"/>
          </a:p>
        </p:txBody>
      </p:sp>
    </p:spTree>
    <p:extLst>
      <p:ext uri="{BB962C8B-B14F-4D97-AF65-F5344CB8AC3E}">
        <p14:creationId xmlns:p14="http://schemas.microsoft.com/office/powerpoint/2010/main" val="279606365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DEB2-9B2A-886B-DF51-6E8EBA6BFE2B}"/>
              </a:ext>
            </a:extLst>
          </p:cNvPr>
          <p:cNvSpPr>
            <a:spLocks noGrp="1"/>
          </p:cNvSpPr>
          <p:nvPr>
            <p:ph type="title"/>
          </p:nvPr>
        </p:nvSpPr>
        <p:spPr>
          <a:xfrm>
            <a:off x="822476" y="156238"/>
            <a:ext cx="8596668" cy="1320800"/>
          </a:xfrm>
        </p:spPr>
        <p:txBody>
          <a:bodyPr>
            <a:normAutofit/>
          </a:bodyPr>
          <a:lstStyle/>
          <a:p>
            <a:pPr algn="ctr"/>
            <a:r>
              <a:rPr lang="en-US" sz="4500" dirty="0"/>
              <a:t>Strcpy </a:t>
            </a:r>
            <a:endParaRPr lang="en-IN" sz="4500" dirty="0"/>
          </a:p>
        </p:txBody>
      </p:sp>
      <p:sp>
        <p:nvSpPr>
          <p:cNvPr id="3" name="Content Placeholder 2">
            <a:extLst>
              <a:ext uri="{FF2B5EF4-FFF2-40B4-BE49-F238E27FC236}">
                <a16:creationId xmlns:a16="http://schemas.microsoft.com/office/drawing/2014/main" id="{294D7C7F-46D2-C14A-3C85-7DAD431BB73D}"/>
              </a:ext>
            </a:extLst>
          </p:cNvPr>
          <p:cNvSpPr>
            <a:spLocks noGrp="1"/>
          </p:cNvSpPr>
          <p:nvPr>
            <p:ph idx="1"/>
          </p:nvPr>
        </p:nvSpPr>
        <p:spPr>
          <a:xfrm>
            <a:off x="273038" y="1059543"/>
            <a:ext cx="10235305" cy="5642219"/>
          </a:xfrm>
        </p:spPr>
        <p:txBody>
          <a:bodyPr>
            <a:noAutofit/>
          </a:bodyPr>
          <a:lstStyle/>
          <a:p>
            <a:pPr algn="just" eaLnBrk="1" hangingPunct="1">
              <a:lnSpc>
                <a:spcPct val="150000"/>
              </a:lnSpc>
              <a:buFont typeface="Courier New" panose="02070309020205020404" pitchFamily="49" charset="0"/>
              <a:buChar char="o"/>
            </a:pPr>
            <a:r>
              <a:rPr lang="en-US" altLang="en-US" sz="2500" dirty="0">
                <a:latin typeface="Times New Roman" panose="02020603050405020304" pitchFamily="18" charset="0"/>
                <a:cs typeface="Times New Roman" panose="02020603050405020304" pitchFamily="18" charset="0"/>
              </a:rPr>
              <a:t>strcpy( ) function copies contents of one string into another string.</a:t>
            </a:r>
          </a:p>
          <a:p>
            <a:pPr algn="just" eaLnBrk="1" hangingPunct="1">
              <a:lnSpc>
                <a:spcPct val="150000"/>
              </a:lnSpc>
              <a:buFont typeface="Courier New" panose="02070309020205020404" pitchFamily="49" charset="0"/>
              <a:buChar char="o"/>
            </a:pPr>
            <a:r>
              <a:rPr lang="en-US" altLang="en-US" sz="2500" b="1" dirty="0">
                <a:latin typeface="Times New Roman" panose="02020603050405020304" pitchFamily="18" charset="0"/>
                <a:cs typeface="Times New Roman" panose="02020603050405020304" pitchFamily="18" charset="0"/>
              </a:rPr>
              <a:t>Syntax </a:t>
            </a:r>
            <a:r>
              <a:rPr lang="en-US" altLang="en-US" sz="2500" i="1" dirty="0">
                <a:latin typeface="Times New Roman" panose="02020603050405020304" pitchFamily="18" charset="0"/>
                <a:cs typeface="Times New Roman" panose="02020603050405020304" pitchFamily="18" charset="0"/>
              </a:rPr>
              <a:t>: </a:t>
            </a:r>
            <a:r>
              <a:rPr lang="en-US" altLang="en-US" sz="2500" dirty="0">
                <a:latin typeface="Times New Roman" panose="02020603050405020304" pitchFamily="18" charset="0"/>
                <a:cs typeface="Times New Roman" panose="02020603050405020304" pitchFamily="18" charset="0"/>
              </a:rPr>
              <a:t>strcpy (destination_string , source_string );</a:t>
            </a:r>
          </a:p>
          <a:p>
            <a:pPr algn="just" eaLnBrk="1" hangingPunct="1">
              <a:lnSpc>
                <a:spcPct val="150000"/>
              </a:lnSpc>
              <a:buFont typeface="Courier New" panose="02070309020205020404" pitchFamily="49" charset="0"/>
              <a:buChar char="o"/>
            </a:pPr>
            <a:r>
              <a:rPr lang="en-US" altLang="en-US" sz="2500" b="1" dirty="0">
                <a:latin typeface="Times New Roman" panose="02020603050405020304" pitchFamily="18" charset="0"/>
                <a:cs typeface="Times New Roman" panose="02020603050405020304" pitchFamily="18" charset="0"/>
              </a:rPr>
              <a:t>Example:</a:t>
            </a:r>
            <a:r>
              <a:rPr lang="en-US" altLang="en-US" sz="2500" dirty="0">
                <a:latin typeface="Times New Roman" panose="02020603050405020304" pitchFamily="18" charset="0"/>
                <a:cs typeface="Times New Roman" panose="02020603050405020304" pitchFamily="18" charset="0"/>
              </a:rPr>
              <a:t>-strcpy ( str1, str2) – It copies contents of str2 into str1.</a:t>
            </a:r>
          </a:p>
          <a:p>
            <a:pPr algn="just" eaLnBrk="1" hangingPunct="1">
              <a:lnSpc>
                <a:spcPct val="150000"/>
              </a:lnSpc>
              <a:buFont typeface="Courier New" panose="02070309020205020404" pitchFamily="49" charset="0"/>
              <a:buChar char="o"/>
            </a:pPr>
            <a:r>
              <a:rPr lang="en-US" altLang="en-US" sz="2500" dirty="0">
                <a:latin typeface="Times New Roman" panose="02020603050405020304" pitchFamily="18" charset="0"/>
                <a:cs typeface="Times New Roman" panose="02020603050405020304" pitchFamily="18" charset="0"/>
              </a:rPr>
              <a:t>strcpy ( str2, str1) – It copies contents of str1 into str2. </a:t>
            </a:r>
          </a:p>
          <a:p>
            <a:pPr algn="just" eaLnBrk="1" hangingPunct="1">
              <a:lnSpc>
                <a:spcPct val="150000"/>
              </a:lnSpc>
              <a:buFont typeface="Courier New" panose="02070309020205020404" pitchFamily="49" charset="0"/>
              <a:buChar char="o"/>
            </a:pPr>
            <a:r>
              <a:rPr lang="en-US" altLang="en-US" sz="2500" dirty="0">
                <a:latin typeface="Times New Roman" panose="02020603050405020304" pitchFamily="18" charset="0"/>
                <a:cs typeface="Times New Roman" panose="02020603050405020304" pitchFamily="18" charset="0"/>
              </a:rPr>
              <a:t>If destination string length is less than source string, entire source string value won’t be copied into destination string. For example, consider destination string length is 20 and source string length is  30.  Then,  only  20  characters  from  source  string  will  be  copied  into destination  string  and  remaining  10  characters  won’t  be  copied  and  will  be truncated</a:t>
            </a:r>
            <a:endParaRPr lang="en-IN" sz="2500" dirty="0"/>
          </a:p>
        </p:txBody>
      </p:sp>
    </p:spTree>
    <p:extLst>
      <p:ext uri="{BB962C8B-B14F-4D97-AF65-F5344CB8AC3E}">
        <p14:creationId xmlns:p14="http://schemas.microsoft.com/office/powerpoint/2010/main" val="336584236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571E-8668-D1CC-91A5-8687DB706EAB}"/>
              </a:ext>
            </a:extLst>
          </p:cNvPr>
          <p:cNvSpPr>
            <a:spLocks noGrp="1"/>
          </p:cNvSpPr>
          <p:nvPr>
            <p:ph type="title"/>
          </p:nvPr>
        </p:nvSpPr>
        <p:spPr>
          <a:xfrm>
            <a:off x="677334" y="156238"/>
            <a:ext cx="8596668" cy="1320800"/>
          </a:xfrm>
        </p:spPr>
        <p:txBody>
          <a:bodyPr>
            <a:normAutofit/>
          </a:bodyPr>
          <a:lstStyle/>
          <a:p>
            <a:pPr algn="ctr"/>
            <a:r>
              <a:rPr lang="en-US" sz="4500" dirty="0"/>
              <a:t>Strcpy Program</a:t>
            </a:r>
            <a:endParaRPr lang="en-IN" sz="4500" dirty="0"/>
          </a:p>
        </p:txBody>
      </p:sp>
      <p:sp>
        <p:nvSpPr>
          <p:cNvPr id="3" name="Content Placeholder 2">
            <a:extLst>
              <a:ext uri="{FF2B5EF4-FFF2-40B4-BE49-F238E27FC236}">
                <a16:creationId xmlns:a16="http://schemas.microsoft.com/office/drawing/2014/main" id="{0CACE613-7F19-E4EA-32B5-122C6F6E898F}"/>
              </a:ext>
            </a:extLst>
          </p:cNvPr>
          <p:cNvSpPr>
            <a:spLocks noGrp="1"/>
          </p:cNvSpPr>
          <p:nvPr>
            <p:ph idx="1"/>
          </p:nvPr>
        </p:nvSpPr>
        <p:spPr>
          <a:xfrm>
            <a:off x="348343" y="1291771"/>
            <a:ext cx="9855200" cy="5566230"/>
          </a:xfrm>
        </p:spPr>
        <p:txBody>
          <a:bodyPr>
            <a:noAutofit/>
          </a:bodyPr>
          <a:lstStyle/>
          <a:p>
            <a:pPr marL="0" indent="0">
              <a:buNone/>
            </a:pPr>
            <a:r>
              <a:rPr lang="en-US" sz="2200" dirty="0"/>
              <a:t>The strcpy(destination, source) function copies the</a:t>
            </a:r>
          </a:p>
          <a:p>
            <a:pPr marL="0" indent="0">
              <a:buNone/>
            </a:pPr>
            <a:r>
              <a:rPr lang="en-US" sz="2200" dirty="0"/>
              <a:t>source string in destination.</a:t>
            </a:r>
            <a:endParaRPr lang="en-IN" sz="2200" dirty="0"/>
          </a:p>
          <a:p>
            <a:pPr marL="0" indent="0">
              <a:buNone/>
            </a:pPr>
            <a:r>
              <a:rPr lang="en-IN" sz="2500" dirty="0"/>
              <a:t>#include&lt;stdio.h&gt;</a:t>
            </a:r>
          </a:p>
          <a:p>
            <a:pPr marL="0" indent="0">
              <a:buNone/>
            </a:pPr>
            <a:r>
              <a:rPr lang="en-IN" sz="2500" dirty="0"/>
              <a:t>#include &lt;string.h&gt;</a:t>
            </a:r>
          </a:p>
          <a:p>
            <a:pPr marL="0" indent="0">
              <a:buNone/>
            </a:pPr>
            <a:r>
              <a:rPr lang="en-IN" sz="2500" dirty="0"/>
              <a:t>int main(){</a:t>
            </a:r>
          </a:p>
          <a:p>
            <a:pPr marL="0" indent="0">
              <a:buNone/>
            </a:pPr>
            <a:r>
              <a:rPr lang="en-IN" sz="2500" dirty="0"/>
              <a:t>char ch[20]={'j', 'a', 'v', 'a', 't', 'p', 'o', 'i', 'n', 't', '\0'};</a:t>
            </a:r>
          </a:p>
          <a:p>
            <a:pPr marL="0" indent="0">
              <a:buNone/>
            </a:pPr>
            <a:r>
              <a:rPr lang="en-IN" sz="2500" dirty="0"/>
              <a:t>char ch2[20];</a:t>
            </a:r>
          </a:p>
          <a:p>
            <a:pPr marL="0" indent="0">
              <a:buNone/>
            </a:pPr>
            <a:r>
              <a:rPr lang="en-IN" sz="2500" dirty="0"/>
              <a:t>strcpy(ch2,ch);</a:t>
            </a:r>
          </a:p>
          <a:p>
            <a:pPr marL="0" indent="0">
              <a:buNone/>
            </a:pPr>
            <a:r>
              <a:rPr lang="en-IN" sz="2500" dirty="0"/>
              <a:t>printf("Value of second string is: %s",ch2);</a:t>
            </a:r>
          </a:p>
          <a:p>
            <a:pPr marL="0" indent="0">
              <a:buNone/>
            </a:pPr>
            <a:r>
              <a:rPr lang="en-IN" sz="2500" dirty="0"/>
              <a:t>return 0;</a:t>
            </a:r>
          </a:p>
          <a:p>
            <a:pPr marL="0" indent="0">
              <a:buNone/>
            </a:pPr>
            <a:r>
              <a:rPr lang="en-IN" sz="2500" dirty="0"/>
              <a:t>}</a:t>
            </a:r>
          </a:p>
        </p:txBody>
      </p:sp>
    </p:spTree>
    <p:extLst>
      <p:ext uri="{BB962C8B-B14F-4D97-AF65-F5344CB8AC3E}">
        <p14:creationId xmlns:p14="http://schemas.microsoft.com/office/powerpoint/2010/main" val="1654625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F2F6-F1E9-08EC-7692-D02770012F0C}"/>
              </a:ext>
            </a:extLst>
          </p:cNvPr>
          <p:cNvSpPr>
            <a:spLocks noGrp="1"/>
          </p:cNvSpPr>
          <p:nvPr>
            <p:ph type="title"/>
          </p:nvPr>
        </p:nvSpPr>
        <p:spPr>
          <a:xfrm>
            <a:off x="677334" y="156238"/>
            <a:ext cx="8596668" cy="1320800"/>
          </a:xfrm>
        </p:spPr>
        <p:txBody>
          <a:bodyPr>
            <a:normAutofit/>
          </a:bodyPr>
          <a:lstStyle/>
          <a:p>
            <a:pPr algn="ctr"/>
            <a:r>
              <a:rPr lang="en-US" sz="4500" dirty="0"/>
              <a:t>strcmp</a:t>
            </a:r>
            <a:endParaRPr lang="en-IN" sz="4500" dirty="0"/>
          </a:p>
        </p:txBody>
      </p:sp>
      <p:sp>
        <p:nvSpPr>
          <p:cNvPr id="3" name="Content Placeholder 2">
            <a:extLst>
              <a:ext uri="{FF2B5EF4-FFF2-40B4-BE49-F238E27FC236}">
                <a16:creationId xmlns:a16="http://schemas.microsoft.com/office/drawing/2014/main" id="{07764801-05F4-EC47-D211-578207E5DF10}"/>
              </a:ext>
            </a:extLst>
          </p:cNvPr>
          <p:cNvSpPr>
            <a:spLocks noGrp="1"/>
          </p:cNvSpPr>
          <p:nvPr>
            <p:ph idx="1"/>
          </p:nvPr>
        </p:nvSpPr>
        <p:spPr>
          <a:xfrm>
            <a:off x="188686" y="1086532"/>
            <a:ext cx="9550400" cy="5615230"/>
          </a:xfrm>
        </p:spPr>
        <p:txBody>
          <a:bodyPr>
            <a:normAutofit/>
          </a:bodyPr>
          <a:lstStyle/>
          <a:p>
            <a:pPr algn="just" eaLnBrk="1" hangingPunct="1">
              <a:lnSpc>
                <a:spcPct val="150000"/>
              </a:lnSpc>
              <a:buFont typeface="Wingdings" panose="05000000000000000000" pitchFamily="2" charset="2"/>
              <a:buChar char="Ø"/>
            </a:pPr>
            <a:r>
              <a:rPr lang="en-US" altLang="en-US" sz="2500" dirty="0">
                <a:latin typeface="Times New Roman" panose="02020603050405020304" pitchFamily="18" charset="0"/>
                <a:cs typeface="Times New Roman" panose="02020603050405020304" pitchFamily="18" charset="0"/>
              </a:rPr>
              <a:t>strcmp( ) function in C compares two given strings and returns zero if they are same. </a:t>
            </a:r>
          </a:p>
          <a:p>
            <a:pPr algn="just" eaLnBrk="1" hangingPunct="1">
              <a:lnSpc>
                <a:spcPct val="150000"/>
              </a:lnSpc>
              <a:buFont typeface="Wingdings" panose="05000000000000000000" pitchFamily="2" charset="2"/>
              <a:buChar char="Ø"/>
            </a:pPr>
            <a:r>
              <a:rPr lang="en-US" altLang="en-US" sz="2500" dirty="0">
                <a:latin typeface="Times New Roman" panose="02020603050405020304" pitchFamily="18" charset="0"/>
                <a:cs typeface="Times New Roman" panose="02020603050405020304" pitchFamily="18" charset="0"/>
              </a:rPr>
              <a:t>If length of string1 &lt; string2, it returns &lt; 0 value that is -1.</a:t>
            </a:r>
          </a:p>
          <a:p>
            <a:pPr algn="just" eaLnBrk="1" hangingPunct="1">
              <a:lnSpc>
                <a:spcPct val="150000"/>
              </a:lnSpc>
              <a:buFont typeface="Wingdings" panose="05000000000000000000" pitchFamily="2" charset="2"/>
              <a:buChar char="Ø"/>
            </a:pPr>
            <a:r>
              <a:rPr lang="en-US" altLang="en-US" sz="2500" dirty="0">
                <a:latin typeface="Times New Roman" panose="02020603050405020304" pitchFamily="18" charset="0"/>
                <a:cs typeface="Times New Roman" panose="02020603050405020304" pitchFamily="18" charset="0"/>
              </a:rPr>
              <a:t>If length of string1 &gt; string2, it returns &gt; 0 value that is 1</a:t>
            </a:r>
          </a:p>
          <a:p>
            <a:pPr algn="just" eaLnBrk="1" hangingPunct="1">
              <a:lnSpc>
                <a:spcPct val="150000"/>
              </a:lnSpc>
              <a:buFont typeface="Wingdings" panose="05000000000000000000" pitchFamily="2" charset="2"/>
              <a:buChar char="Ø"/>
            </a:pPr>
            <a:r>
              <a:rPr lang="en-US" altLang="en-US" sz="2500" dirty="0">
                <a:latin typeface="Times New Roman" panose="02020603050405020304" pitchFamily="18" charset="0"/>
                <a:cs typeface="Times New Roman" panose="02020603050405020304" pitchFamily="18" charset="0"/>
              </a:rPr>
              <a:t>If length of string1 = string2 it returns 0.</a:t>
            </a:r>
          </a:p>
          <a:p>
            <a:pPr algn="just" eaLnBrk="1" hangingPunct="1">
              <a:lnSpc>
                <a:spcPct val="150000"/>
              </a:lnSpc>
              <a:buFont typeface="Wingdings" panose="05000000000000000000" pitchFamily="2" charset="2"/>
              <a:buChar char="Ø"/>
            </a:pPr>
            <a:r>
              <a:rPr lang="en-US" altLang="en-US" sz="2500" b="1" dirty="0">
                <a:latin typeface="Times New Roman" panose="02020603050405020304" pitchFamily="18" charset="0"/>
                <a:cs typeface="Times New Roman" panose="02020603050405020304" pitchFamily="18" charset="0"/>
              </a:rPr>
              <a:t>Syntax : </a:t>
            </a:r>
            <a:r>
              <a:rPr lang="en-US" altLang="en-US" sz="2500" dirty="0">
                <a:latin typeface="Times New Roman" panose="02020603050405020304" pitchFamily="18" charset="0"/>
                <a:cs typeface="Times New Roman" panose="02020603050405020304" pitchFamily="18" charset="0"/>
              </a:rPr>
              <a:t>strcmp (str1 , str2 );strcmp( ) function is case sensitive. i.e, “A” and “a” are treated as different characters.</a:t>
            </a:r>
          </a:p>
          <a:p>
            <a:endParaRPr lang="en-IN" sz="2500" dirty="0"/>
          </a:p>
        </p:txBody>
      </p:sp>
    </p:spTree>
    <p:extLst>
      <p:ext uri="{BB962C8B-B14F-4D97-AF65-F5344CB8AC3E}">
        <p14:creationId xmlns:p14="http://schemas.microsoft.com/office/powerpoint/2010/main" val="742341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CD629-B451-1B88-8A09-0C9583B63961}"/>
              </a:ext>
            </a:extLst>
          </p:cNvPr>
          <p:cNvSpPr>
            <a:spLocks noGrp="1"/>
          </p:cNvSpPr>
          <p:nvPr>
            <p:ph type="title"/>
          </p:nvPr>
        </p:nvSpPr>
        <p:spPr>
          <a:xfrm>
            <a:off x="919552" y="114404"/>
            <a:ext cx="8596668" cy="988682"/>
          </a:xfrm>
        </p:spPr>
        <p:txBody>
          <a:bodyPr>
            <a:normAutofit/>
          </a:bodyPr>
          <a:lstStyle/>
          <a:p>
            <a:pPr algn="ctr"/>
            <a:r>
              <a:rPr lang="en-US" sz="4500" dirty="0"/>
              <a:t>Strcmp Program</a:t>
            </a:r>
            <a:endParaRPr lang="en-IN" sz="4500" dirty="0"/>
          </a:p>
        </p:txBody>
      </p:sp>
      <p:sp>
        <p:nvSpPr>
          <p:cNvPr id="3" name="Content Placeholder 2">
            <a:extLst>
              <a:ext uri="{FF2B5EF4-FFF2-40B4-BE49-F238E27FC236}">
                <a16:creationId xmlns:a16="http://schemas.microsoft.com/office/drawing/2014/main" id="{6517A38B-6FDC-8BA8-B98F-0852334AA511}"/>
              </a:ext>
            </a:extLst>
          </p:cNvPr>
          <p:cNvSpPr>
            <a:spLocks noGrp="1"/>
          </p:cNvSpPr>
          <p:nvPr>
            <p:ph idx="1"/>
          </p:nvPr>
        </p:nvSpPr>
        <p:spPr>
          <a:xfrm>
            <a:off x="319315" y="783771"/>
            <a:ext cx="9797142" cy="5959825"/>
          </a:xfrm>
        </p:spPr>
        <p:txBody>
          <a:bodyPr>
            <a:noAutofit/>
          </a:bodyPr>
          <a:lstStyle/>
          <a:p>
            <a:pPr marL="0" indent="0">
              <a:buNone/>
            </a:pPr>
            <a:r>
              <a:rPr lang="en-IN" sz="2000" dirty="0"/>
              <a:t>#include&lt;stdio.h&gt;</a:t>
            </a:r>
          </a:p>
          <a:p>
            <a:pPr marL="0" indent="0">
              <a:buNone/>
            </a:pPr>
            <a:r>
              <a:rPr lang="en-IN" sz="2000" dirty="0"/>
              <a:t>#include &lt;string.h&gt;</a:t>
            </a:r>
          </a:p>
          <a:p>
            <a:pPr marL="0" indent="0">
              <a:buNone/>
            </a:pPr>
            <a:r>
              <a:rPr lang="en-IN" sz="2000" dirty="0"/>
              <a:t>int main(){</a:t>
            </a:r>
          </a:p>
          <a:p>
            <a:pPr marL="0" indent="0">
              <a:buNone/>
            </a:pPr>
            <a:r>
              <a:rPr lang="en-IN" sz="2000" dirty="0"/>
              <a:t>char str1[20],str2[20];</a:t>
            </a:r>
          </a:p>
          <a:p>
            <a:pPr marL="0" indent="0">
              <a:buNone/>
            </a:pPr>
            <a:r>
              <a:rPr lang="en-IN" sz="2000" dirty="0"/>
              <a:t>printf("Enter 1st string: ");</a:t>
            </a:r>
          </a:p>
          <a:p>
            <a:pPr marL="0" indent="0">
              <a:buNone/>
            </a:pPr>
            <a:r>
              <a:rPr lang="en-IN" sz="2000" dirty="0"/>
              <a:t>gets(str1);//reads string from console</a:t>
            </a:r>
          </a:p>
          <a:p>
            <a:pPr marL="0" indent="0">
              <a:buNone/>
            </a:pPr>
            <a:r>
              <a:rPr lang="en-IN" sz="2000" dirty="0"/>
              <a:t>printf("Enter 2nd string: ");</a:t>
            </a:r>
          </a:p>
          <a:p>
            <a:pPr marL="0" indent="0">
              <a:buNone/>
            </a:pPr>
            <a:r>
              <a:rPr lang="en-IN" sz="2000" dirty="0"/>
              <a:t>gets(str2);</a:t>
            </a:r>
          </a:p>
          <a:p>
            <a:pPr marL="0" indent="0">
              <a:buNone/>
            </a:pPr>
            <a:r>
              <a:rPr lang="en-IN" sz="2000" dirty="0"/>
              <a:t>if(strcmp(str1,str2)==0)</a:t>
            </a:r>
          </a:p>
          <a:p>
            <a:pPr marL="0" indent="0">
              <a:buNone/>
            </a:pPr>
            <a:r>
              <a:rPr lang="en-IN" sz="2000" dirty="0"/>
              <a:t>printf("Strings are equal");</a:t>
            </a:r>
          </a:p>
          <a:p>
            <a:pPr marL="0" indent="0">
              <a:buNone/>
            </a:pPr>
            <a:r>
              <a:rPr lang="en-IN" sz="2000" dirty="0"/>
              <a:t>else</a:t>
            </a:r>
          </a:p>
          <a:p>
            <a:pPr marL="0" indent="0">
              <a:buNone/>
            </a:pPr>
            <a:r>
              <a:rPr lang="en-IN" sz="2000" dirty="0"/>
              <a:t>printf("Strings are not equal"); </a:t>
            </a:r>
          </a:p>
          <a:p>
            <a:pPr marL="0" indent="0">
              <a:buNone/>
            </a:pPr>
            <a:r>
              <a:rPr lang="en-IN" sz="2000" dirty="0"/>
              <a:t>return 0;</a:t>
            </a:r>
          </a:p>
          <a:p>
            <a:pPr marL="0" indent="0">
              <a:buNone/>
            </a:pPr>
            <a:r>
              <a:rPr lang="en-IN" sz="2000" dirty="0"/>
              <a:t> }</a:t>
            </a:r>
          </a:p>
        </p:txBody>
      </p:sp>
    </p:spTree>
    <p:extLst>
      <p:ext uri="{BB962C8B-B14F-4D97-AF65-F5344CB8AC3E}">
        <p14:creationId xmlns:p14="http://schemas.microsoft.com/office/powerpoint/2010/main" val="3633592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42F45-47DC-A0D7-14BC-870091E2492C}"/>
              </a:ext>
            </a:extLst>
          </p:cNvPr>
          <p:cNvSpPr>
            <a:spLocks noGrp="1"/>
          </p:cNvSpPr>
          <p:nvPr>
            <p:ph type="title"/>
          </p:nvPr>
        </p:nvSpPr>
        <p:spPr>
          <a:xfrm>
            <a:off x="575734" y="-58057"/>
            <a:ext cx="8596668" cy="1320800"/>
          </a:xfrm>
        </p:spPr>
        <p:txBody>
          <a:bodyPr>
            <a:normAutofit/>
          </a:bodyPr>
          <a:lstStyle/>
          <a:p>
            <a:pPr algn="ctr"/>
            <a:r>
              <a:rPr lang="en-US" sz="4500" dirty="0"/>
              <a:t>strrev</a:t>
            </a:r>
            <a:endParaRPr lang="en-IN" sz="4500" dirty="0"/>
          </a:p>
        </p:txBody>
      </p:sp>
      <p:sp>
        <p:nvSpPr>
          <p:cNvPr id="3" name="Content Placeholder 2">
            <a:extLst>
              <a:ext uri="{FF2B5EF4-FFF2-40B4-BE49-F238E27FC236}">
                <a16:creationId xmlns:a16="http://schemas.microsoft.com/office/drawing/2014/main" id="{E0C6FA78-48C7-08B1-902D-A4DE5D025517}"/>
              </a:ext>
            </a:extLst>
          </p:cNvPr>
          <p:cNvSpPr>
            <a:spLocks noGrp="1"/>
          </p:cNvSpPr>
          <p:nvPr>
            <p:ph idx="1"/>
          </p:nvPr>
        </p:nvSpPr>
        <p:spPr>
          <a:xfrm>
            <a:off x="706362" y="738189"/>
            <a:ext cx="8596668" cy="5981925"/>
          </a:xfrm>
        </p:spPr>
        <p:txBody>
          <a:bodyPr>
            <a:noAutofit/>
          </a:bodyPr>
          <a:lstStyle/>
          <a:p>
            <a:r>
              <a:rPr lang="en-IN" sz="2500" dirty="0"/>
              <a:t>The strrev(string) function returns reverse of the given</a:t>
            </a:r>
          </a:p>
          <a:p>
            <a:r>
              <a:rPr lang="en-IN" sz="2500" dirty="0"/>
              <a:t>string. Let's see a simple example of strrev() function.</a:t>
            </a:r>
          </a:p>
          <a:p>
            <a:pPr marL="0" indent="0">
              <a:buNone/>
            </a:pPr>
            <a:r>
              <a:rPr lang="en-IN" sz="2500" dirty="0"/>
              <a:t>#include&lt;stdio.h&gt;</a:t>
            </a:r>
          </a:p>
          <a:p>
            <a:pPr marL="0" indent="0">
              <a:buNone/>
            </a:pPr>
            <a:r>
              <a:rPr lang="en-IN" sz="2500" dirty="0"/>
              <a:t>#include &lt;string.h&gt;</a:t>
            </a:r>
          </a:p>
          <a:p>
            <a:pPr marL="0" indent="0">
              <a:buNone/>
            </a:pPr>
            <a:r>
              <a:rPr lang="en-IN" sz="2500" dirty="0"/>
              <a:t>int main(){</a:t>
            </a:r>
          </a:p>
          <a:p>
            <a:pPr marL="0" indent="0">
              <a:buNone/>
            </a:pPr>
            <a:r>
              <a:rPr lang="en-IN" sz="2500" dirty="0"/>
              <a:t>char str[20];</a:t>
            </a:r>
          </a:p>
          <a:p>
            <a:pPr marL="0" indent="0">
              <a:buNone/>
            </a:pPr>
            <a:r>
              <a:rPr lang="en-IN" sz="2500" dirty="0"/>
              <a:t>printf("Enter string: ");</a:t>
            </a:r>
          </a:p>
          <a:p>
            <a:pPr marL="0" indent="0">
              <a:buNone/>
            </a:pPr>
            <a:r>
              <a:rPr lang="en-IN" sz="2500" dirty="0"/>
              <a:t>gets(str);//reads string from console</a:t>
            </a:r>
          </a:p>
          <a:p>
            <a:pPr marL="0" indent="0">
              <a:buNone/>
            </a:pPr>
            <a:r>
              <a:rPr lang="en-IN" sz="2500" dirty="0"/>
              <a:t>printf("String is: %s",str);</a:t>
            </a:r>
          </a:p>
          <a:p>
            <a:pPr marL="0" indent="0">
              <a:buNone/>
            </a:pPr>
            <a:r>
              <a:rPr lang="en-IN" sz="2500" dirty="0"/>
              <a:t>printf("\nReverse String is: %s",strrev(str));</a:t>
            </a:r>
          </a:p>
          <a:p>
            <a:pPr marL="0" indent="0">
              <a:buNone/>
            </a:pPr>
            <a:r>
              <a:rPr lang="en-IN" sz="2500" dirty="0"/>
              <a:t>return 0;</a:t>
            </a:r>
          </a:p>
          <a:p>
            <a:pPr marL="0" indent="0">
              <a:buNone/>
            </a:pPr>
            <a:r>
              <a:rPr lang="en-IN" sz="2500" dirty="0"/>
              <a:t>}</a:t>
            </a:r>
          </a:p>
        </p:txBody>
      </p:sp>
    </p:spTree>
    <p:extLst>
      <p:ext uri="{BB962C8B-B14F-4D97-AF65-F5344CB8AC3E}">
        <p14:creationId xmlns:p14="http://schemas.microsoft.com/office/powerpoint/2010/main" val="106873957"/>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3E95-5000-96CE-F327-26EB30F8355A}"/>
              </a:ext>
            </a:extLst>
          </p:cNvPr>
          <p:cNvSpPr>
            <a:spLocks noGrp="1"/>
          </p:cNvSpPr>
          <p:nvPr>
            <p:ph type="title"/>
          </p:nvPr>
        </p:nvSpPr>
        <p:spPr/>
        <p:txBody>
          <a:bodyPr/>
          <a:lstStyle/>
          <a:p>
            <a:r>
              <a:rPr lang="en-US" dirty="0"/>
              <a:t>                            </a:t>
            </a:r>
            <a:r>
              <a:rPr lang="en-US" sz="4000" b="1" i="1" u="sng" dirty="0">
                <a:solidFill>
                  <a:srgbClr val="002060"/>
                </a:solidFill>
              </a:rPr>
              <a:t>INDEX</a:t>
            </a:r>
            <a:br>
              <a:rPr lang="en-US" dirty="0">
                <a:solidFill>
                  <a:srgbClr val="002060"/>
                </a:solidFill>
              </a:rPr>
            </a:br>
            <a:endParaRPr lang="en-IN" dirty="0"/>
          </a:p>
        </p:txBody>
      </p:sp>
      <p:sp>
        <p:nvSpPr>
          <p:cNvPr id="3" name="Content Placeholder 2">
            <a:extLst>
              <a:ext uri="{FF2B5EF4-FFF2-40B4-BE49-F238E27FC236}">
                <a16:creationId xmlns:a16="http://schemas.microsoft.com/office/drawing/2014/main" id="{33AFAA36-D2A6-0687-3632-7DEE2726B515}"/>
              </a:ext>
            </a:extLst>
          </p:cNvPr>
          <p:cNvSpPr>
            <a:spLocks noGrp="1"/>
          </p:cNvSpPr>
          <p:nvPr>
            <p:ph idx="1"/>
          </p:nvPr>
        </p:nvSpPr>
        <p:spPr>
          <a:xfrm>
            <a:off x="677334" y="1567543"/>
            <a:ext cx="8596668" cy="4473819"/>
          </a:xfrm>
        </p:spPr>
        <p:txBody>
          <a:bodyPr>
            <a:normAutofit/>
          </a:bodyPr>
          <a:lstStyle/>
          <a:p>
            <a:pPr>
              <a:buFont typeface="Wingdings" panose="05000000000000000000" pitchFamily="2" charset="2"/>
              <a:buChar char="Ø"/>
            </a:pPr>
            <a:r>
              <a:rPr lang="en-US" sz="3000" dirty="0"/>
              <a:t>Introduction of strings</a:t>
            </a:r>
          </a:p>
          <a:p>
            <a:pPr>
              <a:buFont typeface="Wingdings" panose="05000000000000000000" pitchFamily="2" charset="2"/>
              <a:buChar char="Ø"/>
            </a:pPr>
            <a:r>
              <a:rPr lang="en-US" sz="3000" dirty="0"/>
              <a:t>Declaration of strings</a:t>
            </a:r>
          </a:p>
          <a:p>
            <a:pPr>
              <a:buFont typeface="Wingdings" panose="05000000000000000000" pitchFamily="2" charset="2"/>
              <a:buChar char="Ø"/>
            </a:pPr>
            <a:r>
              <a:rPr lang="en-US" sz="3000" dirty="0"/>
              <a:t> Standard Library Function </a:t>
            </a:r>
          </a:p>
          <a:p>
            <a:pPr>
              <a:buFont typeface="Wingdings" panose="05000000000000000000" pitchFamily="2" charset="2"/>
              <a:buChar char="Ø"/>
            </a:pPr>
            <a:r>
              <a:rPr lang="en-US" sz="3000" dirty="0"/>
              <a:t>Program using Standard Library Function</a:t>
            </a:r>
          </a:p>
          <a:p>
            <a:pPr>
              <a:buFont typeface="Wingdings" panose="05000000000000000000" pitchFamily="2" charset="2"/>
              <a:buChar char="Ø"/>
            </a:pPr>
            <a:r>
              <a:rPr lang="en-US" sz="3000" dirty="0"/>
              <a:t>User Defined Function</a:t>
            </a:r>
          </a:p>
          <a:p>
            <a:pPr>
              <a:buFont typeface="Wingdings" panose="05000000000000000000" pitchFamily="2" charset="2"/>
              <a:buChar char="Ø"/>
            </a:pPr>
            <a:r>
              <a:rPr lang="en-US" sz="3000" dirty="0"/>
              <a:t>Program using User Defined Function</a:t>
            </a:r>
          </a:p>
          <a:p>
            <a:pPr marL="0" indent="0">
              <a:buNone/>
            </a:pPr>
            <a:endParaRPr lang="en-IN" sz="3000" dirty="0"/>
          </a:p>
          <a:p>
            <a:pPr>
              <a:buFont typeface="Wingdings" panose="05000000000000000000" pitchFamily="2" charset="2"/>
              <a:buChar char="Ø"/>
            </a:pPr>
            <a:endParaRPr lang="en-US" sz="3000" dirty="0"/>
          </a:p>
        </p:txBody>
      </p:sp>
    </p:spTree>
    <p:extLst>
      <p:ext uri="{BB962C8B-B14F-4D97-AF65-F5344CB8AC3E}">
        <p14:creationId xmlns:p14="http://schemas.microsoft.com/office/powerpoint/2010/main" val="36226780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F7EDA-4169-C52D-754C-71FFC72AB7C5}"/>
              </a:ext>
            </a:extLst>
          </p:cNvPr>
          <p:cNvSpPr>
            <a:spLocks noGrp="1"/>
          </p:cNvSpPr>
          <p:nvPr>
            <p:ph type="title"/>
          </p:nvPr>
        </p:nvSpPr>
        <p:spPr>
          <a:xfrm>
            <a:off x="2578706" y="348343"/>
            <a:ext cx="8596668" cy="1320800"/>
          </a:xfrm>
        </p:spPr>
        <p:txBody>
          <a:bodyPr>
            <a:normAutofit/>
          </a:bodyPr>
          <a:lstStyle/>
          <a:p>
            <a:r>
              <a:rPr lang="en-US" sz="4000" dirty="0">
                <a:solidFill>
                  <a:srgbClr val="00B050"/>
                </a:solidFill>
              </a:rPr>
              <a:t>Introduction of Strings</a:t>
            </a:r>
            <a:endParaRPr lang="en-IN" sz="4000" dirty="0">
              <a:solidFill>
                <a:srgbClr val="00B050"/>
              </a:solidFill>
            </a:endParaRPr>
          </a:p>
        </p:txBody>
      </p:sp>
      <p:sp>
        <p:nvSpPr>
          <p:cNvPr id="3" name="Content Placeholder 2">
            <a:extLst>
              <a:ext uri="{FF2B5EF4-FFF2-40B4-BE49-F238E27FC236}">
                <a16:creationId xmlns:a16="http://schemas.microsoft.com/office/drawing/2014/main" id="{AD11935A-E66B-137B-8FCC-C19D1368134A}"/>
              </a:ext>
            </a:extLst>
          </p:cNvPr>
          <p:cNvSpPr>
            <a:spLocks noGrp="1"/>
          </p:cNvSpPr>
          <p:nvPr>
            <p:ph idx="1"/>
          </p:nvPr>
        </p:nvSpPr>
        <p:spPr>
          <a:xfrm>
            <a:off x="677334" y="1436915"/>
            <a:ext cx="8596668" cy="4604448"/>
          </a:xfrm>
        </p:spPr>
        <p:txBody>
          <a:bodyPr>
            <a:noAutofit/>
          </a:bodyPr>
          <a:lstStyle/>
          <a:p>
            <a:pPr marL="0" indent="0">
              <a:buNone/>
            </a:pPr>
            <a:r>
              <a:rPr lang="en-US" sz="3000" b="1" i="1" u="sng" dirty="0">
                <a:solidFill>
                  <a:schemeClr val="tx1"/>
                </a:solidFill>
              </a:rPr>
              <a:t>Definition of Strings </a:t>
            </a:r>
            <a:r>
              <a:rPr lang="en-US" sz="3000" dirty="0"/>
              <a:t>: </a:t>
            </a:r>
            <a:r>
              <a:rPr lang="en-US" altLang="en-US" sz="3000" dirty="0">
                <a:latin typeface="Times New Roman" panose="02020603050405020304" pitchFamily="18" charset="0"/>
                <a:cs typeface="Times New Roman" panose="02020603050405020304" pitchFamily="18" charset="0"/>
              </a:rPr>
              <a:t>A string is nothing but the collection of the individual array elements or characters. String is enclosed within Double quotes. Each Character Occupy 1 byte of Memory .String is always Terminated with NULL Character (‘\0′).</a:t>
            </a:r>
          </a:p>
          <a:p>
            <a:pPr marL="0" indent="0">
              <a:buNone/>
            </a:pPr>
            <a:r>
              <a:rPr lang="en-US" altLang="en-US" sz="3000" dirty="0">
                <a:latin typeface="Times New Roman" panose="02020603050405020304" pitchFamily="18" charset="0"/>
                <a:cs typeface="Times New Roman" panose="02020603050405020304" pitchFamily="18" charset="0"/>
              </a:rPr>
              <a:t>For example :</a:t>
            </a:r>
          </a:p>
          <a:p>
            <a:pPr>
              <a:buFont typeface="Wingdings" panose="05000000000000000000" pitchFamily="2" charset="2"/>
              <a:buChar char="q"/>
            </a:pPr>
            <a:r>
              <a:rPr lang="en-US" altLang="en-US" sz="3000" dirty="0">
                <a:latin typeface="Times New Roman" panose="02020603050405020304" pitchFamily="18" charset="0"/>
                <a:cs typeface="Times New Roman" panose="02020603050405020304" pitchFamily="18" charset="0"/>
              </a:rPr>
              <a:t>char word[20] = “‘p’ , ‘r’ , ‘o’ , ‘g’ , ‘r’ , ‘a’ , ‘m’ , ‘m’ , ‘I’ , ‘n’ , ‘g’ , ‘\0’”</a:t>
            </a:r>
          </a:p>
          <a:p>
            <a:pPr marL="0" indent="0">
              <a:buNone/>
            </a:pPr>
            <a:r>
              <a:rPr lang="en-US" altLang="en-US" sz="3000" dirty="0">
                <a:latin typeface="Times New Roman" panose="02020603050405020304" pitchFamily="18" charset="0"/>
                <a:cs typeface="Times New Roman" panose="02020603050405020304" pitchFamily="18" charset="0"/>
              </a:rPr>
              <a:t>Here size of “programming“ = 11 bytes</a:t>
            </a:r>
          </a:p>
          <a:p>
            <a:pPr>
              <a:buFont typeface="Wingdings" panose="05000000000000000000" pitchFamily="2" charset="2"/>
              <a:buChar char="q"/>
            </a:pPr>
            <a:endParaRPr lang="en-US" altLang="en-US" sz="3000" dirty="0">
              <a:latin typeface="Times New Roman" panose="02020603050405020304" pitchFamily="18" charset="0"/>
              <a:cs typeface="Times New Roman" panose="02020603050405020304" pitchFamily="18" charset="0"/>
            </a:endParaRPr>
          </a:p>
          <a:p>
            <a:pPr marL="0" indent="0">
              <a:buNone/>
            </a:pPr>
            <a:endParaRPr lang="en-US" altLang="en-US" sz="3000" dirty="0">
              <a:latin typeface="Times New Roman" panose="02020603050405020304" pitchFamily="18" charset="0"/>
              <a:cs typeface="Times New Roman" panose="02020603050405020304" pitchFamily="18" charset="0"/>
            </a:endParaRPr>
          </a:p>
          <a:p>
            <a:pPr marL="0" indent="0">
              <a:buNone/>
            </a:pPr>
            <a:endParaRPr lang="en-US" altLang="en-US" sz="3000" dirty="0">
              <a:latin typeface="Times New Roman" panose="02020603050405020304" pitchFamily="18" charset="0"/>
              <a:cs typeface="Times New Roman" panose="02020603050405020304" pitchFamily="18" charset="0"/>
            </a:endParaRPr>
          </a:p>
          <a:p>
            <a:pPr marL="0" indent="0">
              <a:buNone/>
            </a:pPr>
            <a:endParaRPr lang="en-IN" sz="3000" dirty="0"/>
          </a:p>
        </p:txBody>
      </p:sp>
    </p:spTree>
    <p:extLst>
      <p:ext uri="{BB962C8B-B14F-4D97-AF65-F5344CB8AC3E}">
        <p14:creationId xmlns:p14="http://schemas.microsoft.com/office/powerpoint/2010/main" val="21161408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7CB9A-2015-1782-8EC7-54075B1FC584}"/>
              </a:ext>
            </a:extLst>
          </p:cNvPr>
          <p:cNvSpPr>
            <a:spLocks noGrp="1"/>
          </p:cNvSpPr>
          <p:nvPr>
            <p:ph type="title"/>
          </p:nvPr>
        </p:nvSpPr>
        <p:spPr/>
        <p:txBody>
          <a:bodyPr>
            <a:normAutofit fontScale="90000"/>
          </a:bodyPr>
          <a:lstStyle/>
          <a:p>
            <a:r>
              <a:rPr lang="en-US" sz="4500" dirty="0"/>
              <a:t>            </a:t>
            </a:r>
            <a:r>
              <a:rPr lang="en-US" sz="5000" b="1" u="sng" dirty="0">
                <a:solidFill>
                  <a:srgbClr val="92D050"/>
                </a:solidFill>
              </a:rPr>
              <a:t>Declaration of strings : </a:t>
            </a:r>
            <a:endParaRPr lang="en-IN" sz="5000" b="1" u="sng" dirty="0">
              <a:solidFill>
                <a:srgbClr val="92D050"/>
              </a:solidFill>
            </a:endParaRPr>
          </a:p>
        </p:txBody>
      </p:sp>
      <p:sp>
        <p:nvSpPr>
          <p:cNvPr id="3" name="Content Placeholder 2">
            <a:extLst>
              <a:ext uri="{FF2B5EF4-FFF2-40B4-BE49-F238E27FC236}">
                <a16:creationId xmlns:a16="http://schemas.microsoft.com/office/drawing/2014/main" id="{6D647BDC-3F09-6BC3-555A-DC5ADB052185}"/>
              </a:ext>
            </a:extLst>
          </p:cNvPr>
          <p:cNvSpPr>
            <a:spLocks noGrp="1"/>
          </p:cNvSpPr>
          <p:nvPr>
            <p:ph idx="1"/>
          </p:nvPr>
        </p:nvSpPr>
        <p:spPr>
          <a:xfrm>
            <a:off x="677334" y="1698171"/>
            <a:ext cx="8596668" cy="4343192"/>
          </a:xfrm>
        </p:spPr>
        <p:txBody>
          <a:bodyPr>
            <a:noAutofit/>
          </a:bodyPr>
          <a:lstStyle/>
          <a:p>
            <a:pPr marL="12700" indent="0" algn="just" eaLnBrk="1" fontAlgn="auto" hangingPunct="1">
              <a:lnSpc>
                <a:spcPct val="150000"/>
              </a:lnSpc>
              <a:spcBef>
                <a:spcPts val="0"/>
              </a:spcBef>
              <a:spcAft>
                <a:spcPts val="0"/>
              </a:spcAft>
              <a:buNone/>
              <a:tabLst>
                <a:tab pos="431800" algn="l"/>
              </a:tabLst>
              <a:defRPr/>
            </a:pPr>
            <a:r>
              <a:rPr lang="en-US" sz="3000" spc="-20" dirty="0">
                <a:latin typeface="Times New Roman"/>
                <a:cs typeface="Times New Roman"/>
              </a:rPr>
              <a:t>Sinc</a:t>
            </a:r>
            <a:r>
              <a:rPr lang="en-US" sz="3000" spc="-15" dirty="0">
                <a:latin typeface="Times New Roman"/>
                <a:cs typeface="Times New Roman"/>
              </a:rPr>
              <a:t>e </a:t>
            </a:r>
            <a:r>
              <a:rPr lang="en-US" sz="3000" spc="-10" dirty="0">
                <a:latin typeface="Times New Roman"/>
                <a:cs typeface="Times New Roman"/>
              </a:rPr>
              <a:t>w</a:t>
            </a:r>
            <a:r>
              <a:rPr lang="en-US" sz="3000" spc="-15" dirty="0">
                <a:latin typeface="Times New Roman"/>
                <a:cs typeface="Times New Roman"/>
              </a:rPr>
              <a:t>e</a:t>
            </a:r>
            <a:r>
              <a:rPr lang="en-US" sz="3000" dirty="0">
                <a:latin typeface="Times New Roman"/>
                <a:cs typeface="Times New Roman"/>
              </a:rPr>
              <a:t> </a:t>
            </a:r>
            <a:r>
              <a:rPr lang="en-US" sz="3000" spc="-15" dirty="0">
                <a:latin typeface="Times New Roman"/>
                <a:cs typeface="Times New Roman"/>
              </a:rPr>
              <a:t>cannot</a:t>
            </a:r>
            <a:r>
              <a:rPr lang="en-US" sz="3000" spc="-20" dirty="0">
                <a:latin typeface="Times New Roman"/>
                <a:cs typeface="Times New Roman"/>
              </a:rPr>
              <a:t> </a:t>
            </a:r>
            <a:r>
              <a:rPr lang="en-US" sz="3000" spc="-15" dirty="0">
                <a:latin typeface="Times New Roman"/>
                <a:cs typeface="Times New Roman"/>
              </a:rPr>
              <a:t>dec</a:t>
            </a:r>
            <a:r>
              <a:rPr lang="en-US" sz="3000" spc="-5" dirty="0">
                <a:latin typeface="Times New Roman"/>
                <a:cs typeface="Times New Roman"/>
              </a:rPr>
              <a:t>l</a:t>
            </a:r>
            <a:r>
              <a:rPr lang="en-US" sz="3000" spc="-10" dirty="0">
                <a:latin typeface="Times New Roman"/>
                <a:cs typeface="Times New Roman"/>
              </a:rPr>
              <a:t>are</a:t>
            </a:r>
            <a:r>
              <a:rPr lang="en-US" sz="3000" spc="-30" dirty="0">
                <a:latin typeface="Times New Roman"/>
                <a:cs typeface="Times New Roman"/>
              </a:rPr>
              <a:t> </a:t>
            </a:r>
            <a:r>
              <a:rPr lang="en-US" sz="3000" spc="-5" dirty="0">
                <a:latin typeface="Times New Roman"/>
                <a:cs typeface="Times New Roman"/>
              </a:rPr>
              <a:t>st</a:t>
            </a:r>
            <a:r>
              <a:rPr lang="en-US" sz="3000" spc="10" dirty="0">
                <a:latin typeface="Times New Roman"/>
                <a:cs typeface="Times New Roman"/>
              </a:rPr>
              <a:t>r</a:t>
            </a:r>
            <a:r>
              <a:rPr lang="en-US" sz="3000" spc="-15" dirty="0">
                <a:latin typeface="Times New Roman"/>
                <a:cs typeface="Times New Roman"/>
              </a:rPr>
              <a:t>ing</a:t>
            </a:r>
            <a:r>
              <a:rPr lang="en-US" sz="3000" spc="-10" dirty="0">
                <a:latin typeface="Times New Roman"/>
                <a:cs typeface="Times New Roman"/>
              </a:rPr>
              <a:t> </a:t>
            </a:r>
            <a:r>
              <a:rPr lang="en-US" sz="3000" spc="-15" dirty="0">
                <a:latin typeface="Times New Roman"/>
                <a:cs typeface="Times New Roman"/>
              </a:rPr>
              <a:t>using</a:t>
            </a:r>
            <a:r>
              <a:rPr lang="en-US" sz="3000" spc="-10" dirty="0">
                <a:latin typeface="Times New Roman"/>
                <a:cs typeface="Times New Roman"/>
              </a:rPr>
              <a:t> </a:t>
            </a:r>
            <a:r>
              <a:rPr lang="en-US" sz="3000" spc="-15" dirty="0">
                <a:latin typeface="Times New Roman"/>
                <a:cs typeface="Times New Roman"/>
              </a:rPr>
              <a:t>St</a:t>
            </a:r>
            <a:r>
              <a:rPr lang="en-US" sz="3000" spc="-5" dirty="0">
                <a:latin typeface="Times New Roman"/>
                <a:cs typeface="Times New Roman"/>
              </a:rPr>
              <a:t>r</a:t>
            </a:r>
            <a:r>
              <a:rPr lang="en-US" sz="3000" spc="-15" dirty="0">
                <a:latin typeface="Times New Roman"/>
                <a:cs typeface="Times New Roman"/>
              </a:rPr>
              <a:t>ing </a:t>
            </a:r>
            <a:r>
              <a:rPr lang="en-US" sz="3000" spc="-20" dirty="0">
                <a:latin typeface="Times New Roman"/>
                <a:cs typeface="Times New Roman"/>
              </a:rPr>
              <a:t>Dat</a:t>
            </a:r>
            <a:r>
              <a:rPr lang="en-US" sz="3000" spc="-15" dirty="0">
                <a:latin typeface="Times New Roman"/>
                <a:cs typeface="Times New Roman"/>
              </a:rPr>
              <a:t>a Type, </a:t>
            </a:r>
            <a:r>
              <a:rPr lang="en-US" sz="3000" spc="-10" dirty="0">
                <a:latin typeface="Times New Roman"/>
                <a:cs typeface="Times New Roman"/>
              </a:rPr>
              <a:t>ins</a:t>
            </a:r>
            <a:r>
              <a:rPr lang="en-US" sz="3000" spc="-5" dirty="0">
                <a:latin typeface="Times New Roman"/>
                <a:cs typeface="Times New Roman"/>
              </a:rPr>
              <a:t>t</a:t>
            </a:r>
            <a:r>
              <a:rPr lang="en-US" sz="3000" spc="-15" dirty="0">
                <a:latin typeface="Times New Roman"/>
                <a:cs typeface="Times New Roman"/>
              </a:rPr>
              <a:t>ead</a:t>
            </a:r>
            <a:r>
              <a:rPr lang="en-US" sz="3000" spc="-20" dirty="0">
                <a:latin typeface="Times New Roman"/>
                <a:cs typeface="Times New Roman"/>
              </a:rPr>
              <a:t> </a:t>
            </a:r>
            <a:r>
              <a:rPr lang="en-US" sz="3000" dirty="0">
                <a:latin typeface="Times New Roman"/>
                <a:cs typeface="Times New Roman"/>
              </a:rPr>
              <a:t>of which we use a</a:t>
            </a:r>
            <a:r>
              <a:rPr lang="en-US" sz="3000" spc="5" dirty="0">
                <a:latin typeface="Times New Roman"/>
                <a:cs typeface="Times New Roman"/>
              </a:rPr>
              <a:t>r</a:t>
            </a:r>
            <a:r>
              <a:rPr lang="en-US" sz="3000" dirty="0">
                <a:latin typeface="Times New Roman"/>
                <a:cs typeface="Times New Roman"/>
              </a:rPr>
              <a:t>ray</a:t>
            </a:r>
            <a:r>
              <a:rPr lang="en-US" sz="3000" spc="-20" dirty="0">
                <a:latin typeface="Times New Roman"/>
                <a:cs typeface="Times New Roman"/>
              </a:rPr>
              <a:t> </a:t>
            </a:r>
            <a:r>
              <a:rPr lang="en-US" sz="3000" dirty="0">
                <a:latin typeface="Times New Roman"/>
                <a:cs typeface="Times New Roman"/>
              </a:rPr>
              <a:t>of </a:t>
            </a:r>
            <a:r>
              <a:rPr lang="en-US" sz="3000" spc="5" dirty="0">
                <a:latin typeface="Times New Roman"/>
                <a:cs typeface="Times New Roman"/>
              </a:rPr>
              <a:t>t</a:t>
            </a:r>
            <a:r>
              <a:rPr lang="en-US" sz="3000" dirty="0">
                <a:latin typeface="Times New Roman"/>
                <a:cs typeface="Times New Roman"/>
              </a:rPr>
              <a:t>ype</a:t>
            </a:r>
            <a:r>
              <a:rPr lang="en-US" sz="3000" spc="-25" dirty="0">
                <a:latin typeface="Times New Roman"/>
                <a:cs typeface="Times New Roman"/>
              </a:rPr>
              <a:t> </a:t>
            </a:r>
            <a:r>
              <a:rPr lang="en-US" sz="3000" dirty="0">
                <a:latin typeface="Times New Roman"/>
                <a:cs typeface="Times New Roman"/>
              </a:rPr>
              <a:t>“Cha</a:t>
            </a:r>
            <a:r>
              <a:rPr lang="en-US" sz="3000" spc="5" dirty="0">
                <a:latin typeface="Times New Roman"/>
                <a:cs typeface="Times New Roman"/>
              </a:rPr>
              <a:t>r</a:t>
            </a:r>
            <a:r>
              <a:rPr lang="en-US" sz="3000" dirty="0">
                <a:latin typeface="Times New Roman"/>
                <a:cs typeface="Times New Roman"/>
              </a:rPr>
              <a:t>”</a:t>
            </a:r>
            <a:r>
              <a:rPr lang="en-US" sz="3000" spc="-25" dirty="0">
                <a:latin typeface="Times New Roman"/>
                <a:cs typeface="Times New Roman"/>
              </a:rPr>
              <a:t> </a:t>
            </a:r>
            <a:r>
              <a:rPr lang="en-US" sz="3000" dirty="0">
                <a:latin typeface="Times New Roman"/>
                <a:cs typeface="Times New Roman"/>
              </a:rPr>
              <a:t>to</a:t>
            </a:r>
            <a:r>
              <a:rPr lang="en-US" sz="3000" spc="-10" dirty="0">
                <a:latin typeface="Times New Roman"/>
                <a:cs typeface="Times New Roman"/>
              </a:rPr>
              <a:t> </a:t>
            </a:r>
            <a:r>
              <a:rPr lang="en-US" sz="3000" dirty="0">
                <a:latin typeface="Times New Roman"/>
                <a:cs typeface="Times New Roman"/>
              </a:rPr>
              <a:t>cr</a:t>
            </a:r>
            <a:r>
              <a:rPr lang="en-US" sz="3000" spc="5" dirty="0">
                <a:latin typeface="Times New Roman"/>
                <a:cs typeface="Times New Roman"/>
              </a:rPr>
              <a:t>e</a:t>
            </a:r>
            <a:r>
              <a:rPr lang="en-US" sz="3000" dirty="0">
                <a:latin typeface="Times New Roman"/>
                <a:cs typeface="Times New Roman"/>
              </a:rPr>
              <a:t>ate</a:t>
            </a:r>
            <a:endParaRPr lang="en-US" sz="3000" spc="-30" dirty="0">
              <a:latin typeface="Times New Roman"/>
              <a:cs typeface="Times New Roman"/>
            </a:endParaRPr>
          </a:p>
          <a:p>
            <a:pPr marL="12700" indent="0" algn="just" eaLnBrk="1" fontAlgn="auto" hangingPunct="1">
              <a:lnSpc>
                <a:spcPct val="150000"/>
              </a:lnSpc>
              <a:spcBef>
                <a:spcPts val="0"/>
              </a:spcBef>
              <a:spcAft>
                <a:spcPts val="0"/>
              </a:spcAft>
              <a:buNone/>
              <a:tabLst>
                <a:tab pos="431800" algn="l"/>
              </a:tabLst>
              <a:defRPr/>
            </a:pPr>
            <a:r>
              <a:rPr lang="en-US" sz="3000" dirty="0">
                <a:latin typeface="Times New Roman"/>
                <a:cs typeface="Times New Roman"/>
              </a:rPr>
              <a:t>String.</a:t>
            </a:r>
          </a:p>
          <a:p>
            <a:pPr marL="12700" indent="0" algn="just" eaLnBrk="1" fontAlgn="auto" hangingPunct="1">
              <a:lnSpc>
                <a:spcPct val="150000"/>
              </a:lnSpc>
              <a:spcBef>
                <a:spcPts val="0"/>
              </a:spcBef>
              <a:spcAft>
                <a:spcPts val="0"/>
              </a:spcAft>
              <a:buNone/>
              <a:tabLst>
                <a:tab pos="431800" algn="l"/>
              </a:tabLst>
              <a:defRPr/>
            </a:pPr>
            <a:r>
              <a:rPr lang="en-US" sz="3000" b="1" i="1" spc="-20" dirty="0">
                <a:latin typeface="Times New Roman"/>
                <a:cs typeface="Times New Roman"/>
              </a:rPr>
              <a:t>Synta</a:t>
            </a:r>
            <a:r>
              <a:rPr lang="en-US" sz="3000" b="1" i="1" spc="-15" dirty="0">
                <a:latin typeface="Times New Roman"/>
                <a:cs typeface="Times New Roman"/>
              </a:rPr>
              <a:t>x</a:t>
            </a:r>
            <a:r>
              <a:rPr lang="en-US" sz="3000" b="1" i="1" dirty="0">
                <a:latin typeface="Times New Roman"/>
                <a:cs typeface="Times New Roman"/>
              </a:rPr>
              <a:t> :</a:t>
            </a:r>
          </a:p>
          <a:p>
            <a:pPr marL="12700" indent="0" algn="just" eaLnBrk="1" fontAlgn="auto" hangingPunct="1">
              <a:lnSpc>
                <a:spcPct val="150000"/>
              </a:lnSpc>
              <a:spcBef>
                <a:spcPts val="0"/>
              </a:spcBef>
              <a:spcAft>
                <a:spcPts val="0"/>
              </a:spcAft>
              <a:buNone/>
              <a:tabLst>
                <a:tab pos="431800" algn="l"/>
              </a:tabLst>
              <a:defRPr/>
            </a:pPr>
            <a:r>
              <a:rPr lang="en-US" sz="3000" spc="-15" dirty="0">
                <a:latin typeface="Times New Roman"/>
                <a:cs typeface="Times New Roman"/>
              </a:rPr>
              <a:t>char</a:t>
            </a:r>
            <a:r>
              <a:rPr lang="en-US" sz="3000" spc="-5" dirty="0">
                <a:latin typeface="Times New Roman"/>
                <a:cs typeface="Times New Roman"/>
              </a:rPr>
              <a:t> </a:t>
            </a:r>
            <a:r>
              <a:rPr lang="en-US" sz="3000" spc="-15" dirty="0">
                <a:latin typeface="Times New Roman"/>
                <a:cs typeface="Times New Roman"/>
              </a:rPr>
              <a:t>St</a:t>
            </a:r>
            <a:r>
              <a:rPr lang="en-US" sz="3000" spc="-5" dirty="0">
                <a:latin typeface="Times New Roman"/>
                <a:cs typeface="Times New Roman"/>
              </a:rPr>
              <a:t>r</a:t>
            </a:r>
            <a:r>
              <a:rPr lang="en-US" sz="3000" spc="-15" dirty="0">
                <a:latin typeface="Times New Roman"/>
                <a:cs typeface="Times New Roman"/>
              </a:rPr>
              <a:t>ing_Variable_n</a:t>
            </a:r>
            <a:r>
              <a:rPr lang="en-US" sz="3000" spc="-25" dirty="0">
                <a:latin typeface="Times New Roman"/>
                <a:cs typeface="Times New Roman"/>
              </a:rPr>
              <a:t>a</a:t>
            </a:r>
            <a:r>
              <a:rPr lang="en-US" sz="3000" spc="-40" dirty="0">
                <a:latin typeface="Times New Roman"/>
                <a:cs typeface="Times New Roman"/>
              </a:rPr>
              <a:t>m</a:t>
            </a:r>
            <a:r>
              <a:rPr lang="en-US" sz="3000" spc="-15" dirty="0">
                <a:latin typeface="Times New Roman"/>
                <a:cs typeface="Times New Roman"/>
              </a:rPr>
              <a:t>e </a:t>
            </a:r>
            <a:r>
              <a:rPr lang="en-US" sz="3000" dirty="0">
                <a:latin typeface="Times New Roman"/>
                <a:cs typeface="Times New Roman"/>
              </a:rPr>
              <a:t>[ </a:t>
            </a:r>
            <a:r>
              <a:rPr lang="en-US" sz="3000" spc="-5" dirty="0">
                <a:latin typeface="Times New Roman"/>
                <a:cs typeface="Times New Roman"/>
              </a:rPr>
              <a:t>size</a:t>
            </a:r>
            <a:r>
              <a:rPr lang="en-US" sz="3000" dirty="0">
                <a:latin typeface="Times New Roman"/>
                <a:cs typeface="Times New Roman"/>
              </a:rPr>
              <a:t> ]</a:t>
            </a:r>
            <a:r>
              <a:rPr lang="en-US" sz="3000" spc="-15" dirty="0">
                <a:latin typeface="Times New Roman"/>
                <a:cs typeface="Times New Roman"/>
              </a:rPr>
              <a:t> </a:t>
            </a:r>
            <a:r>
              <a:rPr lang="en-US" sz="3000" spc="-10" dirty="0">
                <a:latin typeface="Times New Roman"/>
                <a:cs typeface="Times New Roman"/>
              </a:rPr>
              <a:t>;</a:t>
            </a:r>
            <a:endParaRPr lang="en-US" sz="3000" dirty="0">
              <a:latin typeface="Times New Roman"/>
              <a:cs typeface="Times New Roman"/>
            </a:endParaRPr>
          </a:p>
          <a:p>
            <a:pPr marL="12700" indent="0" algn="just">
              <a:lnSpc>
                <a:spcPct val="150000"/>
              </a:lnSpc>
              <a:spcBef>
                <a:spcPts val="0"/>
              </a:spcBef>
              <a:buNone/>
              <a:tabLst>
                <a:tab pos="431800" algn="l"/>
              </a:tabLst>
              <a:defRPr/>
            </a:pPr>
            <a:r>
              <a:rPr lang="en-US" sz="3000" b="1" i="1" spc="-15" dirty="0">
                <a:latin typeface="Times New Roman"/>
                <a:cs typeface="Times New Roman"/>
              </a:rPr>
              <a:t>Examples</a:t>
            </a:r>
            <a:r>
              <a:rPr lang="en-US" sz="3000" b="1" i="1" spc="-20" dirty="0">
                <a:latin typeface="Times New Roman"/>
                <a:cs typeface="Times New Roman"/>
              </a:rPr>
              <a:t> </a:t>
            </a:r>
            <a:r>
              <a:rPr lang="en-US" sz="3000" b="1" i="1" dirty="0">
                <a:latin typeface="Times New Roman"/>
                <a:cs typeface="Times New Roman"/>
              </a:rPr>
              <a:t>: </a:t>
            </a:r>
            <a:r>
              <a:rPr lang="en-US" sz="3000" spc="-15" dirty="0">
                <a:latin typeface="Times New Roman"/>
                <a:cs typeface="Times New Roman"/>
              </a:rPr>
              <a:t>char</a:t>
            </a:r>
            <a:r>
              <a:rPr lang="en-US" sz="3000" spc="-10" dirty="0">
                <a:latin typeface="Times New Roman"/>
                <a:cs typeface="Times New Roman"/>
              </a:rPr>
              <a:t> ci</a:t>
            </a:r>
            <a:r>
              <a:rPr lang="en-US" sz="3000" dirty="0">
                <a:latin typeface="Times New Roman"/>
                <a:cs typeface="Times New Roman"/>
              </a:rPr>
              <a:t>ty[30</a:t>
            </a:r>
            <a:r>
              <a:rPr lang="en-US" sz="3000" spc="-15" dirty="0">
                <a:latin typeface="Times New Roman"/>
                <a:cs typeface="Times New Roman"/>
              </a:rPr>
              <a:t>]</a:t>
            </a:r>
            <a:r>
              <a:rPr lang="en-US" sz="3000" spc="-10" dirty="0">
                <a:latin typeface="Times New Roman"/>
                <a:cs typeface="Times New Roman"/>
              </a:rPr>
              <a:t>;</a:t>
            </a:r>
            <a:endParaRPr lang="en-IN" sz="3000" dirty="0"/>
          </a:p>
          <a:p>
            <a:pPr marL="12700" indent="0" algn="just" eaLnBrk="1" fontAlgn="auto" hangingPunct="1">
              <a:lnSpc>
                <a:spcPct val="150000"/>
              </a:lnSpc>
              <a:spcBef>
                <a:spcPts val="0"/>
              </a:spcBef>
              <a:spcAft>
                <a:spcPts val="0"/>
              </a:spcAft>
              <a:buNone/>
              <a:tabLst>
                <a:tab pos="431800" algn="l"/>
              </a:tabLst>
              <a:defRPr/>
            </a:pPr>
            <a:endParaRPr lang="en-US" sz="3000" dirty="0">
              <a:latin typeface="Times New Roman"/>
              <a:cs typeface="Times New Roman"/>
            </a:endParaRPr>
          </a:p>
        </p:txBody>
      </p:sp>
    </p:spTree>
    <p:extLst>
      <p:ext uri="{BB962C8B-B14F-4D97-AF65-F5344CB8AC3E}">
        <p14:creationId xmlns:p14="http://schemas.microsoft.com/office/powerpoint/2010/main" val="20592582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A1AA-D5AD-955B-03AD-639E3D3A80DE}"/>
              </a:ext>
            </a:extLst>
          </p:cNvPr>
          <p:cNvSpPr>
            <a:spLocks noGrp="1"/>
          </p:cNvSpPr>
          <p:nvPr>
            <p:ph type="title"/>
          </p:nvPr>
        </p:nvSpPr>
        <p:spPr/>
        <p:txBody>
          <a:bodyPr/>
          <a:lstStyle/>
          <a:p>
            <a:r>
              <a:rPr lang="en-US" dirty="0"/>
              <a:t>          </a:t>
            </a:r>
            <a:r>
              <a:rPr lang="en-US" sz="4000" b="1" i="1" u="sng" dirty="0"/>
              <a:t>Rule for Declaring Strings</a:t>
            </a:r>
            <a:endParaRPr lang="en-IN" sz="4000" b="1" i="1" u="sng" dirty="0"/>
          </a:p>
        </p:txBody>
      </p:sp>
      <p:sp>
        <p:nvSpPr>
          <p:cNvPr id="3" name="Content Placeholder 2">
            <a:extLst>
              <a:ext uri="{FF2B5EF4-FFF2-40B4-BE49-F238E27FC236}">
                <a16:creationId xmlns:a16="http://schemas.microsoft.com/office/drawing/2014/main" id="{15854BAB-DEE7-8781-3538-1DB261AA361C}"/>
              </a:ext>
            </a:extLst>
          </p:cNvPr>
          <p:cNvSpPr>
            <a:spLocks noGrp="1"/>
          </p:cNvSpPr>
          <p:nvPr>
            <p:ph idx="1"/>
          </p:nvPr>
        </p:nvSpPr>
        <p:spPr>
          <a:xfrm>
            <a:off x="-1188720" y="1747187"/>
            <a:ext cx="10759440" cy="5110813"/>
          </a:xfrm>
        </p:spPr>
        <p:txBody>
          <a:bodyPr>
            <a:noAutofit/>
          </a:bodyPr>
          <a:lstStyle/>
          <a:p>
            <a:pPr marL="1835150" indent="0" algn="just" eaLnBrk="1" hangingPunct="1">
              <a:lnSpc>
                <a:spcPct val="150000"/>
              </a:lnSpc>
              <a:spcBef>
                <a:spcPct val="0"/>
              </a:spcBef>
              <a:buNone/>
              <a:tabLst>
                <a:tab pos="2178050" algn="l"/>
              </a:tabLst>
            </a:pPr>
            <a:r>
              <a:rPr lang="en-US" altLang="en-US" sz="2400" dirty="0">
                <a:latin typeface="Times New Roman" panose="02020603050405020304" pitchFamily="18" charset="0"/>
                <a:cs typeface="Times New Roman" panose="02020603050405020304" pitchFamily="18" charset="0"/>
              </a:rPr>
              <a:t>String / Character Array Variable name should be legal C Identifier. String Variable must have Size specified.</a:t>
            </a:r>
          </a:p>
          <a:p>
            <a:pPr marL="1835150" indent="0" algn="just" eaLnBrk="1" hangingPunct="1">
              <a:lnSpc>
                <a:spcPct val="150000"/>
              </a:lnSpc>
              <a:spcBef>
                <a:spcPts val="1150"/>
              </a:spcBef>
              <a:buNone/>
              <a:tabLst>
                <a:tab pos="2178050" algn="l"/>
              </a:tabLst>
            </a:pPr>
            <a:r>
              <a:rPr lang="en-US" altLang="en-US" sz="2400" i="1" dirty="0">
                <a:latin typeface="Times New Roman" panose="02020603050405020304" pitchFamily="18" charset="0"/>
                <a:cs typeface="Times New Roman" panose="02020603050405020304" pitchFamily="18" charset="0"/>
              </a:rPr>
              <a:t>char city[];</a:t>
            </a:r>
          </a:p>
          <a:p>
            <a:pPr marL="1835150" indent="0" algn="just" eaLnBrk="1" hangingPunct="1">
              <a:lnSpc>
                <a:spcPct val="150000"/>
              </a:lnSpc>
              <a:spcBef>
                <a:spcPts val="1150"/>
              </a:spcBef>
              <a:buNone/>
              <a:tabLst>
                <a:tab pos="2178050" algn="l"/>
              </a:tabLst>
            </a:pPr>
            <a:r>
              <a:rPr lang="en-US" altLang="en-US" sz="2400" dirty="0">
                <a:latin typeface="Times New Roman" panose="02020603050405020304" pitchFamily="18" charset="0"/>
                <a:cs typeface="Times New Roman" panose="02020603050405020304" pitchFamily="18" charset="0"/>
              </a:rPr>
              <a:t>Above Statement will cause compile time error. Do not use String as data type because String data type is included in later languages such as C++ / Java. C does not support String data type .When you	are using string for other purpose than accepting and printing data then you must include following header file in your code– #include&lt;string.h&gt;</a:t>
            </a:r>
          </a:p>
          <a:p>
            <a:endParaRPr lang="en-IN" sz="2400" dirty="0"/>
          </a:p>
        </p:txBody>
      </p:sp>
    </p:spTree>
    <p:extLst>
      <p:ext uri="{BB962C8B-B14F-4D97-AF65-F5344CB8AC3E}">
        <p14:creationId xmlns:p14="http://schemas.microsoft.com/office/powerpoint/2010/main" val="323691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AD184-54D8-B23F-B823-7E2C39D41E34}"/>
              </a:ext>
            </a:extLst>
          </p:cNvPr>
          <p:cNvSpPr>
            <a:spLocks noGrp="1"/>
          </p:cNvSpPr>
          <p:nvPr>
            <p:ph type="title"/>
          </p:nvPr>
        </p:nvSpPr>
        <p:spPr>
          <a:xfrm>
            <a:off x="1253069" y="418875"/>
            <a:ext cx="8596668" cy="1320800"/>
          </a:xfrm>
        </p:spPr>
        <p:txBody>
          <a:bodyPr>
            <a:noAutofit/>
          </a:bodyPr>
          <a:lstStyle/>
          <a:p>
            <a:r>
              <a:rPr lang="en-IN" sz="4000" b="1" spc="-20" dirty="0">
                <a:latin typeface="Times New Roman"/>
                <a:cs typeface="Times New Roman"/>
              </a:rPr>
              <a:t>Initializing</a:t>
            </a:r>
            <a:r>
              <a:rPr lang="en-IN" sz="4000" b="1" spc="-5" dirty="0">
                <a:latin typeface="Times New Roman"/>
                <a:cs typeface="Times New Roman"/>
              </a:rPr>
              <a:t> S</a:t>
            </a:r>
            <a:r>
              <a:rPr lang="en-IN" sz="4000" b="1" spc="5" dirty="0">
                <a:latin typeface="Times New Roman"/>
                <a:cs typeface="Times New Roman"/>
              </a:rPr>
              <a:t>t</a:t>
            </a:r>
            <a:r>
              <a:rPr lang="en-IN" sz="4000" b="1" spc="-20" dirty="0">
                <a:latin typeface="Times New Roman"/>
                <a:cs typeface="Times New Roman"/>
              </a:rPr>
              <a:t>ring</a:t>
            </a:r>
            <a:r>
              <a:rPr lang="en-IN" sz="4000" b="1" spc="-5" dirty="0">
                <a:latin typeface="Times New Roman"/>
                <a:cs typeface="Times New Roman"/>
              </a:rPr>
              <a:t> </a:t>
            </a:r>
            <a:r>
              <a:rPr lang="en-IN" sz="4000" b="1" spc="-20" dirty="0">
                <a:latin typeface="Times New Roman"/>
                <a:cs typeface="Times New Roman"/>
              </a:rPr>
              <a:t>(Character</a:t>
            </a:r>
            <a:r>
              <a:rPr lang="en-IN" sz="4000" b="1" dirty="0">
                <a:latin typeface="Times New Roman"/>
                <a:cs typeface="Times New Roman"/>
              </a:rPr>
              <a:t> </a:t>
            </a:r>
            <a:r>
              <a:rPr lang="en-IN" sz="4000" b="1" spc="5" dirty="0">
                <a:latin typeface="Times New Roman"/>
                <a:cs typeface="Times New Roman"/>
              </a:rPr>
              <a:t>A</a:t>
            </a:r>
            <a:r>
              <a:rPr lang="en-IN" sz="4000" b="1" spc="-20" dirty="0">
                <a:latin typeface="Times New Roman"/>
                <a:cs typeface="Times New Roman"/>
              </a:rPr>
              <a:t>rray</a:t>
            </a:r>
            <a:endParaRPr lang="en-IN" sz="4000" dirty="0"/>
          </a:p>
        </p:txBody>
      </p:sp>
      <p:sp>
        <p:nvSpPr>
          <p:cNvPr id="3" name="Content Placeholder 2">
            <a:extLst>
              <a:ext uri="{FF2B5EF4-FFF2-40B4-BE49-F238E27FC236}">
                <a16:creationId xmlns:a16="http://schemas.microsoft.com/office/drawing/2014/main" id="{740FD56B-3088-DDA2-87DB-7F574A8466E8}"/>
              </a:ext>
            </a:extLst>
          </p:cNvPr>
          <p:cNvSpPr>
            <a:spLocks noGrp="1"/>
          </p:cNvSpPr>
          <p:nvPr>
            <p:ph idx="1"/>
          </p:nvPr>
        </p:nvSpPr>
        <p:spPr>
          <a:xfrm>
            <a:off x="677333" y="1175656"/>
            <a:ext cx="9337524" cy="5682343"/>
          </a:xfrm>
        </p:spPr>
        <p:txBody>
          <a:bodyPr>
            <a:noAutofit/>
          </a:bodyPr>
          <a:lstStyle/>
          <a:p>
            <a:pPr marL="355600" eaLnBrk="1" hangingPunct="1">
              <a:lnSpc>
                <a:spcPct val="150000"/>
              </a:lnSpc>
              <a:buFont typeface="Wingdings" panose="05000000000000000000" pitchFamily="2" charset="2"/>
              <a:buChar char="v"/>
              <a:tabLst>
                <a:tab pos="431800" algn="l"/>
              </a:tabLst>
              <a:defRPr/>
            </a:pPr>
            <a:r>
              <a:rPr lang="en-US" sz="2400" dirty="0">
                <a:latin typeface="Times New Roman" pitchFamily="18" charset="0"/>
                <a:cs typeface="Times New Roman" pitchFamily="18" charset="0"/>
              </a:rPr>
              <a:t>Process of Assigning some legal default data to String is Called </a:t>
            </a:r>
            <a:r>
              <a:rPr lang="en-US" sz="2400" b="1" dirty="0">
                <a:latin typeface="Times New Roman" pitchFamily="18" charset="0"/>
                <a:cs typeface="Times New Roman" pitchFamily="18" charset="0"/>
              </a:rPr>
              <a:t>Initialization of String</a:t>
            </a:r>
            <a:r>
              <a:rPr lang="en-US" sz="2400" dirty="0">
                <a:latin typeface="Times New Roman" pitchFamily="18" charset="0"/>
                <a:cs typeface="Times New Roman" pitchFamily="18" charset="0"/>
              </a:rPr>
              <a:t>.</a:t>
            </a:r>
          </a:p>
          <a:p>
            <a:pPr marL="355600" eaLnBrk="1" hangingPunct="1">
              <a:lnSpc>
                <a:spcPct val="150000"/>
              </a:lnSpc>
              <a:buFont typeface="Wingdings" panose="05000000000000000000" pitchFamily="2" charset="2"/>
              <a:buChar char="v"/>
              <a:tabLst>
                <a:tab pos="431800" algn="l"/>
              </a:tabLst>
              <a:defRPr/>
            </a:pPr>
            <a:r>
              <a:rPr lang="en-US" sz="2400" dirty="0">
                <a:latin typeface="Times New Roman" pitchFamily="18" charset="0"/>
                <a:cs typeface="Times New Roman" pitchFamily="18" charset="0"/>
              </a:rPr>
              <a:t>A string can be initialized in different ways. We will explain this with the help of an example. </a:t>
            </a:r>
          </a:p>
          <a:p>
            <a:pPr marL="355600" eaLnBrk="1" hangingPunct="1">
              <a:lnSpc>
                <a:spcPct val="150000"/>
              </a:lnSpc>
              <a:buFont typeface="Wingdings" panose="05000000000000000000" pitchFamily="2" charset="2"/>
              <a:buChar char="v"/>
              <a:tabLst>
                <a:tab pos="431800" algn="l"/>
              </a:tabLst>
              <a:defRPr/>
            </a:pPr>
            <a:r>
              <a:rPr lang="en-US" sz="2400" dirty="0">
                <a:latin typeface="Times New Roman" pitchFamily="18" charset="0"/>
                <a:cs typeface="Times New Roman" pitchFamily="18" charset="0"/>
              </a:rPr>
              <a:t>Below is an example to declare a string with name as str and initialize it with “Programming”.</a:t>
            </a:r>
          </a:p>
          <a:p>
            <a:pPr marL="457200" indent="-457200" eaLnBrk="1" hangingPunct="1">
              <a:lnSpc>
                <a:spcPct val="150000"/>
              </a:lnSpc>
              <a:buFontTx/>
              <a:buAutoNum type="arabicPeriod"/>
              <a:defRPr/>
            </a:pPr>
            <a:r>
              <a:rPr lang="en-US" sz="2400" dirty="0">
                <a:latin typeface="Times New Roman" pitchFamily="18" charset="0"/>
                <a:cs typeface="Times New Roman" pitchFamily="18" charset="0"/>
              </a:rPr>
              <a:t>char str[] = “Programming"; </a:t>
            </a:r>
          </a:p>
          <a:p>
            <a:pPr marL="457200" indent="-457200" eaLnBrk="1" hangingPunct="1">
              <a:lnSpc>
                <a:spcPct val="150000"/>
              </a:lnSpc>
              <a:buFontTx/>
              <a:buAutoNum type="arabicPeriod"/>
              <a:defRPr/>
            </a:pPr>
            <a:r>
              <a:rPr lang="en-US" sz="2400" dirty="0">
                <a:latin typeface="Times New Roman" pitchFamily="18" charset="0"/>
                <a:cs typeface="Times New Roman" pitchFamily="18" charset="0"/>
              </a:rPr>
              <a:t>char str[50] = “Programming"; </a:t>
            </a:r>
          </a:p>
          <a:p>
            <a:pPr marL="457200" indent="-457200">
              <a:lnSpc>
                <a:spcPct val="150000"/>
              </a:lnSpc>
              <a:buFontTx/>
              <a:buAutoNum type="arabicPeriod"/>
              <a:defRPr/>
            </a:pPr>
            <a:r>
              <a:rPr lang="en-US" sz="2400" dirty="0">
                <a:latin typeface="Times New Roman" pitchFamily="18" charset="0"/>
                <a:cs typeface="Times New Roman" pitchFamily="18" charset="0"/>
              </a:rPr>
              <a:t>char str[] = {‘P',’R',’O',’G',’R',’A',’M',’M',’I',’N',’G’,’\0'}; </a:t>
            </a:r>
          </a:p>
          <a:p>
            <a:pPr marL="457200" indent="-457200" eaLnBrk="1" hangingPunct="1">
              <a:lnSpc>
                <a:spcPct val="150000"/>
              </a:lnSpc>
              <a:buFontTx/>
              <a:buAutoNum type="arabicPeriod"/>
              <a:defRPr/>
            </a:pPr>
            <a:endParaRPr lang="en-US" sz="2400" dirty="0">
              <a:latin typeface="Times New Roman" pitchFamily="18" charset="0"/>
              <a:cs typeface="Times New Roman" pitchFamily="18" charset="0"/>
            </a:endParaRPr>
          </a:p>
          <a:p>
            <a:endParaRPr lang="en-IN" sz="2400" dirty="0"/>
          </a:p>
        </p:txBody>
      </p:sp>
    </p:spTree>
    <p:extLst>
      <p:ext uri="{BB962C8B-B14F-4D97-AF65-F5344CB8AC3E}">
        <p14:creationId xmlns:p14="http://schemas.microsoft.com/office/powerpoint/2010/main" val="18669112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0A25-9116-F923-BA65-2C52EDE02A03}"/>
              </a:ext>
            </a:extLst>
          </p:cNvPr>
          <p:cNvSpPr>
            <a:spLocks noGrp="1"/>
          </p:cNvSpPr>
          <p:nvPr>
            <p:ph type="title"/>
          </p:nvPr>
        </p:nvSpPr>
        <p:spPr>
          <a:xfrm>
            <a:off x="836991" y="156237"/>
            <a:ext cx="8596668" cy="1320800"/>
          </a:xfrm>
        </p:spPr>
        <p:txBody>
          <a:bodyPr/>
          <a:lstStyle/>
          <a:p>
            <a:r>
              <a:rPr lang="en-US" dirty="0"/>
              <a:t>        </a:t>
            </a:r>
            <a:r>
              <a:rPr lang="en-US" sz="4500" dirty="0"/>
              <a:t>Standard Library Functions</a:t>
            </a:r>
            <a:endParaRPr lang="en-IN" sz="4500" dirty="0"/>
          </a:p>
        </p:txBody>
      </p:sp>
      <p:sp>
        <p:nvSpPr>
          <p:cNvPr id="3" name="Content Placeholder 2">
            <a:extLst>
              <a:ext uri="{FF2B5EF4-FFF2-40B4-BE49-F238E27FC236}">
                <a16:creationId xmlns:a16="http://schemas.microsoft.com/office/drawing/2014/main" id="{78A93A5A-5373-D5F8-04BE-54B4A08A9B79}"/>
              </a:ext>
            </a:extLst>
          </p:cNvPr>
          <p:cNvSpPr>
            <a:spLocks noGrp="1"/>
          </p:cNvSpPr>
          <p:nvPr>
            <p:ph idx="1"/>
          </p:nvPr>
        </p:nvSpPr>
        <p:spPr>
          <a:xfrm>
            <a:off x="677334" y="1451429"/>
            <a:ext cx="9381066" cy="4589934"/>
          </a:xfrm>
        </p:spPr>
        <p:txBody>
          <a:bodyPr>
            <a:noAutofit/>
          </a:bodyPr>
          <a:lstStyle/>
          <a:p>
            <a:pPr>
              <a:buFont typeface="Wingdings" panose="05000000000000000000" pitchFamily="2" charset="2"/>
              <a:buChar char="Ø"/>
            </a:pPr>
            <a:r>
              <a:rPr lang="en-US" sz="2600" b="1" i="1" dirty="0">
                <a:solidFill>
                  <a:srgbClr val="00B0F0"/>
                </a:solidFill>
              </a:rPr>
              <a:t>strlen(string_name)</a:t>
            </a:r>
            <a:r>
              <a:rPr lang="en-US" sz="2600" dirty="0">
                <a:solidFill>
                  <a:srgbClr val="00B0F0"/>
                </a:solidFill>
              </a:rPr>
              <a:t> </a:t>
            </a:r>
            <a:r>
              <a:rPr lang="en-US" sz="2500" dirty="0"/>
              <a:t>:  Returns the length of string name .</a:t>
            </a:r>
          </a:p>
          <a:p>
            <a:pPr>
              <a:buFont typeface="Wingdings" panose="05000000000000000000" pitchFamily="2" charset="2"/>
              <a:buChar char="Ø"/>
            </a:pPr>
            <a:r>
              <a:rPr lang="en-US" sz="2600" b="1" i="1" dirty="0">
                <a:solidFill>
                  <a:srgbClr val="00B0F0"/>
                </a:solidFill>
              </a:rPr>
              <a:t>strcpy(destination,source) </a:t>
            </a:r>
            <a:r>
              <a:rPr lang="en-US" sz="2500" dirty="0"/>
              <a:t>:Copies the contents of</a:t>
            </a:r>
          </a:p>
          <a:p>
            <a:pPr marL="0" indent="0">
              <a:buNone/>
            </a:pPr>
            <a:r>
              <a:rPr lang="en-US" sz="2500" dirty="0"/>
              <a:t>                                                  source string to destination    </a:t>
            </a:r>
          </a:p>
          <a:p>
            <a:pPr marL="0" indent="0">
              <a:buNone/>
            </a:pPr>
            <a:r>
              <a:rPr lang="en-US" sz="2500" dirty="0"/>
              <a:t>                                                   strings                                              </a:t>
            </a:r>
          </a:p>
          <a:p>
            <a:pPr>
              <a:buFont typeface="Wingdings" panose="05000000000000000000" pitchFamily="2" charset="2"/>
              <a:buChar char="Ø"/>
            </a:pPr>
            <a:r>
              <a:rPr lang="en-US" sz="2600" b="1" i="1" dirty="0">
                <a:solidFill>
                  <a:srgbClr val="00B0F0"/>
                </a:solidFill>
              </a:rPr>
              <a:t>strcat(first_string, second_string) </a:t>
            </a:r>
            <a:r>
              <a:rPr lang="en-US" sz="2500" dirty="0"/>
              <a:t>:Concats or joins first</a:t>
            </a:r>
          </a:p>
          <a:p>
            <a:pPr marL="0" indent="0">
              <a:buNone/>
            </a:pPr>
            <a:r>
              <a:rPr lang="en-US" sz="2500" dirty="0"/>
              <a:t>                                                        String with second string .            </a:t>
            </a:r>
          </a:p>
          <a:p>
            <a:pPr marL="0" indent="0">
              <a:buNone/>
            </a:pPr>
            <a:r>
              <a:rPr lang="en-US" sz="2500" dirty="0"/>
              <a:t>                                                        The result of the string is</a:t>
            </a:r>
          </a:p>
          <a:p>
            <a:pPr marL="0" indent="0">
              <a:buNone/>
            </a:pPr>
            <a:r>
              <a:rPr lang="en-US" sz="2500" dirty="0"/>
              <a:t>                                                        stored in first string.</a:t>
            </a:r>
          </a:p>
        </p:txBody>
      </p:sp>
    </p:spTree>
    <p:extLst>
      <p:ext uri="{BB962C8B-B14F-4D97-AF65-F5344CB8AC3E}">
        <p14:creationId xmlns:p14="http://schemas.microsoft.com/office/powerpoint/2010/main" val="1647064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5B814-8D65-B380-7F17-4B69C4F4BE1A}"/>
              </a:ext>
            </a:extLst>
          </p:cNvPr>
          <p:cNvSpPr>
            <a:spLocks noGrp="1"/>
          </p:cNvSpPr>
          <p:nvPr>
            <p:ph type="title"/>
          </p:nvPr>
        </p:nvSpPr>
        <p:spPr/>
        <p:txBody>
          <a:bodyPr/>
          <a:lstStyle/>
          <a:p>
            <a:r>
              <a:rPr lang="en-US" dirty="0"/>
              <a:t>         </a:t>
            </a:r>
            <a:r>
              <a:rPr lang="en-US" sz="4500" dirty="0"/>
              <a:t>User Defined Functions</a:t>
            </a:r>
            <a:endParaRPr lang="en-IN" sz="4500" dirty="0"/>
          </a:p>
        </p:txBody>
      </p:sp>
      <p:sp>
        <p:nvSpPr>
          <p:cNvPr id="3" name="Content Placeholder 2">
            <a:extLst>
              <a:ext uri="{FF2B5EF4-FFF2-40B4-BE49-F238E27FC236}">
                <a16:creationId xmlns:a16="http://schemas.microsoft.com/office/drawing/2014/main" id="{BB5CEFB2-64E3-CE65-A6AE-4EC5517CB35E}"/>
              </a:ext>
            </a:extLst>
          </p:cNvPr>
          <p:cNvSpPr>
            <a:spLocks noGrp="1"/>
          </p:cNvSpPr>
          <p:nvPr>
            <p:ph idx="1"/>
          </p:nvPr>
        </p:nvSpPr>
        <p:spPr>
          <a:xfrm>
            <a:off x="677333" y="1930400"/>
            <a:ext cx="9221409" cy="3820676"/>
          </a:xfrm>
        </p:spPr>
        <p:txBody>
          <a:bodyPr>
            <a:noAutofit/>
          </a:bodyPr>
          <a:lstStyle/>
          <a:p>
            <a:r>
              <a:rPr lang="en-US" sz="2600" b="1" i="1" dirty="0">
                <a:solidFill>
                  <a:srgbClr val="00B0F0"/>
                </a:solidFill>
              </a:rPr>
              <a:t>strcmp(first_string,second_string) </a:t>
            </a:r>
            <a:r>
              <a:rPr lang="en-US" sz="2600" dirty="0"/>
              <a:t>: It compares the  first string with second string. If both strings are  same, it returns 0.</a:t>
            </a:r>
          </a:p>
          <a:p>
            <a:pPr marL="0" indent="0">
              <a:buNone/>
            </a:pPr>
            <a:endParaRPr lang="en-US" sz="2600" dirty="0"/>
          </a:p>
          <a:p>
            <a:r>
              <a:rPr lang="en-US" sz="3000" b="1" i="1" dirty="0">
                <a:solidFill>
                  <a:srgbClr val="00B0F0"/>
                </a:solidFill>
              </a:rPr>
              <a:t>strrev(string) </a:t>
            </a:r>
            <a:r>
              <a:rPr lang="en-US" sz="2600" dirty="0"/>
              <a:t>: It returns reverse string.</a:t>
            </a:r>
            <a:endParaRPr lang="en-IN" sz="2600" dirty="0"/>
          </a:p>
        </p:txBody>
      </p:sp>
    </p:spTree>
    <p:extLst>
      <p:ext uri="{BB962C8B-B14F-4D97-AF65-F5344CB8AC3E}">
        <p14:creationId xmlns:p14="http://schemas.microsoft.com/office/powerpoint/2010/main" val="3579620227"/>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E7BF-04E8-49EF-B721-15CB7C8E82BB}"/>
              </a:ext>
            </a:extLst>
          </p:cNvPr>
          <p:cNvSpPr>
            <a:spLocks noGrp="1"/>
          </p:cNvSpPr>
          <p:nvPr>
            <p:ph type="title"/>
          </p:nvPr>
        </p:nvSpPr>
        <p:spPr/>
        <p:txBody>
          <a:bodyPr/>
          <a:lstStyle/>
          <a:p>
            <a:r>
              <a:rPr lang="en-US" dirty="0"/>
              <a:t>                           </a:t>
            </a:r>
            <a:r>
              <a:rPr lang="en-US" sz="5000" b="1" i="1" u="sng" dirty="0"/>
              <a:t>strlen</a:t>
            </a:r>
            <a:endParaRPr lang="en-IN" sz="5000" b="1" i="1" u="sng" dirty="0"/>
          </a:p>
        </p:txBody>
      </p:sp>
      <p:sp>
        <p:nvSpPr>
          <p:cNvPr id="3" name="Content Placeholder 2">
            <a:extLst>
              <a:ext uri="{FF2B5EF4-FFF2-40B4-BE49-F238E27FC236}">
                <a16:creationId xmlns:a16="http://schemas.microsoft.com/office/drawing/2014/main" id="{8080A9D2-9B1D-2E27-E40C-BA3114986D9C}"/>
              </a:ext>
            </a:extLst>
          </p:cNvPr>
          <p:cNvSpPr>
            <a:spLocks noGrp="1"/>
          </p:cNvSpPr>
          <p:nvPr>
            <p:ph idx="1"/>
          </p:nvPr>
        </p:nvSpPr>
        <p:spPr>
          <a:xfrm>
            <a:off x="478972" y="1712686"/>
            <a:ext cx="9521372" cy="4731657"/>
          </a:xfrm>
        </p:spPr>
        <p:txBody>
          <a:bodyPr>
            <a:noAutofit/>
          </a:bodyPr>
          <a:lstStyle/>
          <a:p>
            <a:r>
              <a:rPr lang="en-IN" sz="2800" dirty="0"/>
              <a:t> The strlen() function returns the length of the given string. It    doesn’t count null character '\0’.</a:t>
            </a:r>
          </a:p>
          <a:p>
            <a:r>
              <a:rPr lang="en-US" altLang="en-US" sz="2800" dirty="0">
                <a:latin typeface="Times New Roman" panose="02020603050405020304" pitchFamily="18" charset="0"/>
                <a:cs typeface="Times New Roman" panose="02020603050405020304" pitchFamily="18" charset="0"/>
              </a:rPr>
              <a:t>strlen( ) function in C gives the length of the given string.</a:t>
            </a:r>
          </a:p>
          <a:p>
            <a:r>
              <a:rPr lang="en-US" altLang="en-US" sz="2800" b="1" dirty="0">
                <a:latin typeface="Times New Roman" panose="02020603050405020304" pitchFamily="18" charset="0"/>
                <a:cs typeface="Times New Roman" panose="02020603050405020304" pitchFamily="18" charset="0"/>
              </a:rPr>
              <a:t>Syntax </a:t>
            </a:r>
            <a:r>
              <a:rPr lang="en-US" altLang="en-US" sz="2800" dirty="0">
                <a:latin typeface="Times New Roman" panose="02020603050405020304" pitchFamily="18" charset="0"/>
                <a:cs typeface="Times New Roman" panose="02020603050405020304" pitchFamily="18" charset="0"/>
              </a:rPr>
              <a:t>: strlen(str);</a:t>
            </a:r>
          </a:p>
          <a:p>
            <a:r>
              <a:rPr lang="en-US" altLang="en-US" sz="2800" dirty="0">
                <a:latin typeface="Times New Roman" panose="02020603050405020304" pitchFamily="18" charset="0"/>
                <a:cs typeface="Times New Roman" panose="02020603050405020304" pitchFamily="18" charset="0"/>
              </a:rPr>
              <a:t>strlen( ) function counts the number of characters in a given\</a:t>
            </a:r>
          </a:p>
          <a:p>
            <a:r>
              <a:rPr lang="en-US" altLang="en-US" sz="2800" dirty="0">
                <a:latin typeface="Times New Roman" panose="02020603050405020304" pitchFamily="18" charset="0"/>
                <a:cs typeface="Times New Roman" panose="02020603050405020304" pitchFamily="18" charset="0"/>
              </a:rPr>
              <a:t>string and returns the integer value. It stops counting the character when null character is found. Because, null character indicates the end of the string in C.</a:t>
            </a:r>
          </a:p>
          <a:p>
            <a:pPr marL="0" indent="0">
              <a:buNone/>
            </a:pPr>
            <a:endParaRPr lang="en-IN" sz="2800" dirty="0"/>
          </a:p>
        </p:txBody>
      </p:sp>
    </p:spTree>
    <p:extLst>
      <p:ext uri="{BB962C8B-B14F-4D97-AF65-F5344CB8AC3E}">
        <p14:creationId xmlns:p14="http://schemas.microsoft.com/office/powerpoint/2010/main" val="27378634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92</TotalTime>
  <Words>1336</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Blackadder ITC</vt:lpstr>
      <vt:lpstr>Courier New</vt:lpstr>
      <vt:lpstr>Times New Roman</vt:lpstr>
      <vt:lpstr>Trebuchet MS</vt:lpstr>
      <vt:lpstr>Wingdings</vt:lpstr>
      <vt:lpstr>Wingdings 3</vt:lpstr>
      <vt:lpstr>Facet</vt:lpstr>
      <vt:lpstr>STRINGS IN C PROGRAMMING  </vt:lpstr>
      <vt:lpstr>                            INDEX </vt:lpstr>
      <vt:lpstr>Introduction of Strings</vt:lpstr>
      <vt:lpstr>            Declaration of strings : </vt:lpstr>
      <vt:lpstr>          Rule for Declaring Strings</vt:lpstr>
      <vt:lpstr>Initializing String (Character Array</vt:lpstr>
      <vt:lpstr>        Standard Library Functions</vt:lpstr>
      <vt:lpstr>         User Defined Functions</vt:lpstr>
      <vt:lpstr>                           strlen</vt:lpstr>
      <vt:lpstr>                  Strlen Program</vt:lpstr>
      <vt:lpstr>                    strcat</vt:lpstr>
      <vt:lpstr>Strcat Program</vt:lpstr>
      <vt:lpstr>Strcpy </vt:lpstr>
      <vt:lpstr>Strcpy Program</vt:lpstr>
      <vt:lpstr>strcmp</vt:lpstr>
      <vt:lpstr>Strcmp Program</vt:lpstr>
      <vt:lpstr>strrev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 IN C PROGRAMMING</dc:title>
  <dc:creator>soham pethkar</dc:creator>
  <cp:lastModifiedBy>soham pethkar</cp:lastModifiedBy>
  <cp:revision>12</cp:revision>
  <dcterms:created xsi:type="dcterms:W3CDTF">2023-04-19T14:22:46Z</dcterms:created>
  <dcterms:modified xsi:type="dcterms:W3CDTF">2023-04-21T12:44:49Z</dcterms:modified>
</cp:coreProperties>
</file>