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499EB-BCA9-44DC-A271-1D6C22820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6C60579E-B6FB-4B3D-A849-D143102F3ECF}">
      <dgm:prSet/>
      <dgm:spPr/>
      <dgm:t>
        <a:bodyPr/>
        <a:lstStyle/>
        <a:p>
          <a:r>
            <a:rPr lang="en-US" dirty="0"/>
            <a:t>The discoveries hold </a:t>
          </a:r>
          <a:r>
            <a:rPr lang="en-US" b="1" u="sng" dirty="0"/>
            <a:t>DIFFERENT </a:t>
          </a:r>
          <a:r>
            <a:rPr lang="en-US" dirty="0"/>
            <a:t>for the two obvious subsets that we create through splitting the data extracted. </a:t>
          </a:r>
        </a:p>
      </dgm:t>
    </dgm:pt>
    <dgm:pt modelId="{C8CB8AAC-DF59-46CB-B727-517C61ED3BEC}" type="parTrans" cxnId="{6DE96259-8774-491F-840D-9D72A6259E32}">
      <dgm:prSet/>
      <dgm:spPr/>
      <dgm:t>
        <a:bodyPr/>
        <a:lstStyle/>
        <a:p>
          <a:endParaRPr lang="en-US"/>
        </a:p>
      </dgm:t>
    </dgm:pt>
    <dgm:pt modelId="{4EF66FAA-80AF-4FE5-8EC6-B8A2C178014B}" type="sibTrans" cxnId="{6DE96259-8774-491F-840D-9D72A6259E32}">
      <dgm:prSet/>
      <dgm:spPr/>
      <dgm:t>
        <a:bodyPr/>
        <a:lstStyle/>
        <a:p>
          <a:endParaRPr lang="en-US"/>
        </a:p>
      </dgm:t>
    </dgm:pt>
    <dgm:pt modelId="{2B662F66-ECC2-43D4-AD69-1A75F2F3959D}">
      <dgm:prSet/>
      <dgm:spPr/>
      <dgm:t>
        <a:bodyPr/>
        <a:lstStyle/>
        <a:p>
          <a:r>
            <a:rPr lang="en-US" dirty="0"/>
            <a:t>The biggest difference is seen in splitting the data into two sections through the middle, other sections I tested didn’t give such opposite or bizarre values and remained much closer to the real value. </a:t>
          </a:r>
        </a:p>
      </dgm:t>
    </dgm:pt>
    <dgm:pt modelId="{892C7D9F-60AB-4F7C-8BAC-FA6A750D0C8F}" type="parTrans" cxnId="{1417093F-057D-414D-8241-71F55707D4C7}">
      <dgm:prSet/>
      <dgm:spPr/>
      <dgm:t>
        <a:bodyPr/>
        <a:lstStyle/>
        <a:p>
          <a:endParaRPr lang="en-US"/>
        </a:p>
      </dgm:t>
    </dgm:pt>
    <dgm:pt modelId="{0FA33540-C625-4088-9644-7A063C77C5BC}" type="sibTrans" cxnId="{1417093F-057D-414D-8241-71F55707D4C7}">
      <dgm:prSet/>
      <dgm:spPr/>
      <dgm:t>
        <a:bodyPr/>
        <a:lstStyle/>
        <a:p>
          <a:endParaRPr lang="en-US"/>
        </a:p>
      </dgm:t>
    </dgm:pt>
    <dgm:pt modelId="{3EB32C71-A6DC-4DFC-86DC-5BCE579979AE}" type="pres">
      <dgm:prSet presAssocID="{7D9499EB-BCA9-44DC-A271-1D6C22820C77}" presName="root" presStyleCnt="0">
        <dgm:presLayoutVars>
          <dgm:dir/>
          <dgm:resizeHandles val="exact"/>
        </dgm:presLayoutVars>
      </dgm:prSet>
      <dgm:spPr/>
    </dgm:pt>
    <dgm:pt modelId="{B59E9135-F3B1-4279-83B8-720A3E1D55BB}" type="pres">
      <dgm:prSet presAssocID="{6C60579E-B6FB-4B3D-A849-D143102F3ECF}" presName="compNode" presStyleCnt="0"/>
      <dgm:spPr/>
    </dgm:pt>
    <dgm:pt modelId="{59B6DBB0-1EA5-44D0-9A53-935B4E94B45D}" type="pres">
      <dgm:prSet presAssocID="{6C60579E-B6FB-4B3D-A849-D143102F3ECF}" presName="bgRect" presStyleLbl="bgShp" presStyleIdx="0" presStyleCnt="2"/>
      <dgm:spPr/>
    </dgm:pt>
    <dgm:pt modelId="{4328DE7A-AB2F-4893-853C-25582C894698}" type="pres">
      <dgm:prSet presAssocID="{6C60579E-B6FB-4B3D-A849-D143102F3E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C358790-0FC7-47EF-918C-33B1ABBF0ED8}" type="pres">
      <dgm:prSet presAssocID="{6C60579E-B6FB-4B3D-A849-D143102F3ECF}" presName="spaceRect" presStyleCnt="0"/>
      <dgm:spPr/>
    </dgm:pt>
    <dgm:pt modelId="{5B4A8012-1603-4F35-BE72-06AEB699D8C0}" type="pres">
      <dgm:prSet presAssocID="{6C60579E-B6FB-4B3D-A849-D143102F3ECF}" presName="parTx" presStyleLbl="revTx" presStyleIdx="0" presStyleCnt="2">
        <dgm:presLayoutVars>
          <dgm:chMax val="0"/>
          <dgm:chPref val="0"/>
        </dgm:presLayoutVars>
      </dgm:prSet>
      <dgm:spPr/>
    </dgm:pt>
    <dgm:pt modelId="{CDBCF10A-F731-42E0-ABE8-1539EE5E8C52}" type="pres">
      <dgm:prSet presAssocID="{4EF66FAA-80AF-4FE5-8EC6-B8A2C178014B}" presName="sibTrans" presStyleCnt="0"/>
      <dgm:spPr/>
    </dgm:pt>
    <dgm:pt modelId="{7E00A499-B199-41DE-A25E-457522105624}" type="pres">
      <dgm:prSet presAssocID="{2B662F66-ECC2-43D4-AD69-1A75F2F3959D}" presName="compNode" presStyleCnt="0"/>
      <dgm:spPr/>
    </dgm:pt>
    <dgm:pt modelId="{D4007457-41F3-40E1-BE15-2B56D683ADCB}" type="pres">
      <dgm:prSet presAssocID="{2B662F66-ECC2-43D4-AD69-1A75F2F3959D}" presName="bgRect" presStyleLbl="bgShp" presStyleIdx="1" presStyleCnt="2"/>
      <dgm:spPr/>
    </dgm:pt>
    <dgm:pt modelId="{2BD3F912-23B9-4560-B2F6-1665F648CF84}" type="pres">
      <dgm:prSet presAssocID="{2B662F66-ECC2-43D4-AD69-1A75F2F395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F626294-913D-4522-8B1B-53AF2EE979F5}" type="pres">
      <dgm:prSet presAssocID="{2B662F66-ECC2-43D4-AD69-1A75F2F3959D}" presName="spaceRect" presStyleCnt="0"/>
      <dgm:spPr/>
    </dgm:pt>
    <dgm:pt modelId="{EFAEB7E7-AC41-440E-AEBB-F86D429F7449}" type="pres">
      <dgm:prSet presAssocID="{2B662F66-ECC2-43D4-AD69-1A75F2F395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417093F-057D-414D-8241-71F55707D4C7}" srcId="{7D9499EB-BCA9-44DC-A271-1D6C22820C77}" destId="{2B662F66-ECC2-43D4-AD69-1A75F2F3959D}" srcOrd="1" destOrd="0" parTransId="{892C7D9F-60AB-4F7C-8BAC-FA6A750D0C8F}" sibTransId="{0FA33540-C625-4088-9644-7A063C77C5BC}"/>
    <dgm:cxn modelId="{7956F576-FAA7-451B-BCAB-8436A6C70F54}" type="presOf" srcId="{2B662F66-ECC2-43D4-AD69-1A75F2F3959D}" destId="{EFAEB7E7-AC41-440E-AEBB-F86D429F7449}" srcOrd="0" destOrd="0" presId="urn:microsoft.com/office/officeart/2018/2/layout/IconVerticalSolidList"/>
    <dgm:cxn modelId="{6DE96259-8774-491F-840D-9D72A6259E32}" srcId="{7D9499EB-BCA9-44DC-A271-1D6C22820C77}" destId="{6C60579E-B6FB-4B3D-A849-D143102F3ECF}" srcOrd="0" destOrd="0" parTransId="{C8CB8AAC-DF59-46CB-B727-517C61ED3BEC}" sibTransId="{4EF66FAA-80AF-4FE5-8EC6-B8A2C178014B}"/>
    <dgm:cxn modelId="{4CBF83E4-B35C-48E8-BB11-F5DCBB8FA12C}" type="presOf" srcId="{6C60579E-B6FB-4B3D-A849-D143102F3ECF}" destId="{5B4A8012-1603-4F35-BE72-06AEB699D8C0}" srcOrd="0" destOrd="0" presId="urn:microsoft.com/office/officeart/2018/2/layout/IconVerticalSolidList"/>
    <dgm:cxn modelId="{1D1981E7-1A5A-44B6-8753-6E84D65AAE7F}" type="presOf" srcId="{7D9499EB-BCA9-44DC-A271-1D6C22820C77}" destId="{3EB32C71-A6DC-4DFC-86DC-5BCE579979AE}" srcOrd="0" destOrd="0" presId="urn:microsoft.com/office/officeart/2018/2/layout/IconVerticalSolidList"/>
    <dgm:cxn modelId="{414F0723-2D7F-41BE-86F6-4E3436A22333}" type="presParOf" srcId="{3EB32C71-A6DC-4DFC-86DC-5BCE579979AE}" destId="{B59E9135-F3B1-4279-83B8-720A3E1D55BB}" srcOrd="0" destOrd="0" presId="urn:microsoft.com/office/officeart/2018/2/layout/IconVerticalSolidList"/>
    <dgm:cxn modelId="{97746E5F-420F-44A1-B5C7-5BC07218F082}" type="presParOf" srcId="{B59E9135-F3B1-4279-83B8-720A3E1D55BB}" destId="{59B6DBB0-1EA5-44D0-9A53-935B4E94B45D}" srcOrd="0" destOrd="0" presId="urn:microsoft.com/office/officeart/2018/2/layout/IconVerticalSolidList"/>
    <dgm:cxn modelId="{88F2C137-F595-4E32-8301-0C657216FA2E}" type="presParOf" srcId="{B59E9135-F3B1-4279-83B8-720A3E1D55BB}" destId="{4328DE7A-AB2F-4893-853C-25582C894698}" srcOrd="1" destOrd="0" presId="urn:microsoft.com/office/officeart/2018/2/layout/IconVerticalSolidList"/>
    <dgm:cxn modelId="{7E079B3F-D909-4384-8470-9F4002531382}" type="presParOf" srcId="{B59E9135-F3B1-4279-83B8-720A3E1D55BB}" destId="{6C358790-0FC7-47EF-918C-33B1ABBF0ED8}" srcOrd="2" destOrd="0" presId="urn:microsoft.com/office/officeart/2018/2/layout/IconVerticalSolidList"/>
    <dgm:cxn modelId="{5DBBAF3A-0D3D-4C98-B23F-B41674F3B677}" type="presParOf" srcId="{B59E9135-F3B1-4279-83B8-720A3E1D55BB}" destId="{5B4A8012-1603-4F35-BE72-06AEB699D8C0}" srcOrd="3" destOrd="0" presId="urn:microsoft.com/office/officeart/2018/2/layout/IconVerticalSolidList"/>
    <dgm:cxn modelId="{1FE77AE9-0013-499A-B939-DF4EC708BE62}" type="presParOf" srcId="{3EB32C71-A6DC-4DFC-86DC-5BCE579979AE}" destId="{CDBCF10A-F731-42E0-ABE8-1539EE5E8C52}" srcOrd="1" destOrd="0" presId="urn:microsoft.com/office/officeart/2018/2/layout/IconVerticalSolidList"/>
    <dgm:cxn modelId="{0310167F-96E2-4E35-AE0A-0FEA80CFA0D3}" type="presParOf" srcId="{3EB32C71-A6DC-4DFC-86DC-5BCE579979AE}" destId="{7E00A499-B199-41DE-A25E-457522105624}" srcOrd="2" destOrd="0" presId="urn:microsoft.com/office/officeart/2018/2/layout/IconVerticalSolidList"/>
    <dgm:cxn modelId="{789EAD2D-FA24-41C6-97B5-F1C656454653}" type="presParOf" srcId="{7E00A499-B199-41DE-A25E-457522105624}" destId="{D4007457-41F3-40E1-BE15-2B56D683ADCB}" srcOrd="0" destOrd="0" presId="urn:microsoft.com/office/officeart/2018/2/layout/IconVerticalSolidList"/>
    <dgm:cxn modelId="{74F5943E-090D-4649-9BEF-2F2AC2CE6050}" type="presParOf" srcId="{7E00A499-B199-41DE-A25E-457522105624}" destId="{2BD3F912-23B9-4560-B2F6-1665F648CF84}" srcOrd="1" destOrd="0" presId="urn:microsoft.com/office/officeart/2018/2/layout/IconVerticalSolidList"/>
    <dgm:cxn modelId="{8463680E-6113-4C01-B384-B4FEB04EB5F3}" type="presParOf" srcId="{7E00A499-B199-41DE-A25E-457522105624}" destId="{6F626294-913D-4522-8B1B-53AF2EE979F5}" srcOrd="2" destOrd="0" presId="urn:microsoft.com/office/officeart/2018/2/layout/IconVerticalSolidList"/>
    <dgm:cxn modelId="{ECE3300E-699F-4023-9A31-8D082200252B}" type="presParOf" srcId="{7E00A499-B199-41DE-A25E-457522105624}" destId="{EFAEB7E7-AC41-440E-AEBB-F86D429F74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6DBB0-1EA5-44D0-9A53-935B4E94B45D}">
      <dsp:nvSpPr>
        <dsp:cNvPr id="0" name=""/>
        <dsp:cNvSpPr/>
      </dsp:nvSpPr>
      <dsp:spPr>
        <a:xfrm>
          <a:off x="0" y="601722"/>
          <a:ext cx="10287000" cy="11108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8DE7A-AB2F-4893-853C-25582C894698}">
      <dsp:nvSpPr>
        <dsp:cNvPr id="0" name=""/>
        <dsp:cNvSpPr/>
      </dsp:nvSpPr>
      <dsp:spPr>
        <a:xfrm>
          <a:off x="336038" y="851668"/>
          <a:ext cx="610979" cy="610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A8012-1603-4F35-BE72-06AEB699D8C0}">
      <dsp:nvSpPr>
        <dsp:cNvPr id="0" name=""/>
        <dsp:cNvSpPr/>
      </dsp:nvSpPr>
      <dsp:spPr>
        <a:xfrm>
          <a:off x="1283056" y="601722"/>
          <a:ext cx="9003943" cy="111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7" tIns="117567" rIns="117567" bIns="11756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discoveries hold </a:t>
          </a:r>
          <a:r>
            <a:rPr lang="en-US" sz="2100" b="1" u="sng" kern="1200" dirty="0"/>
            <a:t>DIFFERENT </a:t>
          </a:r>
          <a:r>
            <a:rPr lang="en-US" sz="2100" kern="1200" dirty="0"/>
            <a:t>for the two obvious subsets that we create through splitting the data extracted. </a:t>
          </a:r>
        </a:p>
      </dsp:txBody>
      <dsp:txXfrm>
        <a:off x="1283056" y="601722"/>
        <a:ext cx="9003943" cy="1110871"/>
      </dsp:txXfrm>
    </dsp:sp>
    <dsp:sp modelId="{D4007457-41F3-40E1-BE15-2B56D683ADCB}">
      <dsp:nvSpPr>
        <dsp:cNvPr id="0" name=""/>
        <dsp:cNvSpPr/>
      </dsp:nvSpPr>
      <dsp:spPr>
        <a:xfrm>
          <a:off x="0" y="1990311"/>
          <a:ext cx="10287000" cy="11108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3F912-23B9-4560-B2F6-1665F648CF84}">
      <dsp:nvSpPr>
        <dsp:cNvPr id="0" name=""/>
        <dsp:cNvSpPr/>
      </dsp:nvSpPr>
      <dsp:spPr>
        <a:xfrm>
          <a:off x="336038" y="2240257"/>
          <a:ext cx="610979" cy="610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EB7E7-AC41-440E-AEBB-F86D429F7449}">
      <dsp:nvSpPr>
        <dsp:cNvPr id="0" name=""/>
        <dsp:cNvSpPr/>
      </dsp:nvSpPr>
      <dsp:spPr>
        <a:xfrm>
          <a:off x="1283056" y="1990311"/>
          <a:ext cx="9003943" cy="111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7" tIns="117567" rIns="117567" bIns="11756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biggest difference is seen in splitting the data into two sections through the middle, other sections I tested didn’t give such opposite or bizarre values and remained much closer to the real value. </a:t>
          </a:r>
        </a:p>
      </dsp:txBody>
      <dsp:txXfrm>
        <a:off x="1283056" y="1990311"/>
        <a:ext cx="9003943" cy="1110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8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2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623229A1-5E26-2C71-71F1-8D7B38124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99" b="1517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DCA89-DB40-8E56-2D14-F3E49DE3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404558"/>
            <a:ext cx="7355457" cy="1560167"/>
          </a:xfrm>
        </p:spPr>
        <p:txBody>
          <a:bodyPr>
            <a:normAutofit/>
          </a:bodyPr>
          <a:lstStyle/>
          <a:p>
            <a:r>
              <a:rPr lang="en-US" dirty="0"/>
              <a:t>Cars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03E5B-3C2A-4C70-B1A6-B471A9692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5610250"/>
            <a:ext cx="7172325" cy="756045"/>
          </a:xfrm>
        </p:spPr>
        <p:txBody>
          <a:bodyPr>
            <a:normAutofit/>
          </a:bodyPr>
          <a:lstStyle/>
          <a:p>
            <a:r>
              <a:rPr lang="en-US" dirty="0"/>
              <a:t>Soham Satpute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6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AEE546EE-7DF0-025D-17E5-D071BE2735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1C800-D4FB-FD15-FEBE-ABAB2096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4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E66E3-6BAC-3812-06F9-10042963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Mean buyer income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E7E-07FD-711D-F90A-79691629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The Statistics of Buyer Income</a:t>
            </a:r>
          </a:p>
          <a:p>
            <a:endParaRPr lang="en-US" dirty="0"/>
          </a:p>
          <a:p>
            <a:r>
              <a:rPr lang="en-US" dirty="0"/>
              <a:t>Mean = </a:t>
            </a:r>
            <a:r>
              <a:rPr lang="en-US" b="1" dirty="0"/>
              <a:t>170194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7B66-42FC-06FA-16FE-B83CCFD3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1157972"/>
            <a:ext cx="4708521" cy="45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E0F95C-6729-CF12-BBEB-4532A5962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877653-0A80-F357-F790-A6DE740F3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002118"/>
            <a:ext cx="6095999" cy="4855882"/>
          </a:xfrm>
          <a:prstGeom prst="rect">
            <a:avLst/>
          </a:prstGeom>
          <a:gradFill>
            <a:gsLst>
              <a:gs pos="67860">
                <a:schemeClr val="accent1">
                  <a:lumMod val="60000"/>
                  <a:lumOff val="40000"/>
                  <a:alpha val="85000"/>
                </a:schemeClr>
              </a:gs>
              <a:gs pos="0">
                <a:schemeClr val="accent1">
                  <a:lumMod val="60000"/>
                  <a:lumOff val="40000"/>
                  <a:alpha val="0"/>
                </a:schemeClr>
              </a:gs>
              <a:gs pos="91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031FE-FC62-915E-2E37-A3421B39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03" y="2288987"/>
            <a:ext cx="4200098" cy="3472331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Q1 – Avg Higher than $3000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DF978-4FA2-96E2-698B-ED62D98E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0" y="689742"/>
            <a:ext cx="11078140" cy="1273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C2F5-ACE7-39FA-5C18-667F2212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2725726"/>
            <a:ext cx="4200098" cy="3370273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Firstly, I looked up the individual locations found by a unique function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Second, I used obvious combinations (like NYC and Male)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Then I realized since those values are negative, there is no association with the real world – So I started random combinations to produce a value &gt; 3000 of mean buyer income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Then I came across the combination of </a:t>
            </a:r>
            <a:r>
              <a:rPr lang="en-US" sz="1700" b="1" dirty="0"/>
              <a:t>(Chicago and Chevrolet), </a:t>
            </a:r>
            <a:r>
              <a:rPr lang="en-US" sz="1700" dirty="0"/>
              <a:t>about 5000 above mean</a:t>
            </a:r>
          </a:p>
        </p:txBody>
      </p:sp>
    </p:spTree>
    <p:extLst>
      <p:ext uri="{BB962C8B-B14F-4D97-AF65-F5344CB8AC3E}">
        <p14:creationId xmlns:p14="http://schemas.microsoft.com/office/powerpoint/2010/main" val="255560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E0F95C-6729-CF12-BBEB-4532A5962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77653-0A80-F357-F790-A6DE740F3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002118"/>
            <a:ext cx="6095999" cy="4855882"/>
          </a:xfrm>
          <a:prstGeom prst="rect">
            <a:avLst/>
          </a:prstGeom>
          <a:gradFill>
            <a:gsLst>
              <a:gs pos="67860">
                <a:schemeClr val="accent1">
                  <a:lumMod val="60000"/>
                  <a:lumOff val="40000"/>
                  <a:alpha val="85000"/>
                </a:schemeClr>
              </a:gs>
              <a:gs pos="0">
                <a:schemeClr val="accent1">
                  <a:lumMod val="60000"/>
                  <a:lumOff val="40000"/>
                  <a:alpha val="0"/>
                </a:schemeClr>
              </a:gs>
              <a:gs pos="91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C27EF-CCBB-380A-CFDF-7F8687AA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03" y="2288987"/>
            <a:ext cx="4200098" cy="347233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Q2 avg lower than 3000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4818B-9251-9F77-7978-E4379022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9" y="536887"/>
            <a:ext cx="10906220" cy="16086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E0CF-3914-7878-0340-712D1059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2725726"/>
            <a:ext cx="4200098" cy="3370273"/>
          </a:xfrm>
        </p:spPr>
        <p:txBody>
          <a:bodyPr anchor="ctr">
            <a:normAutofit/>
          </a:bodyPr>
          <a:lstStyle/>
          <a:p>
            <a:r>
              <a:rPr lang="en-US" dirty="0"/>
              <a:t>As stated in Slide 3, since the real-world logic and dataset had no connections, I again tried random combinations and produced one that gives a value lower than $3000 of buyer income</a:t>
            </a:r>
          </a:p>
          <a:p>
            <a:endParaRPr lang="en-US" dirty="0"/>
          </a:p>
          <a:p>
            <a:r>
              <a:rPr lang="en-US" dirty="0"/>
              <a:t>The combination is </a:t>
            </a:r>
            <a:r>
              <a:rPr lang="en-US" b="1" dirty="0"/>
              <a:t>NYC and GMC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rved section of an athletics track in a sport stadium">
            <a:extLst>
              <a:ext uri="{FF2B5EF4-FFF2-40B4-BE49-F238E27FC236}">
                <a16:creationId xmlns:a16="http://schemas.microsoft.com/office/drawing/2014/main" id="{2F5CF099-C9B7-75BD-94BA-72C779B06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754" b="397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415A7-5AE5-48D1-6D7C-A632A1B2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Cross validation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1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A80C3-CAAC-C21E-7E31-E8BA2754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r>
              <a:rPr lang="en-US" dirty="0"/>
              <a:t>Q1 cross validation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F1E9BB5B-87F3-60F4-1D79-9CDFDB337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r="10593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AF32-A3CE-FBE0-9316-C9B8030C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r>
              <a:rPr lang="en-US" dirty="0"/>
              <a:t>I tried the basic split of the first half of the database [1:25000] and the other half being [25000:50000]</a:t>
            </a:r>
          </a:p>
          <a:p>
            <a:r>
              <a:rPr lang="en-US" b="1" dirty="0"/>
              <a:t>FOR QUERY 1</a:t>
            </a:r>
          </a:p>
          <a:p>
            <a:r>
              <a:rPr lang="en-US" dirty="0"/>
              <a:t>The first half reported in difference up to  </a:t>
            </a:r>
            <a:r>
              <a:rPr lang="en-US" b="1" dirty="0"/>
              <a:t>8930.507</a:t>
            </a:r>
          </a:p>
          <a:p>
            <a:r>
              <a:rPr lang="en-US" dirty="0"/>
              <a:t>The second half reported a </a:t>
            </a:r>
            <a:r>
              <a:rPr lang="en-US" b="1" u="sng" dirty="0"/>
              <a:t>Negative</a:t>
            </a:r>
            <a:r>
              <a:rPr lang="en-US" dirty="0"/>
              <a:t> difference of </a:t>
            </a:r>
            <a:r>
              <a:rPr lang="en-US" b="1" dirty="0"/>
              <a:t>537.6488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0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ater droplet on a petal">
            <a:extLst>
              <a:ext uri="{FF2B5EF4-FFF2-40B4-BE49-F238E27FC236}">
                <a16:creationId xmlns:a16="http://schemas.microsoft.com/office/drawing/2014/main" id="{F9B4C2C3-BDC8-E5A2-402C-369873BBF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7" r="2182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D03616-DDAC-8A04-EAA4-4B785713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74117"/>
            <a:ext cx="6096001" cy="3689633"/>
          </a:xfrm>
          <a:prstGeom prst="rect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91000"/>
                </a:schemeClr>
              </a:gs>
              <a:gs pos="2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66763-B3FE-BC7A-1DD4-A7AC39A2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0"/>
            <a:ext cx="4533153" cy="233231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Q2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3B5C-2A17-B04F-72E1-F6614F14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48" y="762000"/>
            <a:ext cx="4219149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I tried the basic split of the first half of the database [1:25000] and the other half being [25000:50000]</a:t>
            </a:r>
          </a:p>
          <a:p>
            <a:r>
              <a:rPr lang="en-US" b="1" dirty="0"/>
              <a:t>FOR QUERY 2</a:t>
            </a:r>
          </a:p>
          <a:p>
            <a:r>
              <a:rPr lang="en-US" dirty="0"/>
              <a:t>The first half reported in </a:t>
            </a:r>
            <a:r>
              <a:rPr lang="en-US" b="1" u="sng" dirty="0"/>
              <a:t>Positive</a:t>
            </a:r>
            <a:r>
              <a:rPr lang="en-US" dirty="0"/>
              <a:t> difference up to  </a:t>
            </a:r>
            <a:r>
              <a:rPr lang="en-US" b="1" dirty="0"/>
              <a:t>2042.768</a:t>
            </a:r>
          </a:p>
          <a:p>
            <a:r>
              <a:rPr lang="en-US" dirty="0"/>
              <a:t>The second half reported a difference of </a:t>
            </a:r>
            <a:r>
              <a:rPr lang="en-US" b="1" dirty="0"/>
              <a:t>5683.738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9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BCBC0B-8296-56C5-38CB-8138FF84D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6534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17932-15C4-83A5-9BEC-618770EE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43" y="2286000"/>
            <a:ext cx="3676918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Re-validation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25DD-F8D5-B108-FACC-AD1CAF15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085" y="762000"/>
            <a:ext cx="4446931" cy="5334000"/>
          </a:xfrm>
        </p:spPr>
        <p:txBody>
          <a:bodyPr anchor="ctr">
            <a:normAutofit/>
          </a:bodyPr>
          <a:lstStyle/>
          <a:p>
            <a:r>
              <a:rPr lang="en-US" dirty="0"/>
              <a:t>I revalidated the dataset with the queries once again and produced different values, am only including the first one as the credit as it was written originally. </a:t>
            </a:r>
          </a:p>
          <a:p>
            <a:r>
              <a:rPr lang="en-US" dirty="0"/>
              <a:t>The values produced didn’t stand close to the true mean</a:t>
            </a:r>
          </a:p>
        </p:txBody>
      </p:sp>
    </p:spTree>
    <p:extLst>
      <p:ext uri="{BB962C8B-B14F-4D97-AF65-F5344CB8AC3E}">
        <p14:creationId xmlns:p14="http://schemas.microsoft.com/office/powerpoint/2010/main" val="290365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3A3E2-E9F0-C320-91C8-D6BC5BE0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CONCLUSION: Real or random?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0F36A-60E7-2C64-6012-41197A9AC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172496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44307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339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Next Cond</vt:lpstr>
      <vt:lpstr>Trade Gothic Next Light</vt:lpstr>
      <vt:lpstr>AfterglowVTI</vt:lpstr>
      <vt:lpstr>Cars </vt:lpstr>
      <vt:lpstr>Mean buyer income</vt:lpstr>
      <vt:lpstr>Q1 – Avg Higher than $3000</vt:lpstr>
      <vt:lpstr>Q2 avg lower than 3000</vt:lpstr>
      <vt:lpstr>Cross validation</vt:lpstr>
      <vt:lpstr>Q1 cross validation</vt:lpstr>
      <vt:lpstr>Q2 cross validation</vt:lpstr>
      <vt:lpstr>Re-validation</vt:lpstr>
      <vt:lpstr>CONCLUSION: Real or random?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</dc:title>
  <dc:creator>Soham Deepak Satpute</dc:creator>
  <cp:lastModifiedBy>Soham Deepak Satpute</cp:lastModifiedBy>
  <cp:revision>11</cp:revision>
  <dcterms:created xsi:type="dcterms:W3CDTF">2023-10-09T02:05:05Z</dcterms:created>
  <dcterms:modified xsi:type="dcterms:W3CDTF">2023-10-09T02:34:23Z</dcterms:modified>
</cp:coreProperties>
</file>