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1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8"/>
  </p:normalViewPr>
  <p:slideViewPr>
    <p:cSldViewPr snapToGrid="0" snapToObjects="1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Reduce and Eliminate Expenses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Decide on a Location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Set Goals and Create a Plan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C54DDAD1-57E2-410C-AC1B-2D57D298F048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9980D35F-2118-4C83-9732-EF5CBBCA6FCA}" type="pres">
      <dgm:prSet presAssocID="{41CDB9B8-E81E-41E7-AE89-8F6EDFC88D92}" presName="compNode" presStyleCnt="0"/>
      <dgm:spPr/>
    </dgm:pt>
    <dgm:pt modelId="{DFE25A03-8A30-40B2-A251-4BE180558007}" type="pres">
      <dgm:prSet presAssocID="{41CDB9B8-E81E-41E7-AE89-8F6EDFC88D92}" presName="bgRect" presStyleLbl="bgShp" presStyleIdx="0" presStyleCnt="3"/>
      <dgm:spPr/>
    </dgm:pt>
    <dgm:pt modelId="{6B154ADC-7C71-49D8-B272-61A29620255E}" type="pres">
      <dgm:prSet presAssocID="{41CDB9B8-E81E-41E7-AE89-8F6EDFC88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C94C9083-F19A-454E-BE10-DDDCEFD0B4A0}" type="pres">
      <dgm:prSet presAssocID="{41CDB9B8-E81E-41E7-AE89-8F6EDFC88D92}" presName="spaceRect" presStyleCnt="0"/>
      <dgm:spPr/>
    </dgm:pt>
    <dgm:pt modelId="{8ABDDEF2-D3EE-48F5-810E-D8B8D64CB1D1}" type="pres">
      <dgm:prSet presAssocID="{41CDB9B8-E81E-41E7-AE89-8F6EDFC88D92}" presName="parTx" presStyleLbl="revTx" presStyleIdx="0" presStyleCnt="3">
        <dgm:presLayoutVars>
          <dgm:chMax val="0"/>
          <dgm:chPref val="0"/>
        </dgm:presLayoutVars>
      </dgm:prSet>
      <dgm:spPr/>
    </dgm:pt>
    <dgm:pt modelId="{F7E222F4-C766-4010-93A0-7F5C3ECC40EC}" type="pres">
      <dgm:prSet presAssocID="{BA791450-8D1E-4A6F-B71D-2984D9E245C4}" presName="sibTrans" presStyleCnt="0"/>
      <dgm:spPr/>
    </dgm:pt>
    <dgm:pt modelId="{87D36025-EDF2-4358-A23A-5EE20443630A}" type="pres">
      <dgm:prSet presAssocID="{4D7D34C7-9466-4514-BF51-7396C17436B5}" presName="compNode" presStyleCnt="0"/>
      <dgm:spPr/>
    </dgm:pt>
    <dgm:pt modelId="{E7329DE9-6CBC-4222-BA02-41C8593CFC1E}" type="pres">
      <dgm:prSet presAssocID="{4D7D34C7-9466-4514-BF51-7396C17436B5}" presName="bgRect" presStyleLbl="bgShp" presStyleIdx="1" presStyleCnt="3"/>
      <dgm:spPr/>
    </dgm:pt>
    <dgm:pt modelId="{1E7A56FE-768E-48F9-ABA8-AAF197C8B2AB}" type="pres">
      <dgm:prSet presAssocID="{4D7D34C7-9466-4514-BF51-7396C1743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63FC64D-8217-4E60-AC79-C557D2F90AF3}" type="pres">
      <dgm:prSet presAssocID="{4D7D34C7-9466-4514-BF51-7396C17436B5}" presName="spaceRect" presStyleCnt="0"/>
      <dgm:spPr/>
    </dgm:pt>
    <dgm:pt modelId="{24D6C1C7-45DC-4D9D-8D3C-EF806EEEC836}" type="pres">
      <dgm:prSet presAssocID="{4D7D34C7-9466-4514-BF51-7396C17436B5}" presName="parTx" presStyleLbl="revTx" presStyleIdx="1" presStyleCnt="3">
        <dgm:presLayoutVars>
          <dgm:chMax val="0"/>
          <dgm:chPref val="0"/>
        </dgm:presLayoutVars>
      </dgm:prSet>
      <dgm:spPr/>
    </dgm:pt>
    <dgm:pt modelId="{950A0348-0898-470C-8DF1-782CE8070D06}" type="pres">
      <dgm:prSet presAssocID="{483498F9-A0C2-4668-85AB-D8E6E254F73B}" presName="sibTrans" presStyleCnt="0"/>
      <dgm:spPr/>
    </dgm:pt>
    <dgm:pt modelId="{02DBEA77-C4FA-4163-88D1-D6B72205D221}" type="pres">
      <dgm:prSet presAssocID="{8E185869-F0D4-43E2-B08A-2F3E83EE98F3}" presName="compNode" presStyleCnt="0"/>
      <dgm:spPr/>
    </dgm:pt>
    <dgm:pt modelId="{625AEBC4-C6DD-430A-8F95-BBF226EF4AB3}" type="pres">
      <dgm:prSet presAssocID="{8E185869-F0D4-43E2-B08A-2F3E83EE98F3}" presName="bgRect" presStyleLbl="bgShp" presStyleIdx="2" presStyleCnt="3"/>
      <dgm:spPr/>
    </dgm:pt>
    <dgm:pt modelId="{9EC1BAA1-CEB2-4B9D-A637-07137D038F05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E4092B3-0527-4E96-B2A5-2B7CA6F4A4FC}" type="pres">
      <dgm:prSet presAssocID="{8E185869-F0D4-43E2-B08A-2F3E83EE98F3}" presName="spaceRect" presStyleCnt="0"/>
      <dgm:spPr/>
    </dgm:pt>
    <dgm:pt modelId="{DEB2A193-A1DC-4B26-848A-CC858F8E32AC}" type="pres">
      <dgm:prSet presAssocID="{8E185869-F0D4-43E2-B08A-2F3E83EE98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FD7AD83B-7876-49C4-96DE-C0E479028947}" type="presOf" srcId="{41CDB9B8-E81E-41E7-AE89-8F6EDFC88D92}" destId="{8ABDDEF2-D3EE-48F5-810E-D8B8D64CB1D1}" srcOrd="0" destOrd="0" presId="urn:microsoft.com/office/officeart/2018/2/layout/IconVerticalSolid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15E4859A-6FE7-4F93-9F13-B5B64ACFADF4}" type="presOf" srcId="{7B62DEA7-9DCD-4B2E-9DC5-BE121C266AFD}" destId="{C54DDAD1-57E2-410C-AC1B-2D57D298F048}" srcOrd="0" destOrd="0" presId="urn:microsoft.com/office/officeart/2018/2/layout/IconVerticalSolidList"/>
    <dgm:cxn modelId="{F9FCBEAA-6B8B-4272-96AC-743648D41B7F}" type="presOf" srcId="{4D7D34C7-9466-4514-BF51-7396C17436B5}" destId="{24D6C1C7-45DC-4D9D-8D3C-EF806EEEC836}" srcOrd="0" destOrd="0" presId="urn:microsoft.com/office/officeart/2018/2/layout/IconVerticalSolidList"/>
    <dgm:cxn modelId="{111667AB-D41A-4BAE-93F5-9664017E161D}" type="presOf" srcId="{8E185869-F0D4-43E2-B08A-2F3E83EE98F3}" destId="{DEB2A193-A1DC-4B26-848A-CC858F8E32AC}" srcOrd="0" destOrd="0" presId="urn:microsoft.com/office/officeart/2018/2/layout/IconVerticalSolidList"/>
    <dgm:cxn modelId="{FF46BE6D-2690-405B-A4B2-83A12542E6CE}" type="presParOf" srcId="{C54DDAD1-57E2-410C-AC1B-2D57D298F048}" destId="{9980D35F-2118-4C83-9732-EF5CBBCA6FCA}" srcOrd="0" destOrd="0" presId="urn:microsoft.com/office/officeart/2018/2/layout/IconVerticalSolidList"/>
    <dgm:cxn modelId="{E67405C6-58A6-4BD1-87AC-010D9EF340BF}" type="presParOf" srcId="{9980D35F-2118-4C83-9732-EF5CBBCA6FCA}" destId="{DFE25A03-8A30-40B2-A251-4BE180558007}" srcOrd="0" destOrd="0" presId="urn:microsoft.com/office/officeart/2018/2/layout/IconVerticalSolidList"/>
    <dgm:cxn modelId="{244E9B3D-250F-4D1D-9284-2349C5E4EF7F}" type="presParOf" srcId="{9980D35F-2118-4C83-9732-EF5CBBCA6FCA}" destId="{6B154ADC-7C71-49D8-B272-61A29620255E}" srcOrd="1" destOrd="0" presId="urn:microsoft.com/office/officeart/2018/2/layout/IconVerticalSolidList"/>
    <dgm:cxn modelId="{FF0506F1-1B9E-47E3-AF0A-DDBF9B31D0EE}" type="presParOf" srcId="{9980D35F-2118-4C83-9732-EF5CBBCA6FCA}" destId="{C94C9083-F19A-454E-BE10-DDDCEFD0B4A0}" srcOrd="2" destOrd="0" presId="urn:microsoft.com/office/officeart/2018/2/layout/IconVerticalSolidList"/>
    <dgm:cxn modelId="{C7239360-C14C-4642-B728-CA1056795C7D}" type="presParOf" srcId="{9980D35F-2118-4C83-9732-EF5CBBCA6FCA}" destId="{8ABDDEF2-D3EE-48F5-810E-D8B8D64CB1D1}" srcOrd="3" destOrd="0" presId="urn:microsoft.com/office/officeart/2018/2/layout/IconVerticalSolidList"/>
    <dgm:cxn modelId="{6F3279CE-8917-4EF1-A234-27FC6C39FDF6}" type="presParOf" srcId="{C54DDAD1-57E2-410C-AC1B-2D57D298F048}" destId="{F7E222F4-C766-4010-93A0-7F5C3ECC40EC}" srcOrd="1" destOrd="0" presId="urn:microsoft.com/office/officeart/2018/2/layout/IconVerticalSolidList"/>
    <dgm:cxn modelId="{37DAB135-C11D-43AA-B6D6-3BCCFB0C64EF}" type="presParOf" srcId="{C54DDAD1-57E2-410C-AC1B-2D57D298F048}" destId="{87D36025-EDF2-4358-A23A-5EE20443630A}" srcOrd="2" destOrd="0" presId="urn:microsoft.com/office/officeart/2018/2/layout/IconVerticalSolidList"/>
    <dgm:cxn modelId="{87BC9BD5-3469-4707-96C3-150ED01591D8}" type="presParOf" srcId="{87D36025-EDF2-4358-A23A-5EE20443630A}" destId="{E7329DE9-6CBC-4222-BA02-41C8593CFC1E}" srcOrd="0" destOrd="0" presId="urn:microsoft.com/office/officeart/2018/2/layout/IconVerticalSolidList"/>
    <dgm:cxn modelId="{5C091AE1-02CD-4182-B483-D3F3220B80F1}" type="presParOf" srcId="{87D36025-EDF2-4358-A23A-5EE20443630A}" destId="{1E7A56FE-768E-48F9-ABA8-AAF197C8B2AB}" srcOrd="1" destOrd="0" presId="urn:microsoft.com/office/officeart/2018/2/layout/IconVerticalSolidList"/>
    <dgm:cxn modelId="{9652C9A7-CAA5-4654-8165-06B5CEA6D2D3}" type="presParOf" srcId="{87D36025-EDF2-4358-A23A-5EE20443630A}" destId="{A63FC64D-8217-4E60-AC79-C557D2F90AF3}" srcOrd="2" destOrd="0" presId="urn:microsoft.com/office/officeart/2018/2/layout/IconVerticalSolidList"/>
    <dgm:cxn modelId="{C508AD7D-D52C-49D0-AC01-018F430387B6}" type="presParOf" srcId="{87D36025-EDF2-4358-A23A-5EE20443630A}" destId="{24D6C1C7-45DC-4D9D-8D3C-EF806EEEC836}" srcOrd="3" destOrd="0" presId="urn:microsoft.com/office/officeart/2018/2/layout/IconVerticalSolidList"/>
    <dgm:cxn modelId="{AAC131DC-5FF1-46BB-9F2B-AB5E92C6621C}" type="presParOf" srcId="{C54DDAD1-57E2-410C-AC1B-2D57D298F048}" destId="{950A0348-0898-470C-8DF1-782CE8070D06}" srcOrd="3" destOrd="0" presId="urn:microsoft.com/office/officeart/2018/2/layout/IconVerticalSolidList"/>
    <dgm:cxn modelId="{7B6FC3DD-B1BB-47D6-AB8F-BF484D592FC7}" type="presParOf" srcId="{C54DDAD1-57E2-410C-AC1B-2D57D298F048}" destId="{02DBEA77-C4FA-4163-88D1-D6B72205D221}" srcOrd="4" destOrd="0" presId="urn:microsoft.com/office/officeart/2018/2/layout/IconVerticalSolidList"/>
    <dgm:cxn modelId="{34E7FC5C-21A3-4CEB-B75F-1CB6D391A346}" type="presParOf" srcId="{02DBEA77-C4FA-4163-88D1-D6B72205D221}" destId="{625AEBC4-C6DD-430A-8F95-BBF226EF4AB3}" srcOrd="0" destOrd="0" presId="urn:microsoft.com/office/officeart/2018/2/layout/IconVerticalSolidList"/>
    <dgm:cxn modelId="{426A1151-6796-4DFD-B229-4EDCBA3357E5}" type="presParOf" srcId="{02DBEA77-C4FA-4163-88D1-D6B72205D221}" destId="{9EC1BAA1-CEB2-4B9D-A637-07137D038F05}" srcOrd="1" destOrd="0" presId="urn:microsoft.com/office/officeart/2018/2/layout/IconVerticalSolidList"/>
    <dgm:cxn modelId="{3B98EEC3-0427-4C71-B4DB-84ED1B805665}" type="presParOf" srcId="{02DBEA77-C4FA-4163-88D1-D6B72205D221}" destId="{0E4092B3-0527-4E96-B2A5-2B7CA6F4A4FC}" srcOrd="2" destOrd="0" presId="urn:microsoft.com/office/officeart/2018/2/layout/IconVerticalSolidList"/>
    <dgm:cxn modelId="{D4B1EBBD-185E-4D68-A0AA-3E0148E57A22}" type="presParOf" srcId="{02DBEA77-C4FA-4163-88D1-D6B72205D221}" destId="{DEB2A193-A1DC-4B26-848A-CC858F8E32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25A03-8A30-40B2-A251-4BE180558007}">
      <dsp:nvSpPr>
        <dsp:cNvPr id="0" name=""/>
        <dsp:cNvSpPr/>
      </dsp:nvSpPr>
      <dsp:spPr>
        <a:xfrm>
          <a:off x="0" y="437"/>
          <a:ext cx="6176776" cy="1023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54ADC-7C71-49D8-B272-61A29620255E}">
      <dsp:nvSpPr>
        <dsp:cNvPr id="0" name=""/>
        <dsp:cNvSpPr/>
      </dsp:nvSpPr>
      <dsp:spPr>
        <a:xfrm>
          <a:off x="309459" y="230613"/>
          <a:ext cx="562654" cy="562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DDEF2-D3EE-48F5-810E-D8B8D64CB1D1}">
      <dsp:nvSpPr>
        <dsp:cNvPr id="0" name=""/>
        <dsp:cNvSpPr/>
      </dsp:nvSpPr>
      <dsp:spPr>
        <a:xfrm>
          <a:off x="1181573" y="437"/>
          <a:ext cx="4995202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Reduce and Eliminate Expenses</a:t>
          </a:r>
        </a:p>
      </dsp:txBody>
      <dsp:txXfrm>
        <a:off x="1181573" y="437"/>
        <a:ext cx="4995202" cy="1023007"/>
      </dsp:txXfrm>
    </dsp:sp>
    <dsp:sp modelId="{E7329DE9-6CBC-4222-BA02-41C8593CFC1E}">
      <dsp:nvSpPr>
        <dsp:cNvPr id="0" name=""/>
        <dsp:cNvSpPr/>
      </dsp:nvSpPr>
      <dsp:spPr>
        <a:xfrm>
          <a:off x="0" y="1279196"/>
          <a:ext cx="6176776" cy="1023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A56FE-768E-48F9-ABA8-AAF197C8B2AB}">
      <dsp:nvSpPr>
        <dsp:cNvPr id="0" name=""/>
        <dsp:cNvSpPr/>
      </dsp:nvSpPr>
      <dsp:spPr>
        <a:xfrm>
          <a:off x="309459" y="1509372"/>
          <a:ext cx="562654" cy="562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6C1C7-45DC-4D9D-8D3C-EF806EEEC836}">
      <dsp:nvSpPr>
        <dsp:cNvPr id="0" name=""/>
        <dsp:cNvSpPr/>
      </dsp:nvSpPr>
      <dsp:spPr>
        <a:xfrm>
          <a:off x="1181573" y="1279196"/>
          <a:ext cx="4995202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Decide on a Location</a:t>
          </a:r>
        </a:p>
      </dsp:txBody>
      <dsp:txXfrm>
        <a:off x="1181573" y="1279196"/>
        <a:ext cx="4995202" cy="1023007"/>
      </dsp:txXfrm>
    </dsp:sp>
    <dsp:sp modelId="{625AEBC4-C6DD-430A-8F95-BBF226EF4AB3}">
      <dsp:nvSpPr>
        <dsp:cNvPr id="0" name=""/>
        <dsp:cNvSpPr/>
      </dsp:nvSpPr>
      <dsp:spPr>
        <a:xfrm>
          <a:off x="0" y="2557955"/>
          <a:ext cx="6176776" cy="1023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1BAA1-CEB2-4B9D-A637-07137D038F05}">
      <dsp:nvSpPr>
        <dsp:cNvPr id="0" name=""/>
        <dsp:cNvSpPr/>
      </dsp:nvSpPr>
      <dsp:spPr>
        <a:xfrm>
          <a:off x="309459" y="2788132"/>
          <a:ext cx="562654" cy="562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2A193-A1DC-4B26-848A-CC858F8E32AC}">
      <dsp:nvSpPr>
        <dsp:cNvPr id="0" name=""/>
        <dsp:cNvSpPr/>
      </dsp:nvSpPr>
      <dsp:spPr>
        <a:xfrm>
          <a:off x="1181573" y="2557955"/>
          <a:ext cx="4995202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Set Goals and Create a Plan</a:t>
          </a:r>
        </a:p>
      </dsp:txBody>
      <dsp:txXfrm>
        <a:off x="1181573" y="2557955"/>
        <a:ext cx="4995202" cy="1023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2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person with bookbag staring out over the mountains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Airlines dataset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By Soham Satpute</a:t>
            </a:r>
          </a:p>
          <a:p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u="sng" dirty="0">
                <a:solidFill>
                  <a:schemeClr val="bg2"/>
                </a:solidFill>
              </a:rPr>
              <a:t>Credits: Kaggle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766F6-135E-10CA-33BC-E14F50B72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477" y="640080"/>
            <a:ext cx="6843975" cy="557784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67E5B-5B20-7CB0-E0DF-A8B66482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cap="all" dirty="0"/>
              <a:t>North America has the greatest number of airplanes whereas South America has the least - kind of ironic</a:t>
            </a:r>
          </a:p>
        </p:txBody>
      </p:sp>
    </p:spTree>
    <p:extLst>
      <p:ext uri="{BB962C8B-B14F-4D97-AF65-F5344CB8AC3E}">
        <p14:creationId xmlns:p14="http://schemas.microsoft.com/office/powerpoint/2010/main" val="22613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36BEA-EC22-7922-5217-19B14556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191B0E"/>
                </a:solidFill>
              </a:rPr>
              <a:t>China has a WHOOPING 18317 Citizens flying planes even though most flights are from USA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FCD02B-8C36-CB76-A5AC-44F4B0DAA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683" y="1131642"/>
            <a:ext cx="5384074" cy="460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3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8010" y="4333009"/>
            <a:ext cx="5268177" cy="1086237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8010" y="5419246"/>
            <a:ext cx="5268177" cy="531866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>
                <a:solidFill>
                  <a:srgbClr val="FFFFFF"/>
                </a:solidFill>
              </a:rPr>
              <a:t>~ by Soham Satpute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 to Start Being a </a:t>
            </a:r>
            <a:br>
              <a:rPr lang="en-US" dirty="0"/>
            </a:br>
            <a:r>
              <a:rPr lang="en-US" dirty="0"/>
              <a:t>Digital Nomad</a:t>
            </a:r>
          </a:p>
        </p:txBody>
      </p:sp>
      <p:pic>
        <p:nvPicPr>
          <p:cNvPr id="15" name="Content Placeholder 14" descr="Person laying down on a laptop">
            <a:extLst>
              <a:ext uri="{FF2B5EF4-FFF2-40B4-BE49-F238E27FC236}">
                <a16:creationId xmlns:a16="http://schemas.microsoft.com/office/drawing/2014/main" id="{C7F36DA5-3286-4EAB-8CE6-344245727B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" r="-1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1" name="Content Placeholder 2" descr="Icon SmartArt graphic">
            <a:extLst>
              <a:ext uri="{FF2B5EF4-FFF2-40B4-BE49-F238E27FC236}">
                <a16:creationId xmlns:a16="http://schemas.microsoft.com/office/drawing/2014/main" id="{2C3B66B2-5616-4950-BC4A-AF268B5D77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19620051"/>
              </p:ext>
            </p:extLst>
          </p:nvPr>
        </p:nvGraphicFramePr>
        <p:xfrm>
          <a:off x="5100824" y="2286000"/>
          <a:ext cx="617677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2C2664-C191-7DE4-E239-1F5500E7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b="1" cap="all" dirty="0"/>
              <a:t>The mean age of flight attendees is 45.3 even though the life expectancy average is only about 72 years</a:t>
            </a:r>
          </a:p>
        </p:txBody>
      </p:sp>
      <p:sp>
        <p:nvSpPr>
          <p:cNvPr id="103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Statistics - How to Find the Mean - YouTube">
            <a:extLst>
              <a:ext uri="{FF2B5EF4-FFF2-40B4-BE49-F238E27FC236}">
                <a16:creationId xmlns:a16="http://schemas.microsoft.com/office/drawing/2014/main" id="{5EB9B002-3D45-594C-763C-2B4C08020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9023" y="1944014"/>
            <a:ext cx="5659222" cy="316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F510FF-99F6-FF8B-B08C-A8DC5BA74CF7}"/>
              </a:ext>
            </a:extLst>
          </p:cNvPr>
          <p:cNvSpPr/>
          <p:nvPr/>
        </p:nvSpPr>
        <p:spPr>
          <a:xfrm flipH="1">
            <a:off x="4781384" y="4220861"/>
            <a:ext cx="170808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45.3</a:t>
            </a:r>
          </a:p>
        </p:txBody>
      </p:sp>
    </p:spTree>
    <p:extLst>
      <p:ext uri="{BB962C8B-B14F-4D97-AF65-F5344CB8AC3E}">
        <p14:creationId xmlns:p14="http://schemas.microsoft.com/office/powerpoint/2010/main" val="163032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1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D1A03-BD0F-F837-BD40-21DA6840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cap="all" dirty="0"/>
              <a:t>The flight status is evenly distributed instead of mostly being on-time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89D4EB-0932-0F98-937F-D07D147B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81" y="1340841"/>
            <a:ext cx="5352305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1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954F68-2D3F-11BF-760A-F186BB60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1649691"/>
            <a:ext cx="2698619" cy="22369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100" cap="all" dirty="0"/>
              <a:t>United States has the most Flight Frequency of 22104 though being quite less populated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33CE74-5DCB-815E-DDCB-33BAF351F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0" r="2" b="2"/>
          <a:stretch/>
        </p:blipFill>
        <p:spPr>
          <a:xfrm>
            <a:off x="5029200" y="487166"/>
            <a:ext cx="5421974" cy="492309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4119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A2C3A-50FE-66C4-A427-2631187F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cap="all" dirty="0"/>
              <a:t>People whose names begin with Aa contain about 5% of the total population (Statistically should be 0.14793%)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" name="Content Placeholder 8" descr="A graph with text and numbers&#10;&#10;Description automatically generated">
            <a:extLst>
              <a:ext uri="{FF2B5EF4-FFF2-40B4-BE49-F238E27FC236}">
                <a16:creationId xmlns:a16="http://schemas.microsoft.com/office/drawing/2014/main" id="{D692D672-2634-0A6C-4B7B-9499DB2BD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89" y="1340841"/>
            <a:ext cx="5224489" cy="437551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3AEBF62-654A-22D3-4697-2FE96AD0FB3E}"/>
              </a:ext>
            </a:extLst>
          </p:cNvPr>
          <p:cNvSpPr/>
          <p:nvPr/>
        </p:nvSpPr>
        <p:spPr>
          <a:xfrm>
            <a:off x="2449689" y="2176670"/>
            <a:ext cx="561868" cy="2613991"/>
          </a:xfrm>
          <a:prstGeom prst="rect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96EC5D-36AD-4EB4-B9DA-AEB4EDF9903C}"/>
              </a:ext>
            </a:extLst>
          </p:cNvPr>
          <p:cNvSpPr/>
          <p:nvPr/>
        </p:nvSpPr>
        <p:spPr>
          <a:xfrm>
            <a:off x="5530461" y="2221600"/>
            <a:ext cx="457200" cy="2613991"/>
          </a:xfrm>
          <a:prstGeom prst="rect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1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9AFAB-8D31-DF45-91CB-4F77E505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/>
              <a:t>The maximum age of a person who uses air travel is 102 which is quite unexpected</a:t>
            </a:r>
          </a:p>
        </p:txBody>
      </p:sp>
      <p:pic>
        <p:nvPicPr>
          <p:cNvPr id="6" name="Picture 5" descr="Plane in red circle">
            <a:extLst>
              <a:ext uri="{FF2B5EF4-FFF2-40B4-BE49-F238E27FC236}">
                <a16:creationId xmlns:a16="http://schemas.microsoft.com/office/drawing/2014/main" id="{CA809FFF-B055-9C35-E52B-E3837A512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80" r="28079" b="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27A2E-CAFA-3C43-8DB4-E108CEBFDD7B}"/>
              </a:ext>
            </a:extLst>
          </p:cNvPr>
          <p:cNvSpPr/>
          <p:nvPr/>
        </p:nvSpPr>
        <p:spPr>
          <a:xfrm>
            <a:off x="5100824" y="2286000"/>
            <a:ext cx="6176776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b="1">
                <a:ln/>
                <a:solidFill>
                  <a:schemeClr val="tx2"/>
                </a:solidFill>
              </a:rPr>
              <a:t>Max(Age) = 102 Years!</a:t>
            </a:r>
          </a:p>
        </p:txBody>
      </p:sp>
    </p:spTree>
    <p:extLst>
      <p:ext uri="{BB962C8B-B14F-4D97-AF65-F5344CB8AC3E}">
        <p14:creationId xmlns:p14="http://schemas.microsoft.com/office/powerpoint/2010/main" val="2112506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F8E81-F58E-978E-97EC-5AF07010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cap="all"/>
              <a:t>It is surprising to see that the frequency of flight takers are evenly distributed instead of normally distributed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CDFD85-CEF1-7DE9-0CAC-C094BDF37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575" y="1340841"/>
            <a:ext cx="5178118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2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16DAE-F87B-1CB8-AED8-D07CE161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cap="all"/>
              <a:t>Its quite unexpected to see only male and female genders in flyers, with this evolving world I hoped the dataset contained of other genders (created in 2022). Not a good finding but will make work as a point. I expected more than 2 genders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A yellow rectangular object with text&#10;&#10;Description automatically generated">
            <a:extLst>
              <a:ext uri="{FF2B5EF4-FFF2-40B4-BE49-F238E27FC236}">
                <a16:creationId xmlns:a16="http://schemas.microsoft.com/office/drawing/2014/main" id="{AEA85803-52E7-CFD3-FF70-D71868E3E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164" y="1340841"/>
            <a:ext cx="5208939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828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55A93C-578E-47D2-96A6-AF17136F6B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9E48938-CE0A-4976-83E6-A8FD4583C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32B251-29F3-43CE-BD66-A3B48CC7BC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 design</Template>
  <TotalTime>26</TotalTime>
  <Words>230</Words>
  <Application>Microsoft Office PowerPoint</Application>
  <PresentationFormat>Widescreen</PresentationFormat>
  <Paragraphs>23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Franklin Gothic Book</vt:lpstr>
      <vt:lpstr>Crop</vt:lpstr>
      <vt:lpstr>Airlines dataset</vt:lpstr>
      <vt:lpstr>How to Start Being a  Digital Nomad</vt:lpstr>
      <vt:lpstr>The mean age of flight attendees is 45.3 even though the life expectancy average is only about 72 years</vt:lpstr>
      <vt:lpstr>The flight status is evenly distributed instead of mostly being on-time</vt:lpstr>
      <vt:lpstr>United States has the most Flight Frequency of 22104 though being quite less populated</vt:lpstr>
      <vt:lpstr>People whose names begin with Aa contain about 5% of the total population (Statistically should be 0.14793%)</vt:lpstr>
      <vt:lpstr>The maximum age of a person who uses air travel is 102 which is quite unexpected</vt:lpstr>
      <vt:lpstr>It is surprising to see that the frequency of flight takers are evenly distributed instead of normally distributed</vt:lpstr>
      <vt:lpstr>Its quite unexpected to see only male and female genders in flyers, with this evolving world I hoped the dataset contained of other genders (created in 2022). Not a good finding but will make work as a point. I expected more than 2 genders</vt:lpstr>
      <vt:lpstr>North America has the greatest number of airplanes whereas South America has the least - kind of ironic</vt:lpstr>
      <vt:lpstr>China has a WHOOPING 18317 Citizens flying planes even though most flights are from USA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 dataset</dc:title>
  <dc:creator>Soham Deepak Satpute</dc:creator>
  <cp:lastModifiedBy>Soham Deepak Satpute</cp:lastModifiedBy>
  <cp:revision>6</cp:revision>
  <dcterms:created xsi:type="dcterms:W3CDTF">2023-09-25T14:37:54Z</dcterms:created>
  <dcterms:modified xsi:type="dcterms:W3CDTF">2023-09-25T15:04:33Z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