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74300"/>
  <p:notesSz cx="18288000" cy="10274300"/>
  <p:embeddedFontLst>
    <p:embeddedFont>
      <p:font typeface="EHVFNA+Glacial Indifference Regular"/>
      <p:regular r:id="rId16"/>
    </p:embeddedFont>
    <p:embeddedFont>
      <p:font typeface="RKNRFB+GlacialIndifference-Bold"/>
      <p:regular r:id="rId17"/>
    </p:embeddedFont>
    <p:embeddedFont>
      <p:font typeface="EHVFNA+Glacial Indifference Regular"/>
      <p:regular r:id="rId18"/>
    </p:embeddedFont>
    <p:embeddedFont>
      <p:font typeface="UAVVMP+Paalalabas Display Wide BETA"/>
      <p:regular r:id="rId19"/>
    </p:embeddedFont>
    <p:embeddedFont>
      <p:font typeface="LSEGFN+Montserrat SemiBold"/>
      <p:regular r:id="rId20"/>
    </p:embeddedFont>
    <p:embeddedFont>
      <p:font typeface="UAVVMP+Paalalabas Display Wide BETA"/>
      <p:regular r:id="rId21"/>
    </p:embeddedFont>
    <p:embeddedFont>
      <p:font typeface="LSEGFN+Montserrat SemiBold"/>
      <p:regular r:id="rId22"/>
    </p:embeddedFont>
    <p:embeddedFont>
      <p:font typeface="UAVVMP+Paalalabas Display Wide BETA"/>
      <p:regular r:id="rId23"/>
    </p:embeddedFont>
    <p:embeddedFont>
      <p:font typeface="MTVUIM+Source Sans Pro Regular"/>
      <p:regular r:id="rId24"/>
    </p:embeddedFont>
    <p:embeddedFont>
      <p:font typeface="EPDAPD+Paalalabas Display Wide BETA"/>
      <p:regular r:id="rId25"/>
    </p:embeddedFont>
    <p:embeddedFont>
      <p:font typeface="EJTQIJ+Lovelo Black"/>
      <p:regular r:id="rId26"/>
    </p:embeddedFont>
    <p:embeddedFont>
      <p:font typeface="SKDCDC+Noto Sans Regular"/>
      <p:regular r:id="rId27"/>
    </p:embeddedFont>
    <p:embeddedFont>
      <p:font typeface="Caladea"/>
      <p:regular r:id="rId28"/>
    </p:embeddedFont>
    <p:embeddedFont>
      <p:font typeface="EJTQIJ+Lovelo Black"/>
      <p:regular r:id="rId29"/>
    </p:embeddedFont>
    <p:embeddedFont>
      <p:font typeface="EJTQIJ+Lovelo Black"/>
      <p:regular r:id="rId30"/>
    </p:embeddedFont>
    <p:embeddedFont>
      <p:font typeface="EPDAPD+Paalalabas Display Wide BETA"/>
      <p:regular r:id="rId31"/>
    </p:embeddedFont>
    <p:embeddedFont>
      <p:font typeface="TPETQJ+Open Sans Light"/>
      <p:regular r:id="rId32"/>
    </p:embeddedFont>
    <p:embeddedFont>
      <p:font typeface="LVJARM+League Spartan Regular"/>
      <p:regular r:id="rId3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font" Target="fonts/font1.fntdata" /><Relationship Id="rId17" Type="http://schemas.openxmlformats.org/officeDocument/2006/relationships/font" Target="fonts/font2.fntdata" /><Relationship Id="rId18" Type="http://schemas.openxmlformats.org/officeDocument/2006/relationships/font" Target="fonts/font3.fntdata" /><Relationship Id="rId19" Type="http://schemas.openxmlformats.org/officeDocument/2006/relationships/font" Target="fonts/font4.fntdata" /><Relationship Id="rId2" Type="http://schemas.openxmlformats.org/officeDocument/2006/relationships/tableStyles" Target="tableStyles.xml" /><Relationship Id="rId20" Type="http://schemas.openxmlformats.org/officeDocument/2006/relationships/font" Target="fonts/font5.fntdata" /><Relationship Id="rId21" Type="http://schemas.openxmlformats.org/officeDocument/2006/relationships/font" Target="fonts/font6.fntdata" /><Relationship Id="rId22" Type="http://schemas.openxmlformats.org/officeDocument/2006/relationships/font" Target="fonts/font7.fntdata" /><Relationship Id="rId23" Type="http://schemas.openxmlformats.org/officeDocument/2006/relationships/font" Target="fonts/font8.fntdata" /><Relationship Id="rId24" Type="http://schemas.openxmlformats.org/officeDocument/2006/relationships/font" Target="fonts/font9.fntdata" /><Relationship Id="rId25" Type="http://schemas.openxmlformats.org/officeDocument/2006/relationships/font" Target="fonts/font10.fntdata" /><Relationship Id="rId26" Type="http://schemas.openxmlformats.org/officeDocument/2006/relationships/font" Target="fonts/font11.fntdata" /><Relationship Id="rId27" Type="http://schemas.openxmlformats.org/officeDocument/2006/relationships/font" Target="fonts/font12.fntdata" /><Relationship Id="rId28" Type="http://schemas.openxmlformats.org/officeDocument/2006/relationships/font" Target="fonts/font13.fntdata" /><Relationship Id="rId29" Type="http://schemas.openxmlformats.org/officeDocument/2006/relationships/font" Target="fonts/font14.fntdata" /><Relationship Id="rId3" Type="http://schemas.openxmlformats.org/officeDocument/2006/relationships/viewProps" Target="viewProps.xml" /><Relationship Id="rId30" Type="http://schemas.openxmlformats.org/officeDocument/2006/relationships/font" Target="fonts/font15.fntdata" /><Relationship Id="rId31" Type="http://schemas.openxmlformats.org/officeDocument/2006/relationships/font" Target="fonts/font16.fntdata" /><Relationship Id="rId32" Type="http://schemas.openxmlformats.org/officeDocument/2006/relationships/font" Target="fonts/font17.fntdata" /><Relationship Id="rId33" Type="http://schemas.openxmlformats.org/officeDocument/2006/relationships/font" Target="fonts/font18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6130" y="3212491"/>
            <a:ext cx="5768084" cy="31050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0">
                <a:solidFill>
                  <a:srgbClr val="000000"/>
                </a:solidFill>
                <a:latin typeface="EHVFNA+Glacial Indifference Regular"/>
                <a:cs typeface="EHVFNA+Glacial Indifference Regular"/>
              </a:rPr>
              <a:t>SALES</a:t>
            </a:r>
          </a:p>
          <a:p>
            <a:pPr marL="0" marR="0">
              <a:lnSpc>
                <a:spcPts val="10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0">
                <a:solidFill>
                  <a:srgbClr val="000000"/>
                </a:solidFill>
                <a:latin typeface="EHVFNA+Glacial Indifference Regular"/>
                <a:cs typeface="EHVFNA+Glacial Indifference Regular"/>
              </a:rPr>
              <a:t>INSIGHTS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21306" y="4193067"/>
            <a:ext cx="5397897" cy="317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4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0">
                <a:solidFill>
                  <a:srgbClr val="0b1320"/>
                </a:solidFill>
                <a:latin typeface="LVJARM+League Spartan Regular"/>
                <a:cs typeface="LVJARM+League Spartan Regular"/>
              </a:rPr>
              <a:t>THANK</a:t>
            </a:r>
          </a:p>
          <a:p>
            <a:pPr marL="976461" marR="0">
              <a:lnSpc>
                <a:spcPts val="10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0">
                <a:solidFill>
                  <a:srgbClr val="0b1320"/>
                </a:solidFill>
                <a:latin typeface="LVJARM+League Spartan Regular"/>
                <a:cs typeface="LVJARM+League Spartan Regular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8378" y="3520827"/>
            <a:ext cx="4141668" cy="1443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000000"/>
                </a:solidFill>
                <a:latin typeface="RKNRFB+GlacialIndifference-Bold"/>
                <a:cs typeface="RKNRFB+GlacialIndifference-Bold"/>
              </a:rPr>
              <a:t>PROBLEM</a:t>
            </a:r>
            <a:r>
              <a:rPr dirty="0" sz="3100" b="1">
                <a:solidFill>
                  <a:srgbClr val="000000"/>
                </a:solidFill>
                <a:latin typeface="RKNRFB+GlacialIndifference-Bold"/>
                <a:cs typeface="RKNRFB+GlacialIndifference-Bold"/>
              </a:rPr>
              <a:t> </a:t>
            </a:r>
            <a:r>
              <a:rPr dirty="0" sz="3100" b="1">
                <a:solidFill>
                  <a:srgbClr val="000000"/>
                </a:solidFill>
                <a:latin typeface="RKNRFB+GlacialIndifference-Bold"/>
                <a:cs typeface="RKNRFB+GlacialIndifference-Bold"/>
              </a:rPr>
              <a:t>STATEMENT</a:t>
            </a:r>
          </a:p>
          <a:p>
            <a:pPr marL="0" marR="0">
              <a:lnSpc>
                <a:spcPts val="3719"/>
              </a:lnSpc>
              <a:spcBef>
                <a:spcPts val="3674"/>
              </a:spcBef>
              <a:spcAft>
                <a:spcPts val="0"/>
              </a:spcAft>
            </a:pPr>
            <a:r>
              <a:rPr dirty="0" sz="3100" b="1">
                <a:solidFill>
                  <a:srgbClr val="000000"/>
                </a:solidFill>
                <a:latin typeface="RKNRFB+GlacialIndifference-Bold"/>
                <a:cs typeface="RKNRFB+GlacialIndifference-Bold"/>
              </a:rPr>
              <a:t>VISION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6230" y="4051361"/>
            <a:ext cx="4374632" cy="2266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89" marR="0">
              <a:lnSpc>
                <a:spcPts val="9599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>
                <a:solidFill>
                  <a:srgbClr val="f4f5f6"/>
                </a:solidFill>
                <a:latin typeface="EHVFNA+Glacial Indifference Regular"/>
                <a:cs typeface="EHVFNA+Glacial Indifference Regular"/>
              </a:rPr>
              <a:t>TABLE</a:t>
            </a:r>
            <a:r>
              <a:rPr dirty="0" sz="8000">
                <a:solidFill>
                  <a:srgbClr val="f4f5f6"/>
                </a:solidFill>
                <a:latin typeface="EHVFNA+Glacial Indifference Regular"/>
                <a:cs typeface="EHVFNA+Glacial Indifference Regular"/>
              </a:rPr>
              <a:t> </a:t>
            </a:r>
            <a:r>
              <a:rPr dirty="0" sz="8000">
                <a:solidFill>
                  <a:srgbClr val="f4f5f6"/>
                </a:solidFill>
                <a:latin typeface="EHVFNA+Glacial Indifference Regular"/>
                <a:cs typeface="EHVFNA+Glacial Indifference Regular"/>
              </a:rPr>
              <a:t>OF</a:t>
            </a:r>
          </a:p>
          <a:p>
            <a:pPr marL="0" marR="0">
              <a:lnSpc>
                <a:spcPts val="7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>
                <a:solidFill>
                  <a:srgbClr val="f4f5f6"/>
                </a:solidFill>
                <a:latin typeface="EHVFNA+Glacial Indifference Regular"/>
                <a:cs typeface="EHVFNA+Glacial Indifference Regular"/>
              </a:rPr>
              <a:t>CONTENT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8378" y="5388896"/>
            <a:ext cx="2188452" cy="5105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000000"/>
                </a:solidFill>
                <a:latin typeface="RKNRFB+GlacialIndifference-Bold"/>
                <a:cs typeface="RKNRFB+GlacialIndifference-Bold"/>
              </a:rPr>
              <a:t>APPROACH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68378" y="6324273"/>
            <a:ext cx="1732584" cy="5105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000000"/>
                </a:solidFill>
                <a:latin typeface="RKNRFB+GlacialIndifference-Bold"/>
                <a:cs typeface="RKNRFB+GlacialIndifference-Bold"/>
              </a:rPr>
              <a:t>RESULTS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68378" y="7257465"/>
            <a:ext cx="3749740" cy="5105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000000"/>
                </a:solidFill>
                <a:latin typeface="RKNRFB+GlacialIndifference-Bold"/>
                <a:cs typeface="RKNRFB+GlacialIndifference-Bold"/>
              </a:rPr>
              <a:t>RECOMMENDATION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1587774"/>
            <a:ext cx="4128586" cy="15009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50">
                <a:solidFill>
                  <a:srgbClr val="000000"/>
                </a:solidFill>
                <a:latin typeface="UAVVMP+Paalalabas Display Wide BETA"/>
                <a:cs typeface="UAVVMP+Paalalabas Display Wide BETA"/>
              </a:rPr>
              <a:t>PROBLEM</a:t>
            </a:r>
          </a:p>
          <a:p>
            <a:pPr marL="0" marR="0">
              <a:lnSpc>
                <a:spcPts val="5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5650">
                <a:solidFill>
                  <a:srgbClr val="000000"/>
                </a:solidFill>
                <a:latin typeface="UAVVMP+Paalalabas Display Wide BETA"/>
                <a:cs typeface="UAVVMP+Paalalabas Display Wide BETA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0085" y="4812578"/>
            <a:ext cx="8696989" cy="24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21">
                <a:solidFill>
                  <a:srgbClr val="000000"/>
                </a:solidFill>
                <a:latin typeface="LSEGFN+Montserrat SemiBold"/>
                <a:cs typeface="LSEGFN+Montserrat SemiBold"/>
              </a:rPr>
              <a:t>To</a:t>
            </a:r>
            <a:r>
              <a:rPr dirty="0" sz="2800" spc="273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0">
                <a:solidFill>
                  <a:srgbClr val="000000"/>
                </a:solidFill>
                <a:latin typeface="LSEGFN+Montserrat SemiBold"/>
                <a:cs typeface="LSEGFN+Montserrat SemiBold"/>
              </a:rPr>
              <a:t>unlock</a:t>
            </a:r>
            <a:r>
              <a:rPr dirty="0" sz="2800" spc="273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0">
                <a:solidFill>
                  <a:srgbClr val="000000"/>
                </a:solidFill>
                <a:latin typeface="LSEGFN+Montserrat SemiBold"/>
                <a:cs typeface="LSEGFN+Montserrat SemiBold"/>
              </a:rPr>
              <a:t>sales</a:t>
            </a:r>
            <a:r>
              <a:rPr dirty="0" sz="2800" spc="272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0">
                <a:solidFill>
                  <a:srgbClr val="000000"/>
                </a:solidFill>
                <a:latin typeface="LSEGFN+Montserrat SemiBold"/>
                <a:cs typeface="LSEGFN+Montserrat SemiBold"/>
              </a:rPr>
              <a:t>insights</a:t>
            </a:r>
            <a:r>
              <a:rPr dirty="0" sz="2800" spc="272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0">
                <a:solidFill>
                  <a:srgbClr val="000000"/>
                </a:solidFill>
                <a:latin typeface="LSEGFN+Montserrat SemiBold"/>
                <a:cs typeface="LSEGFN+Montserrat SemiBold"/>
              </a:rPr>
              <a:t>that</a:t>
            </a:r>
            <a:r>
              <a:rPr dirty="0" sz="2800" spc="270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0">
                <a:solidFill>
                  <a:srgbClr val="000000"/>
                </a:solidFill>
                <a:latin typeface="LSEGFN+Montserrat SemiBold"/>
                <a:cs typeface="LSEGFN+Montserrat SemiBold"/>
              </a:rPr>
              <a:t>are</a:t>
            </a:r>
            <a:r>
              <a:rPr dirty="0" sz="2800" spc="274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2">
                <a:solidFill>
                  <a:srgbClr val="000000"/>
                </a:solidFill>
                <a:latin typeface="LSEGFN+Montserrat SemiBold"/>
                <a:cs typeface="LSEGFN+Montserrat SemiBold"/>
              </a:rPr>
              <a:t>not</a:t>
            </a:r>
            <a:r>
              <a:rPr dirty="0" sz="2800" spc="269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19">
                <a:solidFill>
                  <a:srgbClr val="000000"/>
                </a:solidFill>
                <a:latin typeface="LSEGFN+Montserrat SemiBold"/>
                <a:cs typeface="LSEGFN+Montserrat SemiBold"/>
              </a:rPr>
              <a:t>visible</a:t>
            </a:r>
          </a:p>
          <a:p>
            <a:pPr marL="0" marR="0">
              <a:lnSpc>
                <a:spcPts val="3880"/>
              </a:lnSpc>
              <a:spcBef>
                <a:spcPts val="1140"/>
              </a:spcBef>
              <a:spcAft>
                <a:spcPts val="0"/>
              </a:spcAft>
            </a:pPr>
            <a:r>
              <a:rPr dirty="0" sz="2800" spc="120">
                <a:solidFill>
                  <a:srgbClr val="000000"/>
                </a:solidFill>
                <a:latin typeface="LSEGFN+Montserrat SemiBold"/>
                <a:cs typeface="LSEGFN+Montserrat SemiBold"/>
              </a:rPr>
              <a:t>before</a:t>
            </a:r>
            <a:r>
              <a:rPr dirty="0" sz="2800" spc="273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0">
                <a:solidFill>
                  <a:srgbClr val="000000"/>
                </a:solidFill>
                <a:latin typeface="LSEGFN+Montserrat SemiBold"/>
                <a:cs typeface="LSEGFN+Montserrat SemiBold"/>
              </a:rPr>
              <a:t>sales</a:t>
            </a:r>
            <a:r>
              <a:rPr dirty="0" sz="2800" spc="272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0">
                <a:solidFill>
                  <a:srgbClr val="000000"/>
                </a:solidFill>
                <a:latin typeface="LSEGFN+Montserrat SemiBold"/>
                <a:cs typeface="LSEGFN+Montserrat SemiBold"/>
              </a:rPr>
              <a:t>team</a:t>
            </a:r>
            <a:r>
              <a:rPr dirty="0" sz="2800" spc="279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0">
                <a:solidFill>
                  <a:srgbClr val="000000"/>
                </a:solidFill>
                <a:latin typeface="LSEGFN+Montserrat SemiBold"/>
                <a:cs typeface="LSEGFN+Montserrat SemiBold"/>
              </a:rPr>
              <a:t>for</a:t>
            </a:r>
            <a:r>
              <a:rPr dirty="0" sz="2800" spc="271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0">
                <a:solidFill>
                  <a:srgbClr val="000000"/>
                </a:solidFill>
                <a:latin typeface="LSEGFN+Montserrat SemiBold"/>
                <a:cs typeface="LSEGFN+Montserrat SemiBold"/>
              </a:rPr>
              <a:t>decision</a:t>
            </a:r>
            <a:r>
              <a:rPr dirty="0" sz="2800" spc="275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1">
                <a:solidFill>
                  <a:srgbClr val="000000"/>
                </a:solidFill>
                <a:latin typeface="LSEGFN+Montserrat SemiBold"/>
                <a:cs typeface="LSEGFN+Montserrat SemiBold"/>
              </a:rPr>
              <a:t>support</a:t>
            </a:r>
            <a:r>
              <a:rPr dirty="0" sz="2800" spc="270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1">
                <a:solidFill>
                  <a:srgbClr val="000000"/>
                </a:solidFill>
                <a:latin typeface="LSEGFN+Montserrat SemiBold"/>
                <a:cs typeface="LSEGFN+Montserrat SemiBold"/>
              </a:rPr>
              <a:t>and</a:t>
            </a:r>
          </a:p>
          <a:p>
            <a:pPr marL="0" marR="0">
              <a:lnSpc>
                <a:spcPts val="3880"/>
              </a:lnSpc>
              <a:spcBef>
                <a:spcPts val="1140"/>
              </a:spcBef>
              <a:spcAft>
                <a:spcPts val="0"/>
              </a:spcAft>
            </a:pPr>
            <a:r>
              <a:rPr dirty="0" sz="2800" spc="121">
                <a:solidFill>
                  <a:srgbClr val="000000"/>
                </a:solidFill>
                <a:latin typeface="LSEGFN+Montserrat SemiBold"/>
                <a:cs typeface="LSEGFN+Montserrat SemiBold"/>
              </a:rPr>
              <a:t>automate</a:t>
            </a:r>
            <a:r>
              <a:rPr dirty="0" sz="2800" spc="272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0">
                <a:solidFill>
                  <a:srgbClr val="000000"/>
                </a:solidFill>
                <a:latin typeface="LSEGFN+Montserrat SemiBold"/>
                <a:cs typeface="LSEGFN+Montserrat SemiBold"/>
              </a:rPr>
              <a:t>them</a:t>
            </a:r>
            <a:r>
              <a:rPr dirty="0" sz="2800" spc="279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17">
                <a:solidFill>
                  <a:srgbClr val="000000"/>
                </a:solidFill>
                <a:latin typeface="LSEGFN+Montserrat SemiBold"/>
                <a:cs typeface="LSEGFN+Montserrat SemiBold"/>
              </a:rPr>
              <a:t>to</a:t>
            </a:r>
            <a:r>
              <a:rPr dirty="0" sz="2800" spc="275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1">
                <a:solidFill>
                  <a:srgbClr val="000000"/>
                </a:solidFill>
                <a:latin typeface="LSEGFN+Montserrat SemiBold"/>
                <a:cs typeface="LSEGFN+Montserrat SemiBold"/>
              </a:rPr>
              <a:t>reduce</a:t>
            </a:r>
            <a:r>
              <a:rPr dirty="0" sz="2800" spc="273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3">
                <a:solidFill>
                  <a:srgbClr val="000000"/>
                </a:solidFill>
                <a:latin typeface="LSEGFN+Montserrat SemiBold"/>
                <a:cs typeface="LSEGFN+Montserrat SemiBold"/>
              </a:rPr>
              <a:t>manual</a:t>
            </a:r>
            <a:r>
              <a:rPr dirty="0" sz="2800" spc="266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1">
                <a:solidFill>
                  <a:srgbClr val="000000"/>
                </a:solidFill>
                <a:latin typeface="LSEGFN+Montserrat SemiBold"/>
                <a:cs typeface="LSEGFN+Montserrat SemiBold"/>
              </a:rPr>
              <a:t>time</a:t>
            </a:r>
          </a:p>
          <a:p>
            <a:pPr marL="0" marR="0">
              <a:lnSpc>
                <a:spcPts val="3880"/>
              </a:lnSpc>
              <a:spcBef>
                <a:spcPts val="1140"/>
              </a:spcBef>
              <a:spcAft>
                <a:spcPts val="0"/>
              </a:spcAft>
            </a:pPr>
            <a:r>
              <a:rPr dirty="0" sz="2800" spc="121">
                <a:solidFill>
                  <a:srgbClr val="000000"/>
                </a:solidFill>
                <a:latin typeface="LSEGFN+Montserrat SemiBold"/>
                <a:cs typeface="LSEGFN+Montserrat SemiBold"/>
              </a:rPr>
              <a:t>spent</a:t>
            </a:r>
            <a:r>
              <a:rPr dirty="0" sz="2800" spc="270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16">
                <a:solidFill>
                  <a:srgbClr val="000000"/>
                </a:solidFill>
                <a:latin typeface="LSEGFN+Montserrat SemiBold"/>
                <a:cs typeface="LSEGFN+Montserrat SemiBold"/>
              </a:rPr>
              <a:t>in</a:t>
            </a:r>
            <a:r>
              <a:rPr dirty="0" sz="2800" spc="278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0">
                <a:solidFill>
                  <a:srgbClr val="000000"/>
                </a:solidFill>
                <a:latin typeface="LSEGFN+Montserrat SemiBold"/>
                <a:cs typeface="LSEGFN+Montserrat SemiBold"/>
              </a:rPr>
              <a:t>data</a:t>
            </a:r>
            <a:r>
              <a:rPr dirty="0" sz="2800" spc="273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20">
                <a:solidFill>
                  <a:srgbClr val="000000"/>
                </a:solidFill>
                <a:latin typeface="LSEGFN+Montserrat SemiBold"/>
                <a:cs typeface="LSEGFN+Montserrat SemiBold"/>
              </a:rPr>
              <a:t>gathering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44350" y="1030724"/>
            <a:ext cx="3136205" cy="10987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>
                <a:solidFill>
                  <a:srgbClr val="000000"/>
                </a:solidFill>
                <a:latin typeface="UAVVMP+Paalalabas Display Wide BETA"/>
                <a:cs typeface="UAVVMP+Paalalabas Display Wide BETA"/>
              </a:rPr>
              <a:t>VISION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4532981"/>
            <a:ext cx="7635995" cy="2444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8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17">
                <a:solidFill>
                  <a:srgbClr val="000000"/>
                </a:solidFill>
                <a:latin typeface="LSEGFN+Montserrat SemiBold"/>
                <a:cs typeface="LSEGFN+Montserrat SemiBold"/>
              </a:rPr>
              <a:t>Making</a:t>
            </a:r>
            <a:r>
              <a:rPr dirty="0" sz="2800" spc="271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17">
                <a:solidFill>
                  <a:srgbClr val="000000"/>
                </a:solidFill>
                <a:latin typeface="LSEGFN+Montserrat SemiBold"/>
                <a:cs typeface="LSEGFN+Montserrat SemiBold"/>
              </a:rPr>
              <a:t>an</a:t>
            </a:r>
            <a:r>
              <a:rPr dirty="0" sz="2800" spc="272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17">
                <a:solidFill>
                  <a:srgbClr val="000000"/>
                </a:solidFill>
                <a:latin typeface="LSEGFN+Montserrat SemiBold"/>
                <a:cs typeface="LSEGFN+Montserrat SemiBold"/>
              </a:rPr>
              <a:t>automated</a:t>
            </a:r>
            <a:r>
              <a:rPr dirty="0" sz="2800" spc="271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17">
                <a:solidFill>
                  <a:srgbClr val="000000"/>
                </a:solidFill>
                <a:latin typeface="LSEGFN+Montserrat SemiBold"/>
                <a:cs typeface="LSEGFN+Montserrat SemiBold"/>
              </a:rPr>
              <a:t>dashboard</a:t>
            </a:r>
          </a:p>
          <a:p>
            <a:pPr marL="0" marR="0">
              <a:lnSpc>
                <a:spcPts val="3874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2800" spc="116">
                <a:solidFill>
                  <a:srgbClr val="000000"/>
                </a:solidFill>
                <a:latin typeface="LSEGFN+Montserrat SemiBold"/>
                <a:cs typeface="LSEGFN+Montserrat SemiBold"/>
              </a:rPr>
              <a:t>providing</a:t>
            </a:r>
            <a:r>
              <a:rPr dirty="0" sz="2800" spc="272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16">
                <a:solidFill>
                  <a:srgbClr val="000000"/>
                </a:solidFill>
                <a:latin typeface="LSEGFN+Montserrat SemiBold"/>
                <a:cs typeface="LSEGFN+Montserrat SemiBold"/>
              </a:rPr>
              <a:t>quick</a:t>
            </a:r>
            <a:r>
              <a:rPr dirty="0" sz="2800" spc="272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>
                <a:solidFill>
                  <a:srgbClr val="000000"/>
                </a:solidFill>
                <a:latin typeface="LSEGFN+Montserrat SemiBold"/>
                <a:cs typeface="LSEGFN+Montserrat SemiBold"/>
              </a:rPr>
              <a:t>&amp;</a:t>
            </a:r>
            <a:r>
              <a:rPr dirty="0" sz="2800" spc="390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16">
                <a:solidFill>
                  <a:srgbClr val="000000"/>
                </a:solidFill>
                <a:latin typeface="LSEGFN+Montserrat SemiBold"/>
                <a:cs typeface="LSEGFN+Montserrat SemiBold"/>
              </a:rPr>
              <a:t>latest</a:t>
            </a:r>
            <a:r>
              <a:rPr dirty="0" sz="2800" spc="270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16">
                <a:solidFill>
                  <a:srgbClr val="000000"/>
                </a:solidFill>
                <a:latin typeface="LSEGFN+Montserrat SemiBold"/>
                <a:cs typeface="LSEGFN+Montserrat SemiBold"/>
              </a:rPr>
              <a:t>sales</a:t>
            </a:r>
            <a:r>
              <a:rPr dirty="0" sz="2800" spc="271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16">
                <a:solidFill>
                  <a:srgbClr val="000000"/>
                </a:solidFill>
                <a:latin typeface="LSEGFN+Montserrat SemiBold"/>
                <a:cs typeface="LSEGFN+Montserrat SemiBold"/>
              </a:rPr>
              <a:t>insights</a:t>
            </a:r>
          </a:p>
          <a:p>
            <a:pPr marL="0" marR="0">
              <a:lnSpc>
                <a:spcPts val="3874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2800" spc="115">
                <a:solidFill>
                  <a:srgbClr val="000000"/>
                </a:solidFill>
                <a:latin typeface="LSEGFN+Montserrat SemiBold"/>
                <a:cs typeface="LSEGFN+Montserrat SemiBold"/>
              </a:rPr>
              <a:t>in</a:t>
            </a:r>
            <a:r>
              <a:rPr dirty="0" sz="2800" spc="274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17">
                <a:solidFill>
                  <a:srgbClr val="000000"/>
                </a:solidFill>
                <a:latin typeface="LSEGFN+Montserrat SemiBold"/>
                <a:cs typeface="LSEGFN+Montserrat SemiBold"/>
              </a:rPr>
              <a:t>order</a:t>
            </a:r>
            <a:r>
              <a:rPr dirty="0" sz="2800" spc="269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16">
                <a:solidFill>
                  <a:srgbClr val="000000"/>
                </a:solidFill>
                <a:latin typeface="LSEGFN+Montserrat SemiBold"/>
                <a:cs typeface="LSEGFN+Montserrat SemiBold"/>
              </a:rPr>
              <a:t>to</a:t>
            </a:r>
            <a:r>
              <a:rPr dirty="0" sz="2800" spc="273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17">
                <a:solidFill>
                  <a:srgbClr val="000000"/>
                </a:solidFill>
                <a:latin typeface="LSEGFN+Montserrat SemiBold"/>
                <a:cs typeface="LSEGFN+Montserrat SemiBold"/>
              </a:rPr>
              <a:t>support</a:t>
            </a:r>
            <a:r>
              <a:rPr dirty="0" sz="2800" spc="269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17">
                <a:solidFill>
                  <a:srgbClr val="000000"/>
                </a:solidFill>
                <a:latin typeface="LSEGFN+Montserrat SemiBold"/>
                <a:cs typeface="LSEGFN+Montserrat SemiBold"/>
              </a:rPr>
              <a:t>data</a:t>
            </a:r>
            <a:r>
              <a:rPr dirty="0" sz="2800" spc="271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16">
                <a:solidFill>
                  <a:srgbClr val="000000"/>
                </a:solidFill>
                <a:latin typeface="LSEGFN+Montserrat SemiBold"/>
                <a:cs typeface="LSEGFN+Montserrat SemiBold"/>
              </a:rPr>
              <a:t>driven</a:t>
            </a:r>
          </a:p>
          <a:p>
            <a:pPr marL="0" marR="0">
              <a:lnSpc>
                <a:spcPts val="3874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2800" spc="116">
                <a:solidFill>
                  <a:srgbClr val="000000"/>
                </a:solidFill>
                <a:latin typeface="LSEGFN+Montserrat SemiBold"/>
                <a:cs typeface="LSEGFN+Montserrat SemiBold"/>
              </a:rPr>
              <a:t>decision</a:t>
            </a:r>
            <a:r>
              <a:rPr dirty="0" sz="2800" spc="272">
                <a:solidFill>
                  <a:srgbClr val="000000"/>
                </a:solidFill>
                <a:latin typeface="LSEGFN+Montserrat SemiBold"/>
                <a:cs typeface="LSEGFN+Montserrat SemiBold"/>
              </a:rPr>
              <a:t> </a:t>
            </a:r>
            <a:r>
              <a:rPr dirty="0" sz="2800" spc="117">
                <a:solidFill>
                  <a:srgbClr val="000000"/>
                </a:solidFill>
                <a:latin typeface="LSEGFN+Montserrat SemiBold"/>
                <a:cs typeface="LSEGFN+Montserrat SemiBold"/>
              </a:rPr>
              <a:t>making.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23976" y="966171"/>
            <a:ext cx="5567018" cy="12048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186"/>
              </a:lnSpc>
              <a:spcBef>
                <a:spcPts val="0"/>
              </a:spcBef>
              <a:spcAft>
                <a:spcPts val="0"/>
              </a:spcAft>
            </a:pPr>
            <a:r>
              <a:rPr dirty="0" sz="8800">
                <a:solidFill>
                  <a:srgbClr val="2c273f"/>
                </a:solidFill>
                <a:latin typeface="UAVVMP+Paalalabas Display Wide BETA"/>
                <a:cs typeface="UAVVMP+Paalalabas Display Wide BETA"/>
              </a:rPr>
              <a:t>APPROACH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5032" y="3997522"/>
            <a:ext cx="4574639" cy="7452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5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 spc="121">
                <a:solidFill>
                  <a:srgbClr val="0b1320"/>
                </a:solidFill>
                <a:latin typeface="MTVUIM+Source Sans Pro Regular"/>
                <a:cs typeface="MTVUIM+Source Sans Pro Regular"/>
              </a:rPr>
              <a:t>DATA</a:t>
            </a:r>
            <a:r>
              <a:rPr dirty="0" sz="4450" spc="129">
                <a:solidFill>
                  <a:srgbClr val="0b1320"/>
                </a:solidFill>
                <a:latin typeface="MTVUIM+Source Sans Pro Regular"/>
                <a:cs typeface="MTVUIM+Source Sans Pro Regular"/>
              </a:rPr>
              <a:t> </a:t>
            </a:r>
            <a:r>
              <a:rPr dirty="0" sz="4450" spc="122">
                <a:solidFill>
                  <a:srgbClr val="0b1320"/>
                </a:solidFill>
                <a:latin typeface="MTVUIM+Source Sans Pro Regular"/>
                <a:cs typeface="MTVUIM+Source Sans Pro Regular"/>
              </a:rPr>
              <a:t>MODELLING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25032" y="4757040"/>
            <a:ext cx="6734574" cy="2264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5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 spc="122">
                <a:solidFill>
                  <a:srgbClr val="0b1320"/>
                </a:solidFill>
                <a:latin typeface="MTVUIM+Source Sans Pro Regular"/>
                <a:cs typeface="MTVUIM+Source Sans Pro Regular"/>
              </a:rPr>
              <a:t>CREATING</a:t>
            </a:r>
            <a:r>
              <a:rPr dirty="0" sz="4450" spc="127">
                <a:solidFill>
                  <a:srgbClr val="0b1320"/>
                </a:solidFill>
                <a:latin typeface="MTVUIM+Source Sans Pro Regular"/>
                <a:cs typeface="MTVUIM+Source Sans Pro Regular"/>
              </a:rPr>
              <a:t> </a:t>
            </a:r>
            <a:r>
              <a:rPr dirty="0" sz="4450" spc="121">
                <a:solidFill>
                  <a:srgbClr val="0b1320"/>
                </a:solidFill>
                <a:latin typeface="MTVUIM+Source Sans Pro Regular"/>
                <a:cs typeface="MTVUIM+Source Sans Pro Regular"/>
              </a:rPr>
              <a:t>MEASURES</a:t>
            </a:r>
          </a:p>
          <a:p>
            <a:pPr marL="0" marR="0">
              <a:lnSpc>
                <a:spcPts val="5568"/>
              </a:lnSpc>
              <a:spcBef>
                <a:spcPts val="362"/>
              </a:spcBef>
              <a:spcAft>
                <a:spcPts val="0"/>
              </a:spcAft>
            </a:pPr>
            <a:r>
              <a:rPr dirty="0" sz="4450" spc="121">
                <a:solidFill>
                  <a:srgbClr val="0b1320"/>
                </a:solidFill>
                <a:latin typeface="MTVUIM+Source Sans Pro Regular"/>
                <a:cs typeface="MTVUIM+Source Sans Pro Regular"/>
              </a:rPr>
              <a:t>DATA</a:t>
            </a:r>
            <a:r>
              <a:rPr dirty="0" sz="4450" spc="545">
                <a:solidFill>
                  <a:srgbClr val="0b1320"/>
                </a:solidFill>
                <a:latin typeface="MTVUIM+Source Sans Pro Regular"/>
                <a:cs typeface="MTVUIM+Source Sans Pro Regular"/>
              </a:rPr>
              <a:t> </a:t>
            </a:r>
            <a:r>
              <a:rPr dirty="0" sz="4450" spc="123">
                <a:solidFill>
                  <a:srgbClr val="0b1320"/>
                </a:solidFill>
                <a:latin typeface="MTVUIM+Source Sans Pro Regular"/>
                <a:cs typeface="MTVUIM+Source Sans Pro Regular"/>
              </a:rPr>
              <a:t>VISUALISATION</a:t>
            </a:r>
            <a:r>
              <a:rPr dirty="0" sz="4450" spc="541">
                <a:solidFill>
                  <a:srgbClr val="0b1320"/>
                </a:solidFill>
                <a:latin typeface="MTVUIM+Source Sans Pro Regular"/>
                <a:cs typeface="MTVUIM+Source Sans Pro Regular"/>
              </a:rPr>
              <a:t> </a:t>
            </a:r>
            <a:r>
              <a:rPr dirty="0" sz="4450" spc="121">
                <a:solidFill>
                  <a:srgbClr val="0b1320"/>
                </a:solidFill>
                <a:latin typeface="MTVUIM+Source Sans Pro Regular"/>
                <a:cs typeface="MTVUIM+Source Sans Pro Regular"/>
              </a:rPr>
              <a:t>AND</a:t>
            </a:r>
          </a:p>
          <a:p>
            <a:pPr marL="0" marR="0">
              <a:lnSpc>
                <a:spcPts val="5568"/>
              </a:lnSpc>
              <a:spcBef>
                <a:spcPts val="412"/>
              </a:spcBef>
              <a:spcAft>
                <a:spcPts val="0"/>
              </a:spcAft>
            </a:pPr>
            <a:r>
              <a:rPr dirty="0" sz="4450" spc="122">
                <a:solidFill>
                  <a:srgbClr val="0b1320"/>
                </a:solidFill>
                <a:latin typeface="MTVUIM+Source Sans Pro Regular"/>
                <a:cs typeface="MTVUIM+Source Sans Pro Regular"/>
              </a:rPr>
              <a:t>GETTING</a:t>
            </a:r>
            <a:r>
              <a:rPr dirty="0" sz="4450" spc="127">
                <a:solidFill>
                  <a:srgbClr val="0b1320"/>
                </a:solidFill>
                <a:latin typeface="MTVUIM+Source Sans Pro Regular"/>
                <a:cs typeface="MTVUIM+Source Sans Pro Regular"/>
              </a:rPr>
              <a:t> </a:t>
            </a:r>
            <a:r>
              <a:rPr dirty="0" sz="4450" spc="123">
                <a:solidFill>
                  <a:srgbClr val="0b1320"/>
                </a:solidFill>
                <a:latin typeface="MTVUIM+Source Sans Pro Regular"/>
                <a:cs typeface="MTVUIM+Source Sans Pro Regular"/>
              </a:rPr>
              <a:t>INSIGHTS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47374" y="38269"/>
            <a:ext cx="14422416" cy="12048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186"/>
              </a:lnSpc>
              <a:spcBef>
                <a:spcPts val="0"/>
              </a:spcBef>
              <a:spcAft>
                <a:spcPts val="0"/>
              </a:spcAft>
            </a:pPr>
            <a:r>
              <a:rPr dirty="0" sz="8800">
                <a:solidFill>
                  <a:srgbClr val="2c273f"/>
                </a:solidFill>
                <a:latin typeface="EPDAPD+Paalalabas Display Wide BETA"/>
                <a:cs typeface="EPDAPD+Paalalabas Display Wide BETA"/>
              </a:rPr>
              <a:t>RESULTS-REVENUE</a:t>
            </a:r>
            <a:r>
              <a:rPr dirty="0" sz="8800">
                <a:solidFill>
                  <a:srgbClr val="2c273f"/>
                </a:solidFill>
                <a:latin typeface="EPDAPD+Paalalabas Display Wide BETA"/>
                <a:cs typeface="EPDAPD+Paalalabas Display Wide BETA"/>
              </a:rPr>
              <a:t> </a:t>
            </a:r>
            <a:r>
              <a:rPr dirty="0" sz="8800">
                <a:solidFill>
                  <a:srgbClr val="2c273f"/>
                </a:solidFill>
                <a:latin typeface="EPDAPD+Paalalabas Display Wide BETA"/>
                <a:cs typeface="EPDAPD+Paalalabas Display Wide BETA"/>
              </a:rPr>
              <a:t>INSIGHTS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6950" y="7331479"/>
            <a:ext cx="6574185" cy="15567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72" marR="0">
              <a:lnSpc>
                <a:spcPts val="2799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It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seems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like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Delhi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is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giving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the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company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the</a:t>
            </a:r>
          </a:p>
          <a:p>
            <a:pPr marL="199498" marR="0">
              <a:lnSpc>
                <a:spcPts val="2799"/>
              </a:lnSpc>
              <a:spcBef>
                <a:spcPts val="253"/>
              </a:spcBef>
              <a:spcAft>
                <a:spcPts val="0"/>
              </a:spcAft>
            </a:pP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most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revenue.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I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guess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the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company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in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the</a:t>
            </a:r>
          </a:p>
          <a:p>
            <a:pPr marL="0" marR="0">
              <a:lnSpc>
                <a:spcPts val="2799"/>
              </a:lnSpc>
              <a:spcBef>
                <a:spcPts val="203"/>
              </a:spcBef>
              <a:spcAft>
                <a:spcPts val="0"/>
              </a:spcAft>
            </a:pP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other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markets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are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really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being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the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bargain</a:t>
            </a:r>
          </a:p>
          <a:p>
            <a:pPr marL="314737" marR="0">
              <a:lnSpc>
                <a:spcPts val="2799"/>
              </a:lnSpc>
              <a:spcBef>
                <a:spcPts val="253"/>
              </a:spcBef>
              <a:spcAft>
                <a:spcPts val="0"/>
              </a:spcAft>
            </a:pP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basement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of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employers.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Maybe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they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are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05380" y="8787082"/>
            <a:ext cx="6612516" cy="1319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6057" marR="0">
              <a:lnSpc>
                <a:spcPts val="3189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It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can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be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concluded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that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around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65-</a:t>
            </a:r>
          </a:p>
          <a:p>
            <a:pPr marL="0" marR="0">
              <a:lnSpc>
                <a:spcPts val="3404"/>
              </a:lnSpc>
              <a:spcBef>
                <a:spcPts val="25"/>
              </a:spcBef>
              <a:spcAft>
                <a:spcPts val="0"/>
              </a:spcAft>
            </a:pP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70</a:t>
            </a:r>
            <a:r>
              <a:rPr dirty="0" sz="2500">
                <a:solidFill>
                  <a:srgbClr val="2c273f"/>
                </a:solidFill>
                <a:latin typeface="SKDCDC+Noto Sans Regular"/>
                <a:cs typeface="SKDCDC+Noto Sans Regular"/>
              </a:rPr>
              <a:t>%</a:t>
            </a:r>
            <a:r>
              <a:rPr dirty="0" sz="2500" spc="160">
                <a:solidFill>
                  <a:srgbClr val="2c273f"/>
                </a:solidFill>
                <a:latin typeface="Caladea"/>
                <a:cs typeface="Caladea"/>
              </a:rPr>
              <a:t> 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revenue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is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generated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by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the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North</a:t>
            </a:r>
          </a:p>
          <a:p>
            <a:pPr marL="2818953" marR="0">
              <a:lnSpc>
                <a:spcPts val="3189"/>
              </a:lnSpc>
              <a:spcBef>
                <a:spcPts val="260"/>
              </a:spcBef>
              <a:spcAft>
                <a:spcPts val="0"/>
              </a:spcAft>
            </a:pPr>
            <a:r>
              <a:rPr dirty="0" sz="2500">
                <a:solidFill>
                  <a:srgbClr val="2c273f"/>
                </a:solidFill>
                <a:latin typeface="EJTQIJ+Lovelo Black"/>
                <a:cs typeface="EJTQIJ+Lovelo Black"/>
              </a:rPr>
              <a:t>Zone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8899" y="8882313"/>
            <a:ext cx="6290364" cy="781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9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shopping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for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a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luxury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car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in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the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bargain</a:t>
            </a:r>
          </a:p>
          <a:p>
            <a:pPr marL="2240337" marR="0">
              <a:lnSpc>
                <a:spcPts val="2799"/>
              </a:lnSpc>
              <a:spcBef>
                <a:spcPts val="253"/>
              </a:spcBef>
              <a:spcAft>
                <a:spcPts val="0"/>
              </a:spcAft>
            </a:pP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bin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200">
                <a:solidFill>
                  <a:srgbClr val="2c273f"/>
                </a:solidFill>
                <a:latin typeface="EJTQIJ+Lovelo Black"/>
                <a:cs typeface="EJTQIJ+Lovelo Black"/>
              </a:rPr>
              <a:t>section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38226" y="541118"/>
            <a:ext cx="12454412" cy="12048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186"/>
              </a:lnSpc>
              <a:spcBef>
                <a:spcPts val="0"/>
              </a:spcBef>
              <a:spcAft>
                <a:spcPts val="0"/>
              </a:spcAft>
            </a:pPr>
            <a:r>
              <a:rPr dirty="0" sz="8800">
                <a:solidFill>
                  <a:srgbClr val="2c273f"/>
                </a:solidFill>
                <a:latin typeface="EPDAPD+Paalalabas Display Wide BETA"/>
                <a:cs typeface="EPDAPD+Paalalabas Display Wide BETA"/>
              </a:rPr>
              <a:t>RESULTS-</a:t>
            </a:r>
            <a:r>
              <a:rPr dirty="0" sz="8800">
                <a:solidFill>
                  <a:srgbClr val="2c273f"/>
                </a:solidFill>
                <a:latin typeface="EPDAPD+Paalalabas Display Wide BETA"/>
                <a:cs typeface="EPDAPD+Paalalabas Display Wide BETA"/>
              </a:rPr>
              <a:t> </a:t>
            </a:r>
            <a:r>
              <a:rPr dirty="0" sz="8800">
                <a:solidFill>
                  <a:srgbClr val="2c273f"/>
                </a:solidFill>
                <a:latin typeface="EPDAPD+Paalalabas Display Wide BETA"/>
                <a:cs typeface="EPDAPD+Paalalabas Display Wide BETA"/>
              </a:rPr>
              <a:t>CITY</a:t>
            </a:r>
            <a:r>
              <a:rPr dirty="0" sz="8800">
                <a:solidFill>
                  <a:srgbClr val="2c273f"/>
                </a:solidFill>
                <a:latin typeface="EPDAPD+Paalalabas Display Wide BETA"/>
                <a:cs typeface="EPDAPD+Paalalabas Display Wide BETA"/>
              </a:rPr>
              <a:t> </a:t>
            </a:r>
            <a:r>
              <a:rPr dirty="0" sz="8800">
                <a:solidFill>
                  <a:srgbClr val="2c273f"/>
                </a:solidFill>
                <a:latin typeface="EPDAPD+Paalalabas Display Wide BETA"/>
                <a:cs typeface="EPDAPD+Paalalabas Display Wide BETA"/>
              </a:rPr>
              <a:t>INSIGHTS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37451" y="8349888"/>
            <a:ext cx="9615373" cy="148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5964" marR="0">
              <a:lnSpc>
                <a:spcPts val="35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From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the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trend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,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we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can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infer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that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Delhi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NCR</a:t>
            </a:r>
          </a:p>
          <a:p>
            <a:pPr marL="0" marR="0">
              <a:lnSpc>
                <a:spcPts val="3584"/>
              </a:lnSpc>
              <a:spcBef>
                <a:spcPts val="315"/>
              </a:spcBef>
              <a:spcAft>
                <a:spcPts val="0"/>
              </a:spcAft>
            </a:pP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generated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the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most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revenue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in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2018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in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comparison</a:t>
            </a:r>
          </a:p>
          <a:p>
            <a:pPr marL="974228" marR="0">
              <a:lnSpc>
                <a:spcPts val="3584"/>
              </a:lnSpc>
              <a:spcBef>
                <a:spcPts val="315"/>
              </a:spcBef>
              <a:spcAft>
                <a:spcPts val="0"/>
              </a:spcAft>
            </a:pP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to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all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other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markets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in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any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other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 </a:t>
            </a:r>
            <a:r>
              <a:rPr dirty="0" sz="2800">
                <a:solidFill>
                  <a:srgbClr val="2c273f"/>
                </a:solidFill>
                <a:latin typeface="EJTQIJ+Lovelo Black"/>
                <a:cs typeface="EJTQIJ+Lovelo Black"/>
              </a:rPr>
              <a:t>year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68378" y="858292"/>
            <a:ext cx="7898904" cy="8743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85"/>
              </a:lnSpc>
              <a:spcBef>
                <a:spcPts val="0"/>
              </a:spcBef>
              <a:spcAft>
                <a:spcPts val="0"/>
              </a:spcAft>
            </a:pPr>
            <a:r>
              <a:rPr dirty="0" sz="6300" spc="320">
                <a:solidFill>
                  <a:srgbClr val="ffffff"/>
                </a:solidFill>
                <a:latin typeface="EPDAPD+Paalalabas Display Wide BETA"/>
                <a:cs typeface="EPDAPD+Paalalabas Display Wide BETA"/>
              </a:rPr>
              <a:t>RECOMMENDATIONS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9804" y="2592783"/>
            <a:ext cx="7852894" cy="27119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>
                <a:solidFill>
                  <a:srgbClr val="000000"/>
                </a:solidFill>
                <a:latin typeface="TPETQJ+Open Sans Light"/>
                <a:cs typeface="TPETQJ+Open Sans Light"/>
              </a:rPr>
              <a:t>The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selling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price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 spc="10">
                <a:solidFill>
                  <a:srgbClr val="000000"/>
                </a:solidFill>
                <a:latin typeface="TPETQJ+Open Sans Light"/>
                <a:cs typeface="TPETQJ+Open Sans Light"/>
              </a:rPr>
              <a:t>of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products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can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 spc="10">
                <a:solidFill>
                  <a:srgbClr val="000000"/>
                </a:solidFill>
                <a:latin typeface="TPETQJ+Open Sans Light"/>
                <a:cs typeface="TPETQJ+Open Sans Light"/>
              </a:rPr>
              <a:t>be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increased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for</a:t>
            </a:r>
          </a:p>
          <a:p>
            <a:pPr marL="0" marR="0">
              <a:lnSpc>
                <a:spcPts val="3428"/>
              </a:lnSpc>
              <a:spcBef>
                <a:spcPts val="146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customers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 spc="10">
                <a:solidFill>
                  <a:srgbClr val="000000"/>
                </a:solidFill>
                <a:latin typeface="TPETQJ+Open Sans Light"/>
                <a:cs typeface="TPETQJ+Open Sans Light"/>
              </a:rPr>
              <a:t>where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its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low</a:t>
            </a:r>
            <a:r>
              <a:rPr dirty="0" sz="2500" spc="1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such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as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'Premium</a:t>
            </a:r>
            <a:r>
              <a:rPr dirty="0" sz="2500" spc="11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stores'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as</a:t>
            </a:r>
          </a:p>
          <a:p>
            <a:pPr marL="0" marR="0">
              <a:lnSpc>
                <a:spcPts val="3428"/>
              </a:lnSpc>
              <a:spcBef>
                <a:spcPts val="96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this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 spc="10">
                <a:solidFill>
                  <a:srgbClr val="000000"/>
                </a:solidFill>
                <a:latin typeface="TPETQJ+Open Sans Light"/>
                <a:cs typeface="TPETQJ+Open Sans Light"/>
              </a:rPr>
              <a:t>company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 spc="11">
                <a:solidFill>
                  <a:srgbClr val="000000"/>
                </a:solidFill>
                <a:latin typeface="TPETQJ+Open Sans Light"/>
                <a:cs typeface="TPETQJ+Open Sans Light"/>
              </a:rPr>
              <a:t>was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in</a:t>
            </a:r>
            <a:r>
              <a:rPr dirty="0" sz="2500" spc="11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top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2</a:t>
            </a:r>
            <a:r>
              <a:rPr dirty="0" sz="2500" spc="14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 spc="10">
                <a:solidFill>
                  <a:srgbClr val="000000"/>
                </a:solidFill>
                <a:latin typeface="TPETQJ+Open Sans Light"/>
                <a:cs typeface="TPETQJ+Open Sans Light"/>
              </a:rPr>
              <a:t>wrt</a:t>
            </a:r>
            <a:r>
              <a:rPr dirty="0" sz="2500" spc="653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total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sales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quantity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 spc="10">
                <a:solidFill>
                  <a:srgbClr val="000000"/>
                </a:solidFill>
                <a:latin typeface="TPETQJ+Open Sans Light"/>
                <a:cs typeface="TPETQJ+Open Sans Light"/>
              </a:rPr>
              <a:t>but</a:t>
            </a:r>
          </a:p>
          <a:p>
            <a:pPr marL="0" marR="0">
              <a:lnSpc>
                <a:spcPts val="3428"/>
              </a:lnSpc>
              <a:spcBef>
                <a:spcPts val="96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in</a:t>
            </a:r>
            <a:r>
              <a:rPr dirty="0" sz="2500" spc="11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top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4</a:t>
            </a:r>
            <a:r>
              <a:rPr dirty="0" sz="2500" spc="14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 spc="10">
                <a:solidFill>
                  <a:srgbClr val="000000"/>
                </a:solidFill>
                <a:latin typeface="TPETQJ+Open Sans Light"/>
                <a:cs typeface="TPETQJ+Open Sans Light"/>
              </a:rPr>
              <a:t>wrt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revenue,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which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infers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that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 spc="10">
                <a:solidFill>
                  <a:srgbClr val="000000"/>
                </a:solidFill>
                <a:latin typeface="TPETQJ+Open Sans Light"/>
                <a:cs typeface="TPETQJ+Open Sans Light"/>
              </a:rPr>
              <a:t>company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is</a:t>
            </a:r>
          </a:p>
          <a:p>
            <a:pPr marL="0" marR="0">
              <a:lnSpc>
                <a:spcPts val="3428"/>
              </a:lnSpc>
              <a:spcBef>
                <a:spcPts val="96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selling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products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to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Premium</a:t>
            </a:r>
            <a:r>
              <a:rPr dirty="0" sz="2500" spc="1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stores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in</a:t>
            </a:r>
            <a:r>
              <a:rPr dirty="0" sz="2500" spc="11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 spc="11">
                <a:solidFill>
                  <a:srgbClr val="000000"/>
                </a:solidFill>
                <a:latin typeface="TPETQJ+Open Sans Light"/>
                <a:cs typeface="TPETQJ+Open Sans Light"/>
              </a:rPr>
              <a:t>much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lesser</a:t>
            </a:r>
          </a:p>
          <a:p>
            <a:pPr marL="0" marR="0">
              <a:lnSpc>
                <a:spcPts val="3428"/>
              </a:lnSpc>
              <a:spcBef>
                <a:spcPts val="146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proce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than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other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customers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75177" y="6156498"/>
            <a:ext cx="6273604" cy="92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Analyse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the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trend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 spc="12">
                <a:solidFill>
                  <a:srgbClr val="000000"/>
                </a:solidFill>
                <a:latin typeface="TPETQJ+Open Sans Light"/>
                <a:cs typeface="TPETQJ+Open Sans Light"/>
              </a:rPr>
              <a:t>why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the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fall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in</a:t>
            </a:r>
            <a:r>
              <a:rPr dirty="0" sz="2500" spc="11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 spc="10">
                <a:solidFill>
                  <a:srgbClr val="000000"/>
                </a:solidFill>
                <a:latin typeface="TPETQJ+Open Sans Light"/>
                <a:cs typeface="TPETQJ+Open Sans Light"/>
              </a:rPr>
              <a:t>revenue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is</a:t>
            </a:r>
          </a:p>
          <a:p>
            <a:pPr marL="0" marR="0">
              <a:lnSpc>
                <a:spcPts val="343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2500" spc="10">
                <a:solidFill>
                  <a:srgbClr val="000000"/>
                </a:solidFill>
                <a:latin typeface="TPETQJ+Open Sans Light"/>
                <a:cs typeface="TPETQJ+Open Sans Light"/>
              </a:rPr>
              <a:t>happening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in</a:t>
            </a:r>
            <a:r>
              <a:rPr dirty="0" sz="2500" spc="11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corresponding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 </a:t>
            </a:r>
            <a:r>
              <a:rPr dirty="0" sz="2500">
                <a:solidFill>
                  <a:srgbClr val="000000"/>
                </a:solidFill>
                <a:latin typeface="TPETQJ+Open Sans Light"/>
                <a:cs typeface="TPETQJ+Open Sans Light"/>
              </a:rPr>
              <a:t>years.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mitype="http://purl.org/dc/dcmitype/" xmlns:dc="http://purl.org/dc/elements/1.1/" xmlns:dcterms="http://purl.org/dc/terms/" xmlns:xsi="http://www.w3.org/2001/XMLSchema-instance">
  <dc:title>Presentation PowerPoint</dc:title>
  <dc:creator>sejda</dc:creator>
  <cp:lastModifiedBy>sejda</cp:lastModifiedBy>
  <cp:revision>1</cp:revision>
  <dcterms:modified xsi:type="dcterms:W3CDTF">2023-03-16T08:54:42+01:00</dcterms:modified>
</cp:coreProperties>
</file>