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ileron Thin" charset="1" panose="00000300000000000000"/>
      <p:regular r:id="rId8"/>
    </p:embeddedFont>
    <p:embeddedFont>
      <p:font typeface="Aileron Thin Bold" charset="1" panose="00000400000000000000"/>
      <p:regular r:id="rId9"/>
    </p:embeddedFont>
    <p:embeddedFont>
      <p:font typeface="Aileron Thin Italics" charset="1" panose="00000300000000000000"/>
      <p:regular r:id="rId10"/>
    </p:embeddedFont>
    <p:embeddedFont>
      <p:font typeface="Aileron Thin Bold Italics" charset="1" panose="00000400000000000000"/>
      <p:regular r:id="rId11"/>
    </p:embeddedFont>
    <p:embeddedFont>
      <p:font typeface="Norwester" charset="1" panose="00000506000000000000"/>
      <p:regular r:id="rId12"/>
    </p:embeddedFont>
    <p:embeddedFont>
      <p:font typeface="Aileron Regular" charset="1" panose="00000500000000000000"/>
      <p:regular r:id="rId13"/>
    </p:embeddedFont>
    <p:embeddedFont>
      <p:font typeface="Aileron Regular Bold" charset="1" panose="00000800000000000000"/>
      <p:regular r:id="rId14"/>
    </p:embeddedFont>
    <p:embeddedFont>
      <p:font typeface="Aileron Regular Italics" charset="1" panose="00000500000000000000"/>
      <p:regular r:id="rId15"/>
    </p:embeddedFont>
    <p:embeddedFont>
      <p:font typeface="Aileron Regular Bold Italics" charset="1" panose="00000800000000000000"/>
      <p:regular r:id="rId16"/>
    </p:embeddedFont>
    <p:embeddedFont>
      <p:font typeface="Arimo" charset="1" panose="020B0604020202020204"/>
      <p:regular r:id="rId17"/>
    </p:embeddedFont>
    <p:embeddedFont>
      <p:font typeface="Arimo Bold" charset="1" panose="020B0704020202020204"/>
      <p:regular r:id="rId18"/>
    </p:embeddedFont>
    <p:embeddedFont>
      <p:font typeface="Arimo Italics" charset="1" panose="020B0604020202090204"/>
      <p:regular r:id="rId19"/>
    </p:embeddedFont>
    <p:embeddedFont>
      <p:font typeface="Arimo Bold Italics" charset="1" panose="020B0704020202090204"/>
      <p:regular r:id="rId20"/>
    </p:embeddedFont>
    <p:embeddedFont>
      <p:font typeface="Kollektif" charset="1" panose="020B0604020101010102"/>
      <p:regular r:id="rId21"/>
    </p:embeddedFont>
    <p:embeddedFont>
      <p:font typeface="Kollektif Bold" charset="1" panose="020B0604020101010102"/>
      <p:regular r:id="rId22"/>
    </p:embeddedFont>
    <p:embeddedFont>
      <p:font typeface="Kollektif Italics" charset="1" panose="020B0604020101010102"/>
      <p:regular r:id="rId23"/>
    </p:embeddedFont>
    <p:embeddedFont>
      <p:font typeface="Kollektif Bold Italics" charset="1" panose="020B0604020101010102"/>
      <p:regular r:id="rId24"/>
    </p:embeddedFont>
    <p:embeddedFont>
      <p:font typeface="DM Sans" charset="1" panose="00000000000000000000"/>
      <p:regular r:id="rId25"/>
    </p:embeddedFont>
    <p:embeddedFont>
      <p:font typeface="DM Sans Bold" charset="1" panose="00000000000000000000"/>
      <p:regular r:id="rId26"/>
    </p:embeddedFont>
    <p:embeddedFont>
      <p:font typeface="DM Sans Italics" charset="1" panose="00000000000000000000"/>
      <p:regular r:id="rId27"/>
    </p:embeddedFont>
    <p:embeddedFont>
      <p:font typeface="DM Sans Bold Italics" charset="1" panose="00000000000000000000"/>
      <p:regular r:id="rId28"/>
    </p:embeddedFont>
    <p:embeddedFont>
      <p:font typeface="Canva Sans" charset="1" panose="020B0503030501040103"/>
      <p:regular r:id="rId29"/>
    </p:embeddedFont>
    <p:embeddedFont>
      <p:font typeface="Canva Sans Bold" charset="1" panose="020B0803030501040103"/>
      <p:regular r:id="rId30"/>
    </p:embeddedFont>
    <p:embeddedFont>
      <p:font typeface="Canva Sans Italics" charset="1" panose="020B0503030501040103"/>
      <p:regular r:id="rId31"/>
    </p:embeddedFont>
    <p:embeddedFont>
      <p:font typeface="Canva Sans Bold Italics" charset="1" panose="020B0803030501040103"/>
      <p:regular r:id="rId32"/>
    </p:embeddedFont>
    <p:embeddedFont>
      <p:font typeface="Nine by Five" charset="1" panose="000004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48" Target="slides/slide15.xml" Type="http://schemas.openxmlformats.org/officeDocument/2006/relationships/slide"/><Relationship Id="rId49" Target="slides/slide16.xml" Type="http://schemas.openxmlformats.org/officeDocument/2006/relationships/slide"/><Relationship Id="rId5" Target="tableStyles.xml" Type="http://schemas.openxmlformats.org/officeDocument/2006/relationships/tableStyles"/><Relationship Id="rId50" Target="slides/slide17.xml" Type="http://schemas.openxmlformats.org/officeDocument/2006/relationships/slide"/><Relationship Id="rId51" Target="slides/slide18.xml" Type="http://schemas.openxmlformats.org/officeDocument/2006/relationships/slide"/><Relationship Id="rId52" Target="slides/slide19.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5F8F8"/>
        </a:solidFill>
      </p:bgPr>
    </p:bg>
    <p:spTree>
      <p:nvGrpSpPr>
        <p:cNvPr id="1" name=""/>
        <p:cNvGrpSpPr/>
        <p:nvPr/>
      </p:nvGrpSpPr>
      <p:grpSpPr>
        <a:xfrm>
          <a:off x="0" y="0"/>
          <a:ext cx="0" cy="0"/>
          <a:chOff x="0" y="0"/>
          <a:chExt cx="0" cy="0"/>
        </a:xfrm>
      </p:grpSpPr>
      <p:sp>
        <p:nvSpPr>
          <p:cNvPr name="Freeform 2" id="2"/>
          <p:cNvSpPr/>
          <p:nvPr/>
        </p:nvSpPr>
        <p:spPr>
          <a:xfrm flipH="false" flipV="false" rot="1348375">
            <a:off x="13912460" y="746695"/>
            <a:ext cx="4612311" cy="1232745"/>
          </a:xfrm>
          <a:custGeom>
            <a:avLst/>
            <a:gdLst/>
            <a:ahLst/>
            <a:cxnLst/>
            <a:rect r="r" b="b" t="t" l="l"/>
            <a:pathLst>
              <a:path h="1232745" w="4612311">
                <a:moveTo>
                  <a:pt x="0" y="0"/>
                </a:moveTo>
                <a:lnTo>
                  <a:pt x="4612311" y="0"/>
                </a:lnTo>
                <a:lnTo>
                  <a:pt x="4612311" y="1232745"/>
                </a:lnTo>
                <a:lnTo>
                  <a:pt x="0" y="1232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88786">
            <a:off x="15470324" y="4050942"/>
            <a:ext cx="2765850" cy="774438"/>
          </a:xfrm>
          <a:custGeom>
            <a:avLst/>
            <a:gdLst/>
            <a:ahLst/>
            <a:cxnLst/>
            <a:rect r="r" b="b" t="t" l="l"/>
            <a:pathLst>
              <a:path h="774438" w="2765850">
                <a:moveTo>
                  <a:pt x="0" y="0"/>
                </a:moveTo>
                <a:lnTo>
                  <a:pt x="2765850" y="0"/>
                </a:lnTo>
                <a:lnTo>
                  <a:pt x="2765850" y="774438"/>
                </a:lnTo>
                <a:lnTo>
                  <a:pt x="0" y="7744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79167">
            <a:off x="15398494" y="6337808"/>
            <a:ext cx="2417976" cy="3418732"/>
          </a:xfrm>
          <a:custGeom>
            <a:avLst/>
            <a:gdLst/>
            <a:ahLst/>
            <a:cxnLst/>
            <a:rect r="r" b="b" t="t" l="l"/>
            <a:pathLst>
              <a:path h="3418732" w="2417976">
                <a:moveTo>
                  <a:pt x="0" y="0"/>
                </a:moveTo>
                <a:lnTo>
                  <a:pt x="2417976" y="0"/>
                </a:lnTo>
                <a:lnTo>
                  <a:pt x="2417976" y="3418732"/>
                </a:lnTo>
                <a:lnTo>
                  <a:pt x="0" y="34187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48923">
            <a:off x="9166964" y="9493919"/>
            <a:ext cx="3657600" cy="591866"/>
          </a:xfrm>
          <a:custGeom>
            <a:avLst/>
            <a:gdLst/>
            <a:ahLst/>
            <a:cxnLst/>
            <a:rect r="r" b="b" t="t" l="l"/>
            <a:pathLst>
              <a:path h="591866" w="3657600">
                <a:moveTo>
                  <a:pt x="0" y="0"/>
                </a:moveTo>
                <a:lnTo>
                  <a:pt x="3657600" y="0"/>
                </a:lnTo>
                <a:lnTo>
                  <a:pt x="3657600" y="591866"/>
                </a:lnTo>
                <a:lnTo>
                  <a:pt x="0" y="5918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752242">
            <a:off x="4147272" y="9233188"/>
            <a:ext cx="2202626" cy="1113327"/>
          </a:xfrm>
          <a:custGeom>
            <a:avLst/>
            <a:gdLst/>
            <a:ahLst/>
            <a:cxnLst/>
            <a:rect r="r" b="b" t="t" l="l"/>
            <a:pathLst>
              <a:path h="1113327" w="2202626">
                <a:moveTo>
                  <a:pt x="0" y="0"/>
                </a:moveTo>
                <a:lnTo>
                  <a:pt x="2202627" y="0"/>
                </a:lnTo>
                <a:lnTo>
                  <a:pt x="2202627" y="1113328"/>
                </a:lnTo>
                <a:lnTo>
                  <a:pt x="0" y="11133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25726" y="7850316"/>
            <a:ext cx="2907107" cy="2436684"/>
          </a:xfrm>
          <a:custGeom>
            <a:avLst/>
            <a:gdLst/>
            <a:ahLst/>
            <a:cxnLst/>
            <a:rect r="r" b="b" t="t" l="l"/>
            <a:pathLst>
              <a:path h="2436684" w="2907107">
                <a:moveTo>
                  <a:pt x="0" y="0"/>
                </a:moveTo>
                <a:lnTo>
                  <a:pt x="2907106" y="0"/>
                </a:lnTo>
                <a:lnTo>
                  <a:pt x="2907106" y="2436684"/>
                </a:lnTo>
                <a:lnTo>
                  <a:pt x="0" y="24366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1469522">
            <a:off x="72422" y="483703"/>
            <a:ext cx="3237745" cy="2713819"/>
          </a:xfrm>
          <a:custGeom>
            <a:avLst/>
            <a:gdLst/>
            <a:ahLst/>
            <a:cxnLst/>
            <a:rect r="r" b="b" t="t" l="l"/>
            <a:pathLst>
              <a:path h="2713819" w="3237745">
                <a:moveTo>
                  <a:pt x="0" y="0"/>
                </a:moveTo>
                <a:lnTo>
                  <a:pt x="3237745" y="0"/>
                </a:lnTo>
                <a:lnTo>
                  <a:pt x="3237745" y="2713819"/>
                </a:lnTo>
                <a:lnTo>
                  <a:pt x="0" y="271381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582594">
            <a:off x="105688" y="4837146"/>
            <a:ext cx="2721455" cy="1484430"/>
          </a:xfrm>
          <a:custGeom>
            <a:avLst/>
            <a:gdLst/>
            <a:ahLst/>
            <a:cxnLst/>
            <a:rect r="r" b="b" t="t" l="l"/>
            <a:pathLst>
              <a:path h="1484430" w="2721455">
                <a:moveTo>
                  <a:pt x="0" y="0"/>
                </a:moveTo>
                <a:lnTo>
                  <a:pt x="2721456" y="0"/>
                </a:lnTo>
                <a:lnTo>
                  <a:pt x="2721456" y="1484430"/>
                </a:lnTo>
                <a:lnTo>
                  <a:pt x="0" y="14844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1630262">
            <a:off x="4728194" y="-1028700"/>
            <a:ext cx="2486967" cy="2057400"/>
          </a:xfrm>
          <a:custGeom>
            <a:avLst/>
            <a:gdLst/>
            <a:ahLst/>
            <a:cxnLst/>
            <a:rect r="r" b="b" t="t" l="l"/>
            <a:pathLst>
              <a:path h="2057400" w="2486967">
                <a:moveTo>
                  <a:pt x="0" y="0"/>
                </a:moveTo>
                <a:lnTo>
                  <a:pt x="2486967" y="0"/>
                </a:lnTo>
                <a:lnTo>
                  <a:pt x="2486967" y="2057400"/>
                </a:lnTo>
                <a:lnTo>
                  <a:pt x="0" y="20574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2206619">
            <a:off x="9784552" y="-834551"/>
            <a:ext cx="1628124" cy="2681043"/>
          </a:xfrm>
          <a:custGeom>
            <a:avLst/>
            <a:gdLst/>
            <a:ahLst/>
            <a:cxnLst/>
            <a:rect r="r" b="b" t="t" l="l"/>
            <a:pathLst>
              <a:path h="2681043" w="1628124">
                <a:moveTo>
                  <a:pt x="0" y="0"/>
                </a:moveTo>
                <a:lnTo>
                  <a:pt x="1628124" y="0"/>
                </a:lnTo>
                <a:lnTo>
                  <a:pt x="1628124" y="2681043"/>
                </a:lnTo>
                <a:lnTo>
                  <a:pt x="0" y="268104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2426273" y="1804802"/>
            <a:ext cx="13435453" cy="6649927"/>
            <a:chOff x="0" y="0"/>
            <a:chExt cx="3538556" cy="1751421"/>
          </a:xfrm>
        </p:grpSpPr>
        <p:sp>
          <p:nvSpPr>
            <p:cNvPr name="Freeform 13" id="13"/>
            <p:cNvSpPr/>
            <p:nvPr/>
          </p:nvSpPr>
          <p:spPr>
            <a:xfrm flipH="false" flipV="false" rot="0">
              <a:off x="0" y="0"/>
              <a:ext cx="3538556" cy="1751421"/>
            </a:xfrm>
            <a:custGeom>
              <a:avLst/>
              <a:gdLst/>
              <a:ahLst/>
              <a:cxnLst/>
              <a:rect r="r" b="b" t="t" l="l"/>
              <a:pathLst>
                <a:path h="1751421" w="3538556">
                  <a:moveTo>
                    <a:pt x="29388" y="0"/>
                  </a:moveTo>
                  <a:lnTo>
                    <a:pt x="3509168" y="0"/>
                  </a:lnTo>
                  <a:cubicBezTo>
                    <a:pt x="3525398" y="0"/>
                    <a:pt x="3538556" y="13157"/>
                    <a:pt x="3538556" y="29388"/>
                  </a:cubicBezTo>
                  <a:lnTo>
                    <a:pt x="3538556" y="1722033"/>
                  </a:lnTo>
                  <a:cubicBezTo>
                    <a:pt x="3538556" y="1738264"/>
                    <a:pt x="3525398" y="1751421"/>
                    <a:pt x="3509168" y="1751421"/>
                  </a:cubicBezTo>
                  <a:lnTo>
                    <a:pt x="29388" y="1751421"/>
                  </a:lnTo>
                  <a:cubicBezTo>
                    <a:pt x="13157" y="1751421"/>
                    <a:pt x="0" y="1738264"/>
                    <a:pt x="0" y="1722033"/>
                  </a:cubicBezTo>
                  <a:lnTo>
                    <a:pt x="0" y="29388"/>
                  </a:lnTo>
                  <a:cubicBezTo>
                    <a:pt x="0" y="13157"/>
                    <a:pt x="13157" y="0"/>
                    <a:pt x="29388" y="0"/>
                  </a:cubicBezTo>
                  <a:close/>
                </a:path>
              </a:pathLst>
            </a:custGeom>
            <a:solidFill>
              <a:srgbClr val="FFFFFF"/>
            </a:solidFill>
            <a:ln w="190500">
              <a:solidFill>
                <a:srgbClr val="082A44"/>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727028" y="5570582"/>
            <a:ext cx="11111034" cy="1450861"/>
          </a:xfrm>
          <a:prstGeom prst="rect">
            <a:avLst/>
          </a:prstGeom>
        </p:spPr>
        <p:txBody>
          <a:bodyPr anchor="t" rtlCol="false" tIns="0" lIns="0" bIns="0" rIns="0">
            <a:spAutoFit/>
          </a:bodyPr>
          <a:lstStyle/>
          <a:p>
            <a:pPr algn="ctr">
              <a:lnSpc>
                <a:spcPts val="11906"/>
              </a:lnSpc>
              <a:spcBef>
                <a:spcPct val="0"/>
              </a:spcBef>
            </a:pPr>
            <a:r>
              <a:rPr lang="en-US" sz="8504">
                <a:solidFill>
                  <a:srgbClr val="000000"/>
                </a:solidFill>
                <a:latin typeface="Norwester"/>
              </a:rPr>
              <a:t>LINEAR ALGEBRA</a:t>
            </a:r>
          </a:p>
        </p:txBody>
      </p:sp>
      <p:sp>
        <p:nvSpPr>
          <p:cNvPr name="TextBox 16" id="16"/>
          <p:cNvSpPr txBox="true"/>
          <p:nvPr/>
        </p:nvSpPr>
        <p:spPr>
          <a:xfrm rot="0">
            <a:off x="4052695" y="2604499"/>
            <a:ext cx="10026902" cy="2974861"/>
          </a:xfrm>
          <a:prstGeom prst="rect">
            <a:avLst/>
          </a:prstGeom>
        </p:spPr>
        <p:txBody>
          <a:bodyPr anchor="t" rtlCol="false" tIns="0" lIns="0" bIns="0" rIns="0">
            <a:spAutoFit/>
          </a:bodyPr>
          <a:lstStyle/>
          <a:p>
            <a:pPr algn="ctr">
              <a:lnSpc>
                <a:spcPts val="11906"/>
              </a:lnSpc>
              <a:spcBef>
                <a:spcPct val="0"/>
              </a:spcBef>
            </a:pPr>
            <a:r>
              <a:rPr lang="en-US" sz="8504" spc="1887">
                <a:solidFill>
                  <a:srgbClr val="000000"/>
                </a:solidFill>
                <a:latin typeface="Nine by Five"/>
              </a:rPr>
              <a:t>GOOGLE'S PAGE RANK</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
        <p:nvSpPr>
          <p:cNvPr name="TextBox 2" id="2"/>
          <p:cNvSpPr txBox="true"/>
          <p:nvPr/>
        </p:nvSpPr>
        <p:spPr>
          <a:xfrm rot="0">
            <a:off x="0" y="3269504"/>
            <a:ext cx="18288000" cy="4319358"/>
          </a:xfrm>
          <a:prstGeom prst="rect">
            <a:avLst/>
          </a:prstGeom>
        </p:spPr>
        <p:txBody>
          <a:bodyPr anchor="t" rtlCol="false" tIns="0" lIns="0" bIns="0" rIns="0">
            <a:spAutoFit/>
          </a:bodyPr>
          <a:lstStyle/>
          <a:p>
            <a:pPr marL="890832" indent="-445416" lvl="1">
              <a:lnSpc>
                <a:spcPts val="5776"/>
              </a:lnSpc>
              <a:buFont typeface="Arial"/>
              <a:buChar char="•"/>
            </a:pPr>
            <a:r>
              <a:rPr lang="en-US" sz="4126">
                <a:solidFill>
                  <a:srgbClr val="000000"/>
                </a:solidFill>
                <a:latin typeface="Montserrat Classic"/>
              </a:rPr>
              <a:t>The eigenvector of a transition matrix M can be found using the Power Method. </a:t>
            </a:r>
          </a:p>
          <a:p>
            <a:pPr marL="890832" indent="-445416" lvl="1">
              <a:lnSpc>
                <a:spcPts val="5776"/>
              </a:lnSpc>
              <a:buFont typeface="Arial"/>
              <a:buChar char="•"/>
            </a:pPr>
            <a:r>
              <a:rPr lang="en-US" sz="4126">
                <a:solidFill>
                  <a:srgbClr val="000000"/>
                </a:solidFill>
                <a:latin typeface="Montserrat Classic"/>
              </a:rPr>
              <a:t>The algorithm starts with an initial vector and repeatedly applies the matrix M to the vector until it converges to the dominant eigenvector. The resulting vector represents the PageRank values of all pages.</a:t>
            </a:r>
          </a:p>
        </p:txBody>
      </p:sp>
      <p:sp>
        <p:nvSpPr>
          <p:cNvPr name="TextBox 3" id="3"/>
          <p:cNvSpPr txBox="true"/>
          <p:nvPr/>
        </p:nvSpPr>
        <p:spPr>
          <a:xfrm rot="0">
            <a:off x="755460" y="876300"/>
            <a:ext cx="5832619" cy="1286506"/>
          </a:xfrm>
          <a:prstGeom prst="rect">
            <a:avLst/>
          </a:prstGeom>
        </p:spPr>
        <p:txBody>
          <a:bodyPr anchor="t" rtlCol="false" tIns="0" lIns="0" bIns="0" rIns="0">
            <a:spAutoFit/>
          </a:bodyPr>
          <a:lstStyle/>
          <a:p>
            <a:pPr algn="ctr">
              <a:lnSpc>
                <a:spcPts val="10463"/>
              </a:lnSpc>
              <a:spcBef>
                <a:spcPct val="0"/>
              </a:spcBef>
            </a:pPr>
            <a:r>
              <a:rPr lang="en-US" sz="7473">
                <a:solidFill>
                  <a:srgbClr val="000000"/>
                </a:solidFill>
                <a:latin typeface="Norwester"/>
              </a:rPr>
              <a:t>Power Method</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
        <p:nvSpPr>
          <p:cNvPr name="TextBox 2" id="2"/>
          <p:cNvSpPr txBox="true"/>
          <p:nvPr/>
        </p:nvSpPr>
        <p:spPr>
          <a:xfrm rot="0">
            <a:off x="797027" y="222307"/>
            <a:ext cx="6287889" cy="1450861"/>
          </a:xfrm>
          <a:prstGeom prst="rect">
            <a:avLst/>
          </a:prstGeom>
        </p:spPr>
        <p:txBody>
          <a:bodyPr anchor="t" rtlCol="false" tIns="0" lIns="0" bIns="0" rIns="0">
            <a:spAutoFit/>
          </a:bodyPr>
          <a:lstStyle/>
          <a:p>
            <a:pPr algn="ctr">
              <a:lnSpc>
                <a:spcPts val="11906"/>
              </a:lnSpc>
              <a:spcBef>
                <a:spcPct val="0"/>
              </a:spcBef>
            </a:pPr>
            <a:r>
              <a:rPr lang="en-US" sz="8504">
                <a:solidFill>
                  <a:srgbClr val="000000"/>
                </a:solidFill>
                <a:latin typeface="Norwester"/>
              </a:rPr>
              <a:t>Graph Theory</a:t>
            </a:r>
          </a:p>
        </p:txBody>
      </p:sp>
      <p:sp>
        <p:nvSpPr>
          <p:cNvPr name="TextBox 3" id="3"/>
          <p:cNvSpPr txBox="true"/>
          <p:nvPr/>
        </p:nvSpPr>
        <p:spPr>
          <a:xfrm rot="0">
            <a:off x="0" y="2222118"/>
            <a:ext cx="17501419" cy="7944363"/>
          </a:xfrm>
          <a:prstGeom prst="rect">
            <a:avLst/>
          </a:prstGeom>
        </p:spPr>
        <p:txBody>
          <a:bodyPr anchor="t" rtlCol="false" tIns="0" lIns="0" bIns="0" rIns="0">
            <a:spAutoFit/>
          </a:bodyPr>
          <a:lstStyle/>
          <a:p>
            <a:pPr marL="886228" indent="-443114" lvl="1">
              <a:lnSpc>
                <a:spcPts val="5746"/>
              </a:lnSpc>
              <a:buFont typeface="Arial"/>
              <a:buChar char="•"/>
            </a:pPr>
            <a:r>
              <a:rPr lang="en-US" sz="4104">
                <a:solidFill>
                  <a:srgbClr val="000000"/>
                </a:solidFill>
                <a:latin typeface="Kollektif"/>
              </a:rPr>
              <a:t>The web pages and their relationships are represented as a directed graph in the PageRank algorithm. </a:t>
            </a:r>
          </a:p>
          <a:p>
            <a:pPr marL="886228" indent="-443114" lvl="1">
              <a:lnSpc>
                <a:spcPts val="5746"/>
              </a:lnSpc>
              <a:buFont typeface="Arial"/>
              <a:buChar char="•"/>
            </a:pPr>
            <a:r>
              <a:rPr lang="en-US" sz="4104">
                <a:solidFill>
                  <a:srgbClr val="000000"/>
                </a:solidFill>
                <a:latin typeface="Kollektif"/>
              </a:rPr>
              <a:t>Each web page is represented as a node, and the hyperlinks between pages are represented as directed edges. </a:t>
            </a:r>
          </a:p>
          <a:p>
            <a:pPr marL="886228" indent="-443114" lvl="1">
              <a:lnSpc>
                <a:spcPts val="5746"/>
              </a:lnSpc>
              <a:buFont typeface="Arial"/>
              <a:buChar char="•"/>
            </a:pPr>
            <a:r>
              <a:rPr lang="en-US" sz="4104">
                <a:solidFill>
                  <a:srgbClr val="000000"/>
                </a:solidFill>
                <a:latin typeface="Kollektif"/>
              </a:rPr>
              <a:t>This graph representation allows for the application of Linear Algebra concepts to analyze and rank the pages.</a:t>
            </a:r>
          </a:p>
          <a:p>
            <a:pPr marL="886228" indent="-443114" lvl="1">
              <a:lnSpc>
                <a:spcPts val="5746"/>
              </a:lnSpc>
              <a:buFont typeface="Arial"/>
              <a:buChar char="•"/>
            </a:pPr>
            <a:r>
              <a:rPr lang="en-US" sz="4104">
                <a:solidFill>
                  <a:srgbClr val="000000"/>
                </a:solidFill>
                <a:latin typeface="Kollektif"/>
              </a:rPr>
              <a:t>In summary, graph theory helps us model the web page network, while linear algebra provides the mathematical tools to compute the PageRank scores, which ultimately determine the ranking of web pages in search results.</a:t>
            </a:r>
          </a:p>
          <a:p>
            <a:pPr>
              <a:lnSpc>
                <a:spcPts val="5746"/>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5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694527" y="623570"/>
            <a:ext cx="4521561" cy="3263683"/>
          </a:xfrm>
          <a:custGeom>
            <a:avLst/>
            <a:gdLst/>
            <a:ahLst/>
            <a:cxnLst/>
            <a:rect r="r" b="b" t="t" l="l"/>
            <a:pathLst>
              <a:path h="3263683" w="4521561">
                <a:moveTo>
                  <a:pt x="0" y="0"/>
                </a:moveTo>
                <a:lnTo>
                  <a:pt x="4521561" y="0"/>
                </a:lnTo>
                <a:lnTo>
                  <a:pt x="4521561" y="3263683"/>
                </a:lnTo>
                <a:lnTo>
                  <a:pt x="0" y="3263683"/>
                </a:lnTo>
                <a:lnTo>
                  <a:pt x="0" y="0"/>
                </a:lnTo>
                <a:close/>
              </a:path>
            </a:pathLst>
          </a:custGeom>
          <a:blipFill>
            <a:blip r:embed="rId2"/>
            <a:stretch>
              <a:fillRect l="0" t="0" r="0" b="0"/>
            </a:stretch>
          </a:blipFill>
        </p:spPr>
      </p:sp>
      <p:sp>
        <p:nvSpPr>
          <p:cNvPr name="TextBox 3" id="3"/>
          <p:cNvSpPr txBox="true"/>
          <p:nvPr/>
        </p:nvSpPr>
        <p:spPr>
          <a:xfrm rot="0">
            <a:off x="797027" y="222307"/>
            <a:ext cx="6287889" cy="1450861"/>
          </a:xfrm>
          <a:prstGeom prst="rect">
            <a:avLst/>
          </a:prstGeom>
        </p:spPr>
        <p:txBody>
          <a:bodyPr anchor="t" rtlCol="false" tIns="0" lIns="0" bIns="0" rIns="0">
            <a:spAutoFit/>
          </a:bodyPr>
          <a:lstStyle/>
          <a:p>
            <a:pPr algn="ctr">
              <a:lnSpc>
                <a:spcPts val="11906"/>
              </a:lnSpc>
              <a:spcBef>
                <a:spcPct val="0"/>
              </a:spcBef>
            </a:pPr>
            <a:r>
              <a:rPr lang="en-US" sz="8504">
                <a:solidFill>
                  <a:srgbClr val="000000"/>
                </a:solidFill>
                <a:latin typeface="Norwester"/>
              </a:rPr>
              <a:t>Graph Theory</a:t>
            </a:r>
          </a:p>
        </p:txBody>
      </p:sp>
      <p:sp>
        <p:nvSpPr>
          <p:cNvPr name="TextBox 4" id="4"/>
          <p:cNvSpPr txBox="true"/>
          <p:nvPr/>
        </p:nvSpPr>
        <p:spPr>
          <a:xfrm rot="0">
            <a:off x="482090" y="4158256"/>
            <a:ext cx="17805910" cy="3879015"/>
          </a:xfrm>
          <a:prstGeom prst="rect">
            <a:avLst/>
          </a:prstGeom>
        </p:spPr>
        <p:txBody>
          <a:bodyPr anchor="t" rtlCol="false" tIns="0" lIns="0" bIns="0" rIns="0">
            <a:spAutoFit/>
          </a:bodyPr>
          <a:lstStyle/>
          <a:p>
            <a:pPr marL="951658" indent="-475829" lvl="1">
              <a:lnSpc>
                <a:spcPts val="6171"/>
              </a:lnSpc>
              <a:buFont typeface="Arial"/>
              <a:buChar char="•"/>
            </a:pPr>
            <a:r>
              <a:rPr lang="en-US" sz="4407">
                <a:solidFill>
                  <a:srgbClr val="000000"/>
                </a:solidFill>
                <a:latin typeface="DM Sans"/>
              </a:rPr>
              <a:t>The  web of the World Wide Web can be efficiently represented by a network in Graph. </a:t>
            </a:r>
          </a:p>
          <a:p>
            <a:pPr marL="951658" indent="-475829" lvl="1">
              <a:lnSpc>
                <a:spcPts val="6171"/>
              </a:lnSpc>
              <a:buFont typeface="Arial"/>
              <a:buChar char="•"/>
            </a:pPr>
            <a:r>
              <a:rPr lang="en-US" sz="4407">
                <a:solidFill>
                  <a:srgbClr val="000000"/>
                </a:solidFill>
                <a:latin typeface="DM Sans"/>
              </a:rPr>
              <a:t>The basis of pagerank algorithm depends on the logic of incoming and outgoing links which information is avaliable in a graph in the form of in-degree and out-degree of a Node.</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
        <p:nvSpPr>
          <p:cNvPr name="TextBox 2" id="2"/>
          <p:cNvSpPr txBox="true"/>
          <p:nvPr/>
        </p:nvSpPr>
        <p:spPr>
          <a:xfrm rot="0">
            <a:off x="131279" y="1539761"/>
            <a:ext cx="8840025" cy="8485168"/>
          </a:xfrm>
          <a:prstGeom prst="rect">
            <a:avLst/>
          </a:prstGeom>
        </p:spPr>
        <p:txBody>
          <a:bodyPr anchor="t" rtlCol="false" tIns="0" lIns="0" bIns="0" rIns="0">
            <a:spAutoFit/>
          </a:bodyPr>
          <a:lstStyle/>
          <a:p>
            <a:pPr>
              <a:lnSpc>
                <a:spcPts val="1927"/>
              </a:lnSpc>
            </a:pPr>
            <a:r>
              <a:rPr lang="en-US" sz="1752">
                <a:solidFill>
                  <a:srgbClr val="000000"/>
                </a:solidFill>
                <a:latin typeface="Canva Sans"/>
              </a:rPr>
              <a:t>import networkx as nx</a:t>
            </a:r>
          </a:p>
          <a:p>
            <a:pPr>
              <a:lnSpc>
                <a:spcPts val="1927"/>
              </a:lnSpc>
            </a:pPr>
            <a:r>
              <a:rPr lang="en-US" sz="1752">
                <a:solidFill>
                  <a:srgbClr val="000000"/>
                </a:solidFill>
                <a:latin typeface="Canva Sans"/>
              </a:rPr>
              <a:t>import matplotlib.pyplot as plt</a:t>
            </a:r>
          </a:p>
          <a:p>
            <a:pPr>
              <a:lnSpc>
                <a:spcPts val="1927"/>
              </a:lnSpc>
            </a:pPr>
            <a:r>
              <a:rPr lang="en-US" sz="1752">
                <a:solidFill>
                  <a:srgbClr val="000000"/>
                </a:solidFill>
                <a:latin typeface="Canva Sans"/>
              </a:rPr>
              <a:t>import math</a:t>
            </a:r>
          </a:p>
          <a:p>
            <a:pPr>
              <a:lnSpc>
                <a:spcPts val="1927"/>
              </a:lnSpc>
            </a:pPr>
          </a:p>
          <a:p>
            <a:pPr>
              <a:lnSpc>
                <a:spcPts val="1927"/>
              </a:lnSpc>
            </a:pPr>
            <a:r>
              <a:rPr lang="en-US" sz="1752">
                <a:solidFill>
                  <a:srgbClr val="000000"/>
                </a:solidFill>
                <a:latin typeface="Canva Sans"/>
              </a:rPr>
              <a:t>def pagerank(graph, alpha=0.85, max_iterations=100, tol=1e-6):</a:t>
            </a:r>
          </a:p>
          <a:p>
            <a:pPr>
              <a:lnSpc>
                <a:spcPts val="1927"/>
              </a:lnSpc>
            </a:pPr>
            <a:r>
              <a:rPr lang="en-US" sz="1752">
                <a:solidFill>
                  <a:srgbClr val="000000"/>
                </a:solidFill>
                <a:latin typeface="Canva Sans"/>
              </a:rPr>
              <a:t>  G = nx.DiGraph(graph)</a:t>
            </a:r>
          </a:p>
          <a:p>
            <a:pPr>
              <a:lnSpc>
                <a:spcPts val="1927"/>
              </a:lnSpc>
            </a:pPr>
            <a:r>
              <a:rPr lang="en-US" sz="1752">
                <a:solidFill>
                  <a:srgbClr val="000000"/>
                </a:solidFill>
                <a:latin typeface="Canva Sans"/>
              </a:rPr>
              <a:t>  </a:t>
            </a:r>
          </a:p>
          <a:p>
            <a:pPr>
              <a:lnSpc>
                <a:spcPts val="1927"/>
              </a:lnSpc>
            </a:pPr>
            <a:r>
              <a:rPr lang="en-US" sz="1752">
                <a:solidFill>
                  <a:srgbClr val="000000"/>
                </a:solidFill>
                <a:latin typeface="Canva Sans"/>
              </a:rPr>
              <a:t>  node_scores = {node: 1 / G.number_of_nodes() for node in G.nodes()}</a:t>
            </a:r>
          </a:p>
          <a:p>
            <a:pPr>
              <a:lnSpc>
                <a:spcPts val="1927"/>
              </a:lnSpc>
            </a:pPr>
            <a:r>
              <a:rPr lang="en-US" sz="1752">
                <a:solidFill>
                  <a:srgbClr val="000000"/>
                </a:solidFill>
                <a:latin typeface="Canva Sans"/>
              </a:rPr>
              <a:t>  </a:t>
            </a:r>
          </a:p>
          <a:p>
            <a:pPr>
              <a:lnSpc>
                <a:spcPts val="1927"/>
              </a:lnSpc>
            </a:pPr>
            <a:r>
              <a:rPr lang="en-US" sz="1752">
                <a:solidFill>
                  <a:srgbClr val="000000"/>
                </a:solidFill>
                <a:latin typeface="Canva Sans"/>
              </a:rPr>
              <a:t>  iteration_scores = []</a:t>
            </a:r>
          </a:p>
          <a:p>
            <a:pPr>
              <a:lnSpc>
                <a:spcPts val="1927"/>
              </a:lnSpc>
            </a:pPr>
            <a:r>
              <a:rPr lang="en-US" sz="1752">
                <a:solidFill>
                  <a:srgbClr val="000000"/>
                </a:solidFill>
                <a:latin typeface="Canva Sans"/>
              </a:rPr>
              <a:t>  </a:t>
            </a:r>
          </a:p>
          <a:p>
            <a:pPr>
              <a:lnSpc>
                <a:spcPts val="1927"/>
              </a:lnSpc>
            </a:pPr>
            <a:r>
              <a:rPr lang="en-US" sz="1752">
                <a:solidFill>
                  <a:srgbClr val="000000"/>
                </a:solidFill>
                <a:latin typeface="Canva Sans"/>
              </a:rPr>
              <a:t>  for _ in range(max_iterations):</a:t>
            </a:r>
          </a:p>
          <a:p>
            <a:pPr>
              <a:lnSpc>
                <a:spcPts val="1927"/>
              </a:lnSpc>
            </a:pPr>
            <a:r>
              <a:rPr lang="en-US" sz="1752">
                <a:solidFill>
                  <a:srgbClr val="000000"/>
                </a:solidFill>
                <a:latin typeface="Canva Sans"/>
              </a:rPr>
              <a:t>    prev_scores = node_scores.copy()</a:t>
            </a:r>
          </a:p>
          <a:p>
            <a:pPr>
              <a:lnSpc>
                <a:spcPts val="1927"/>
              </a:lnSpc>
            </a:pPr>
            <a:r>
              <a:rPr lang="en-US" sz="1752">
                <a:solidFill>
                  <a:srgbClr val="000000"/>
                </a:solidFill>
                <a:latin typeface="Canva Sans"/>
              </a:rPr>
              <a:t>    iteration_scores.append(prev_scores.copy()) </a:t>
            </a:r>
          </a:p>
          <a:p>
            <a:pPr>
              <a:lnSpc>
                <a:spcPts val="1927"/>
              </a:lnSpc>
            </a:pPr>
            <a:r>
              <a:rPr lang="en-US" sz="1752">
                <a:solidFill>
                  <a:srgbClr val="000000"/>
                </a:solidFill>
                <a:latin typeface="Canva Sans"/>
              </a:rPr>
              <a:t>    </a:t>
            </a:r>
          </a:p>
          <a:p>
            <a:pPr>
              <a:lnSpc>
                <a:spcPts val="1927"/>
              </a:lnSpc>
            </a:pPr>
            <a:r>
              <a:rPr lang="en-US" sz="1752">
                <a:solidFill>
                  <a:srgbClr val="000000"/>
                </a:solidFill>
                <a:latin typeface="Canva Sans"/>
              </a:rPr>
              <a:t>    for node in G.nodes():</a:t>
            </a:r>
          </a:p>
          <a:p>
            <a:pPr>
              <a:lnSpc>
                <a:spcPts val="1927"/>
              </a:lnSpc>
            </a:pPr>
            <a:r>
              <a:rPr lang="en-US" sz="1752">
                <a:solidFill>
                  <a:srgbClr val="000000"/>
                </a:solidFill>
                <a:latin typeface="Canva Sans"/>
              </a:rPr>
              <a:t>      score = sum(prev_scores[neighbor] / G.out_degree(neighbor) </a:t>
            </a:r>
          </a:p>
          <a:p>
            <a:pPr>
              <a:lnSpc>
                <a:spcPts val="1927"/>
              </a:lnSpc>
            </a:pPr>
            <a:r>
              <a:rPr lang="en-US" sz="1752">
                <a:solidFill>
                  <a:srgbClr val="000000"/>
                </a:solidFill>
                <a:latin typeface="Canva Sans"/>
              </a:rPr>
              <a:t>      </a:t>
            </a:r>
            <a:r>
              <a:rPr lang="en-US" sz="1752">
                <a:solidFill>
                  <a:srgbClr val="000000"/>
                </a:solidFill>
                <a:latin typeface="Canva Sans"/>
              </a:rPr>
              <a:t>for neighbor in G.predecessors(node))</a:t>
            </a:r>
          </a:p>
          <a:p>
            <a:pPr>
              <a:lnSpc>
                <a:spcPts val="1927"/>
              </a:lnSpc>
            </a:pPr>
            <a:r>
              <a:rPr lang="en-US" sz="1752">
                <a:solidFill>
                  <a:srgbClr val="000000"/>
                </a:solidFill>
                <a:latin typeface="Canva Sans"/>
              </a:rPr>
              <a:t>      node_scores[node] = alpha * score + (1 - alpha) / G.number_of_nodes()</a:t>
            </a:r>
          </a:p>
          <a:p>
            <a:pPr>
              <a:lnSpc>
                <a:spcPts val="1927"/>
              </a:lnSpc>
            </a:pPr>
            <a:r>
              <a:rPr lang="en-US" sz="1752">
                <a:solidFill>
                  <a:srgbClr val="000000"/>
                </a:solidFill>
                <a:latin typeface="Canva Sans"/>
              </a:rPr>
              <a:t>    </a:t>
            </a:r>
          </a:p>
          <a:p>
            <a:pPr>
              <a:lnSpc>
                <a:spcPts val="1927"/>
              </a:lnSpc>
            </a:pPr>
            <a:r>
              <a:rPr lang="en-US" sz="1752">
                <a:solidFill>
                  <a:srgbClr val="000000"/>
                </a:solidFill>
                <a:latin typeface="Canva Sans"/>
              </a:rPr>
              <a:t>    if sum(abs(node_scores[node] - prev_scores[node]) for node in G.nodes()) &lt; tol:</a:t>
            </a:r>
          </a:p>
          <a:p>
            <a:pPr>
              <a:lnSpc>
                <a:spcPts val="1927"/>
              </a:lnSpc>
            </a:pPr>
            <a:r>
              <a:rPr lang="en-US" sz="1752">
                <a:solidFill>
                  <a:srgbClr val="000000"/>
                </a:solidFill>
                <a:latin typeface="Canva Sans"/>
              </a:rPr>
              <a:t>      break</a:t>
            </a:r>
          </a:p>
          <a:p>
            <a:pPr>
              <a:lnSpc>
                <a:spcPts val="1927"/>
              </a:lnSpc>
            </a:pPr>
            <a:r>
              <a:rPr lang="en-US" sz="1752">
                <a:solidFill>
                  <a:srgbClr val="000000"/>
                </a:solidFill>
                <a:latin typeface="Canva Sans"/>
              </a:rPr>
              <a:t>  return node_scores, iteration_scores</a:t>
            </a:r>
          </a:p>
          <a:p>
            <a:pPr>
              <a:lnSpc>
                <a:spcPts val="1927"/>
              </a:lnSpc>
            </a:pPr>
          </a:p>
          <a:p>
            <a:pPr>
              <a:lnSpc>
                <a:spcPts val="1927"/>
              </a:lnSpc>
            </a:pPr>
            <a:r>
              <a:rPr lang="en-US" sz="1752">
                <a:solidFill>
                  <a:srgbClr val="000000"/>
                </a:solidFill>
                <a:latin typeface="Canva Sans"/>
              </a:rPr>
              <a:t>graph = {</a:t>
            </a:r>
          </a:p>
          <a:p>
            <a:pPr>
              <a:lnSpc>
                <a:spcPts val="1927"/>
              </a:lnSpc>
            </a:pPr>
            <a:r>
              <a:rPr lang="en-US" sz="1752">
                <a:solidFill>
                  <a:srgbClr val="000000"/>
                </a:solidFill>
                <a:latin typeface="Canva Sans"/>
              </a:rPr>
              <a:t>  'A': ['B', 'C', 'D'],</a:t>
            </a:r>
          </a:p>
          <a:p>
            <a:pPr>
              <a:lnSpc>
                <a:spcPts val="1927"/>
              </a:lnSpc>
            </a:pPr>
            <a:r>
              <a:rPr lang="en-US" sz="1752">
                <a:solidFill>
                  <a:srgbClr val="000000"/>
                </a:solidFill>
                <a:latin typeface="Canva Sans"/>
              </a:rPr>
              <a:t>  'B': ['C', 'D'],</a:t>
            </a:r>
          </a:p>
          <a:p>
            <a:pPr>
              <a:lnSpc>
                <a:spcPts val="1927"/>
              </a:lnSpc>
            </a:pPr>
            <a:r>
              <a:rPr lang="en-US" sz="1752">
                <a:solidFill>
                  <a:srgbClr val="000000"/>
                </a:solidFill>
                <a:latin typeface="Canva Sans"/>
              </a:rPr>
              <a:t>  'C': ['A'],</a:t>
            </a:r>
          </a:p>
          <a:p>
            <a:pPr>
              <a:lnSpc>
                <a:spcPts val="1927"/>
              </a:lnSpc>
            </a:pPr>
            <a:r>
              <a:rPr lang="en-US" sz="1752">
                <a:solidFill>
                  <a:srgbClr val="000000"/>
                </a:solidFill>
                <a:latin typeface="Canva Sans"/>
              </a:rPr>
              <a:t>  'D': ['C', 'A']</a:t>
            </a:r>
          </a:p>
          <a:p>
            <a:pPr>
              <a:lnSpc>
                <a:spcPts val="1927"/>
              </a:lnSpc>
            </a:pPr>
            <a:r>
              <a:rPr lang="en-US" sz="1752">
                <a:solidFill>
                  <a:srgbClr val="000000"/>
                </a:solidFill>
                <a:latin typeface="Canva Sans"/>
              </a:rPr>
              <a:t>}</a:t>
            </a:r>
          </a:p>
          <a:p>
            <a:pPr>
              <a:lnSpc>
                <a:spcPts val="1927"/>
              </a:lnSpc>
            </a:pPr>
            <a:r>
              <a:rPr lang="en-US" sz="1752">
                <a:solidFill>
                  <a:srgbClr val="000000"/>
                </a:solidFill>
                <a:latin typeface="Canva Sans"/>
              </a:rPr>
              <a:t>scores, iteration_scores = pagerank(graph)</a:t>
            </a:r>
          </a:p>
          <a:p>
            <a:pPr>
              <a:lnSpc>
                <a:spcPts val="1927"/>
              </a:lnSpc>
            </a:pPr>
            <a:r>
              <a:rPr lang="en-US" sz="1752">
                <a:solidFill>
                  <a:srgbClr val="000000"/>
                </a:solidFill>
                <a:latin typeface="Canva Sans"/>
              </a:rPr>
              <a:t>sorted_scores = sorted(scores.items(), key=lambda x: x[1], reverse=True) </a:t>
            </a:r>
          </a:p>
          <a:p>
            <a:pPr>
              <a:lnSpc>
                <a:spcPts val="1927"/>
              </a:lnSpc>
            </a:pPr>
          </a:p>
          <a:p>
            <a:pPr>
              <a:lnSpc>
                <a:spcPts val="1927"/>
              </a:lnSpc>
            </a:pPr>
            <a:r>
              <a:rPr lang="en-US" sz="1752">
                <a:solidFill>
                  <a:srgbClr val="000000"/>
                </a:solidFill>
                <a:latin typeface="Canva Sans"/>
              </a:rPr>
              <a:t>for rank, (node, score) in enumerate(sorted_scores, start=1):</a:t>
            </a:r>
          </a:p>
          <a:p>
            <a:pPr>
              <a:lnSpc>
                <a:spcPts val="1927"/>
              </a:lnSpc>
            </a:pPr>
            <a:r>
              <a:rPr lang="en-US" sz="1752">
                <a:solidFill>
                  <a:srgbClr val="000000"/>
                </a:solidFill>
                <a:latin typeface="Canva Sans"/>
              </a:rPr>
              <a:t>  print(f"Rank {rank}: {node} (PageRank: {score})")</a:t>
            </a:r>
          </a:p>
          <a:p>
            <a:pPr algn="l">
              <a:lnSpc>
                <a:spcPts val="1927"/>
              </a:lnSpc>
            </a:pPr>
          </a:p>
        </p:txBody>
      </p:sp>
      <p:grpSp>
        <p:nvGrpSpPr>
          <p:cNvPr name="Group 3" id="3"/>
          <p:cNvGrpSpPr/>
          <p:nvPr/>
        </p:nvGrpSpPr>
        <p:grpSpPr>
          <a:xfrm rot="0">
            <a:off x="8923517" y="1401688"/>
            <a:ext cx="47787" cy="8732282"/>
            <a:chOff x="0" y="0"/>
            <a:chExt cx="12586" cy="2299860"/>
          </a:xfrm>
        </p:grpSpPr>
        <p:sp>
          <p:nvSpPr>
            <p:cNvPr name="Freeform 4" id="4"/>
            <p:cNvSpPr/>
            <p:nvPr/>
          </p:nvSpPr>
          <p:spPr>
            <a:xfrm flipH="false" flipV="false" rot="0">
              <a:off x="0" y="0"/>
              <a:ext cx="12586" cy="2299860"/>
            </a:xfrm>
            <a:custGeom>
              <a:avLst/>
              <a:gdLst/>
              <a:ahLst/>
              <a:cxnLst/>
              <a:rect r="r" b="b" t="t" l="l"/>
              <a:pathLst>
                <a:path h="2299860" w="12586">
                  <a:moveTo>
                    <a:pt x="0" y="0"/>
                  </a:moveTo>
                  <a:lnTo>
                    <a:pt x="12586" y="0"/>
                  </a:lnTo>
                  <a:lnTo>
                    <a:pt x="12586" y="2299860"/>
                  </a:lnTo>
                  <a:lnTo>
                    <a:pt x="0" y="2299860"/>
                  </a:lnTo>
                  <a:close/>
                </a:path>
              </a:pathLst>
            </a:custGeom>
            <a:solidFill>
              <a:srgbClr val="221A16"/>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652259" y="182295"/>
            <a:ext cx="13485075" cy="1117373"/>
          </a:xfrm>
          <a:prstGeom prst="rect">
            <a:avLst/>
          </a:prstGeom>
        </p:spPr>
        <p:txBody>
          <a:bodyPr anchor="t" rtlCol="false" tIns="0" lIns="0" bIns="0" rIns="0">
            <a:spAutoFit/>
          </a:bodyPr>
          <a:lstStyle/>
          <a:p>
            <a:pPr algn="ctr">
              <a:lnSpc>
                <a:spcPts val="9089"/>
              </a:lnSpc>
              <a:spcBef>
                <a:spcPct val="0"/>
              </a:spcBef>
            </a:pPr>
            <a:r>
              <a:rPr lang="en-US" sz="6492">
                <a:solidFill>
                  <a:srgbClr val="000000"/>
                </a:solidFill>
                <a:latin typeface="Norwester"/>
              </a:rPr>
              <a:t>Python code for simulating Pagerank</a:t>
            </a:r>
          </a:p>
        </p:txBody>
      </p:sp>
      <p:sp>
        <p:nvSpPr>
          <p:cNvPr name="TextBox 7" id="7"/>
          <p:cNvSpPr txBox="true"/>
          <p:nvPr/>
        </p:nvSpPr>
        <p:spPr>
          <a:xfrm rot="0">
            <a:off x="9144000" y="1539761"/>
            <a:ext cx="8543883" cy="8828373"/>
          </a:xfrm>
          <a:prstGeom prst="rect">
            <a:avLst/>
          </a:prstGeom>
        </p:spPr>
        <p:txBody>
          <a:bodyPr anchor="t" rtlCol="false" tIns="0" lIns="0" bIns="0" rIns="0">
            <a:spAutoFit/>
          </a:bodyPr>
          <a:lstStyle/>
          <a:p>
            <a:pPr>
              <a:lnSpc>
                <a:spcPts val="1871"/>
              </a:lnSpc>
            </a:pPr>
            <a:r>
              <a:rPr lang="en-US" sz="1701">
                <a:solidFill>
                  <a:srgbClr val="000000"/>
                </a:solidFill>
                <a:latin typeface="Canva Sans"/>
              </a:rPr>
              <a:t>G = nx.DiGraph(graph)</a:t>
            </a:r>
          </a:p>
          <a:p>
            <a:pPr>
              <a:lnSpc>
                <a:spcPts val="1871"/>
              </a:lnSpc>
            </a:pPr>
          </a:p>
          <a:p>
            <a:pPr>
              <a:lnSpc>
                <a:spcPts val="1871"/>
              </a:lnSpc>
            </a:pPr>
            <a:r>
              <a:rPr lang="en-US" sz="1701">
                <a:solidFill>
                  <a:srgbClr val="000000"/>
                </a:solidFill>
                <a:latin typeface="Canva Sans"/>
              </a:rPr>
              <a:t>node_sizes = [12000 * scores[node] for node in G.nodes()]</a:t>
            </a:r>
          </a:p>
          <a:p>
            <a:pPr>
              <a:lnSpc>
                <a:spcPts val="1871"/>
              </a:lnSpc>
            </a:pPr>
          </a:p>
          <a:p>
            <a:pPr>
              <a:lnSpc>
                <a:spcPts val="1871"/>
              </a:lnSpc>
            </a:pPr>
            <a:r>
              <a:rPr lang="en-US" sz="1701">
                <a:solidFill>
                  <a:srgbClr val="000000"/>
                </a:solidFill>
                <a:latin typeface="Canva Sans"/>
              </a:rPr>
              <a:t>labels = {}</a:t>
            </a:r>
          </a:p>
          <a:p>
            <a:pPr>
              <a:lnSpc>
                <a:spcPts val="1871"/>
              </a:lnSpc>
            </a:pPr>
            <a:r>
              <a:rPr lang="en-US" sz="1701">
                <a:solidFill>
                  <a:srgbClr val="000000"/>
                </a:solidFill>
                <a:latin typeface="Canva Sans"/>
              </a:rPr>
              <a:t>for rank, (node, score) in enumerate(sorted_scores, start=1):</a:t>
            </a:r>
          </a:p>
          <a:p>
            <a:pPr>
              <a:lnSpc>
                <a:spcPts val="1871"/>
              </a:lnSpc>
            </a:pPr>
            <a:r>
              <a:rPr lang="en-US" sz="1701">
                <a:solidFill>
                  <a:srgbClr val="000000"/>
                </a:solidFill>
                <a:latin typeface="Canva Sans"/>
              </a:rPr>
              <a:t> score = round(score, 2)</a:t>
            </a:r>
          </a:p>
          <a:p>
            <a:pPr>
              <a:lnSpc>
                <a:spcPts val="1871"/>
              </a:lnSpc>
            </a:pPr>
            <a:r>
              <a:rPr lang="en-US" sz="1701">
                <a:solidFill>
                  <a:srgbClr val="000000"/>
                </a:solidFill>
                <a:latin typeface="Canva Sans"/>
              </a:rPr>
              <a:t> labels[node] = f'{node}\nRank: {rank}\nPageRank: {score}'</a:t>
            </a:r>
          </a:p>
          <a:p>
            <a:pPr>
              <a:lnSpc>
                <a:spcPts val="1871"/>
              </a:lnSpc>
            </a:pPr>
          </a:p>
          <a:p>
            <a:pPr>
              <a:lnSpc>
                <a:spcPts val="1871"/>
              </a:lnSpc>
            </a:pPr>
            <a:r>
              <a:rPr lang="en-US" sz="1701">
                <a:solidFill>
                  <a:srgbClr val="000000"/>
                </a:solidFill>
                <a:latin typeface="Canva Sans"/>
              </a:rPr>
              <a:t>nx.draw(</a:t>
            </a:r>
          </a:p>
          <a:p>
            <a:pPr>
              <a:lnSpc>
                <a:spcPts val="1871"/>
              </a:lnSpc>
            </a:pPr>
            <a:r>
              <a:rPr lang="en-US" sz="1701">
                <a:solidFill>
                  <a:srgbClr val="000000"/>
                </a:solidFill>
                <a:latin typeface="Canva Sans"/>
              </a:rPr>
              <a:t> G,</a:t>
            </a:r>
          </a:p>
          <a:p>
            <a:pPr>
              <a:lnSpc>
                <a:spcPts val="1871"/>
              </a:lnSpc>
            </a:pPr>
            <a:r>
              <a:rPr lang="en-US" sz="1701">
                <a:solidFill>
                  <a:srgbClr val="000000"/>
                </a:solidFill>
                <a:latin typeface="Canva Sans"/>
              </a:rPr>
              <a:t> with_labels=True,</a:t>
            </a:r>
          </a:p>
          <a:p>
            <a:pPr>
              <a:lnSpc>
                <a:spcPts val="1871"/>
              </a:lnSpc>
            </a:pPr>
            <a:r>
              <a:rPr lang="en-US" sz="1701">
                <a:solidFill>
                  <a:srgbClr val="000000"/>
                </a:solidFill>
                <a:latin typeface="Canva Sans"/>
              </a:rPr>
              <a:t> labels=labels,</a:t>
            </a:r>
          </a:p>
          <a:p>
            <a:pPr>
              <a:lnSpc>
                <a:spcPts val="1871"/>
              </a:lnSpc>
            </a:pPr>
            <a:r>
              <a:rPr lang="en-US" sz="1701">
                <a:solidFill>
                  <a:srgbClr val="000000"/>
                </a:solidFill>
                <a:latin typeface="Canva Sans"/>
              </a:rPr>
              <a:t> node_color='yellow',</a:t>
            </a:r>
          </a:p>
          <a:p>
            <a:pPr>
              <a:lnSpc>
                <a:spcPts val="1871"/>
              </a:lnSpc>
            </a:pPr>
            <a:r>
              <a:rPr lang="en-US" sz="1701">
                <a:solidFill>
                  <a:srgbClr val="000000"/>
                </a:solidFill>
                <a:latin typeface="Canva Sans"/>
              </a:rPr>
              <a:t> node_size=node_sizes,</a:t>
            </a:r>
          </a:p>
          <a:p>
            <a:pPr>
              <a:lnSpc>
                <a:spcPts val="1871"/>
              </a:lnSpc>
            </a:pPr>
            <a:r>
              <a:rPr lang="en-US" sz="1701">
                <a:solidFill>
                  <a:srgbClr val="000000"/>
                </a:solidFill>
                <a:latin typeface="Canva Sans"/>
              </a:rPr>
              <a:t> font_size=5,</a:t>
            </a:r>
          </a:p>
          <a:p>
            <a:pPr>
              <a:lnSpc>
                <a:spcPts val="1871"/>
              </a:lnSpc>
            </a:pPr>
            <a:r>
              <a:rPr lang="en-US" sz="1701">
                <a:solidFill>
                  <a:srgbClr val="000000"/>
                </a:solidFill>
                <a:latin typeface="Canva Sans"/>
              </a:rPr>
              <a:t> arrowsize=16,</a:t>
            </a:r>
          </a:p>
          <a:p>
            <a:pPr>
              <a:lnSpc>
                <a:spcPts val="1871"/>
              </a:lnSpc>
            </a:pPr>
            <a:r>
              <a:rPr lang="en-US" sz="1701">
                <a:solidFill>
                  <a:srgbClr val="000000"/>
                </a:solidFill>
                <a:latin typeface="Canva Sans"/>
              </a:rPr>
              <a:t>)</a:t>
            </a:r>
          </a:p>
          <a:p>
            <a:pPr>
              <a:lnSpc>
                <a:spcPts val="1871"/>
              </a:lnSpc>
            </a:pPr>
            <a:r>
              <a:rPr lang="en-US" sz="1701">
                <a:solidFill>
                  <a:srgbClr val="000000"/>
                </a:solidFill>
                <a:latin typeface="Canva Sans"/>
              </a:rPr>
              <a:t>plt.title('Graph with Node Sizes Proportional to PageRank Scores and Rankings')</a:t>
            </a:r>
          </a:p>
          <a:p>
            <a:pPr>
              <a:lnSpc>
                <a:spcPts val="1871"/>
              </a:lnSpc>
            </a:pPr>
            <a:r>
              <a:rPr lang="en-US" sz="1701">
                <a:solidFill>
                  <a:srgbClr val="000000"/>
                </a:solidFill>
                <a:latin typeface="Canva Sans"/>
              </a:rPr>
              <a:t>plt.savefig('pagerank_graph.png')</a:t>
            </a:r>
          </a:p>
          <a:p>
            <a:pPr>
              <a:lnSpc>
                <a:spcPts val="1871"/>
              </a:lnSpc>
            </a:pPr>
          </a:p>
          <a:p>
            <a:pPr>
              <a:lnSpc>
                <a:spcPts val="1871"/>
              </a:lnSpc>
            </a:pPr>
            <a:r>
              <a:rPr lang="en-US" sz="1701">
                <a:solidFill>
                  <a:srgbClr val="000000"/>
                </a:solidFill>
                <a:latin typeface="Canva Sans"/>
              </a:rPr>
              <a:t>plt.show()</a:t>
            </a:r>
          </a:p>
          <a:p>
            <a:pPr>
              <a:lnSpc>
                <a:spcPts val="1871"/>
              </a:lnSpc>
            </a:pPr>
          </a:p>
          <a:p>
            <a:pPr>
              <a:lnSpc>
                <a:spcPts val="1871"/>
              </a:lnSpc>
            </a:pPr>
            <a:r>
              <a:rPr lang="en-US" sz="1701">
                <a:solidFill>
                  <a:srgbClr val="000000"/>
                </a:solidFill>
                <a:latin typeface="Canva Sans"/>
              </a:rPr>
              <a:t>x = range(len(iteration_scores))</a:t>
            </a:r>
          </a:p>
          <a:p>
            <a:pPr>
              <a:lnSpc>
                <a:spcPts val="1871"/>
              </a:lnSpc>
            </a:pPr>
          </a:p>
          <a:p>
            <a:pPr>
              <a:lnSpc>
                <a:spcPts val="1871"/>
              </a:lnSpc>
            </a:pPr>
            <a:r>
              <a:rPr lang="en-US" sz="1701">
                <a:solidFill>
                  <a:srgbClr val="000000"/>
                </a:solidFill>
                <a:latin typeface="Canva Sans"/>
              </a:rPr>
              <a:t>for node_idx, label in enumerate(labels):</a:t>
            </a:r>
          </a:p>
          <a:p>
            <a:pPr>
              <a:lnSpc>
                <a:spcPts val="1871"/>
              </a:lnSpc>
            </a:pPr>
            <a:r>
              <a:rPr lang="en-US" sz="1701">
                <a:solidFill>
                  <a:srgbClr val="000000"/>
                </a:solidFill>
                <a:latin typeface="Canva Sans"/>
              </a:rPr>
              <a:t> y = [scores[label] for scores in iteration_scores]</a:t>
            </a:r>
          </a:p>
          <a:p>
            <a:pPr>
              <a:lnSpc>
                <a:spcPts val="1871"/>
              </a:lnSpc>
            </a:pPr>
            <a:r>
              <a:rPr lang="en-US" sz="1701">
                <a:solidFill>
                  <a:srgbClr val="000000"/>
                </a:solidFill>
                <a:latin typeface="Canva Sans"/>
              </a:rPr>
              <a:t> plt.plot(x, y, label=f'{label}')</a:t>
            </a:r>
          </a:p>
          <a:p>
            <a:pPr>
              <a:lnSpc>
                <a:spcPts val="1871"/>
              </a:lnSpc>
            </a:pPr>
          </a:p>
          <a:p>
            <a:pPr>
              <a:lnSpc>
                <a:spcPts val="1871"/>
              </a:lnSpc>
            </a:pPr>
            <a:r>
              <a:rPr lang="en-US" sz="1701">
                <a:solidFill>
                  <a:srgbClr val="000000"/>
                </a:solidFill>
                <a:latin typeface="Canva Sans"/>
              </a:rPr>
              <a:t>plt.xlabel('Iteration')</a:t>
            </a:r>
          </a:p>
          <a:p>
            <a:pPr>
              <a:lnSpc>
                <a:spcPts val="1871"/>
              </a:lnSpc>
            </a:pPr>
            <a:r>
              <a:rPr lang="en-US" sz="1701">
                <a:solidFill>
                  <a:srgbClr val="000000"/>
                </a:solidFill>
                <a:latin typeface="Canva Sans"/>
              </a:rPr>
              <a:t>plt.ylabel('PageRank')</a:t>
            </a:r>
          </a:p>
          <a:p>
            <a:pPr>
              <a:lnSpc>
                <a:spcPts val="1871"/>
              </a:lnSpc>
            </a:pPr>
            <a:r>
              <a:rPr lang="en-US" sz="1701">
                <a:solidFill>
                  <a:srgbClr val="000000"/>
                </a:solidFill>
                <a:latin typeface="Canva Sans"/>
              </a:rPr>
              <a:t>plt.title('PageRank Changes with each iteration')</a:t>
            </a:r>
          </a:p>
          <a:p>
            <a:pPr>
              <a:lnSpc>
                <a:spcPts val="1871"/>
              </a:lnSpc>
            </a:pPr>
          </a:p>
          <a:p>
            <a:pPr>
              <a:lnSpc>
                <a:spcPts val="1871"/>
              </a:lnSpc>
            </a:pPr>
            <a:r>
              <a:rPr lang="en-US" sz="1701">
                <a:solidFill>
                  <a:srgbClr val="000000"/>
                </a:solidFill>
                <a:latin typeface="Canva Sans"/>
              </a:rPr>
              <a:t>plt.legend(loc='upper right')</a:t>
            </a:r>
          </a:p>
          <a:p>
            <a:pPr>
              <a:lnSpc>
                <a:spcPts val="1871"/>
              </a:lnSpc>
            </a:pPr>
            <a:r>
              <a:rPr lang="en-US" sz="1701">
                <a:solidFill>
                  <a:srgbClr val="000000"/>
                </a:solidFill>
                <a:latin typeface="Canva Sans"/>
              </a:rPr>
              <a:t>plt.grid(True)</a:t>
            </a:r>
          </a:p>
          <a:p>
            <a:pPr>
              <a:lnSpc>
                <a:spcPts val="1871"/>
              </a:lnSpc>
            </a:pPr>
            <a:r>
              <a:rPr lang="en-US" sz="1701">
                <a:solidFill>
                  <a:srgbClr val="000000"/>
                </a:solidFill>
                <a:latin typeface="Canva Sans"/>
              </a:rPr>
              <a:t>plt.tight_layout()</a:t>
            </a:r>
          </a:p>
          <a:p>
            <a:pPr>
              <a:lnSpc>
                <a:spcPts val="1871"/>
              </a:lnSpc>
            </a:pPr>
            <a:r>
              <a:rPr lang="en-US" sz="1701">
                <a:solidFill>
                  <a:srgbClr val="000000"/>
                </a:solidFill>
                <a:latin typeface="Canva Sans"/>
              </a:rPr>
              <a:t>plt.savefig('pagerank_changes.png')</a:t>
            </a:r>
          </a:p>
          <a:p>
            <a:pPr>
              <a:lnSpc>
                <a:spcPts val="1871"/>
              </a:lnSpc>
            </a:pPr>
            <a:r>
              <a:rPr lang="en-US" sz="1701">
                <a:solidFill>
                  <a:srgbClr val="000000"/>
                </a:solidFill>
                <a:latin typeface="Canva Sans"/>
              </a:rPr>
              <a:t>plt.show()</a:t>
            </a:r>
          </a:p>
          <a:p>
            <a:pPr>
              <a:lnSpc>
                <a:spcPts val="2382"/>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5F8F8"/>
        </a:solidFill>
      </p:bgPr>
    </p:bg>
    <p:spTree>
      <p:nvGrpSpPr>
        <p:cNvPr id="1" name=""/>
        <p:cNvGrpSpPr/>
        <p:nvPr/>
      </p:nvGrpSpPr>
      <p:grpSpPr>
        <a:xfrm>
          <a:off x="0" y="0"/>
          <a:ext cx="0" cy="0"/>
          <a:chOff x="0" y="0"/>
          <a:chExt cx="0" cy="0"/>
        </a:xfrm>
      </p:grpSpPr>
      <p:sp>
        <p:nvSpPr>
          <p:cNvPr name="Freeform 2" id="2"/>
          <p:cNvSpPr/>
          <p:nvPr/>
        </p:nvSpPr>
        <p:spPr>
          <a:xfrm flipH="false" flipV="false" rot="0">
            <a:off x="460585" y="4386563"/>
            <a:ext cx="7274278" cy="5455709"/>
          </a:xfrm>
          <a:custGeom>
            <a:avLst/>
            <a:gdLst/>
            <a:ahLst/>
            <a:cxnLst/>
            <a:rect r="r" b="b" t="t" l="l"/>
            <a:pathLst>
              <a:path h="5455709" w="7274278">
                <a:moveTo>
                  <a:pt x="0" y="0"/>
                </a:moveTo>
                <a:lnTo>
                  <a:pt x="7274278" y="0"/>
                </a:lnTo>
                <a:lnTo>
                  <a:pt x="7274278" y="5455709"/>
                </a:lnTo>
                <a:lnTo>
                  <a:pt x="0" y="5455709"/>
                </a:lnTo>
                <a:lnTo>
                  <a:pt x="0" y="0"/>
                </a:lnTo>
                <a:close/>
              </a:path>
            </a:pathLst>
          </a:custGeom>
          <a:blipFill>
            <a:blip r:embed="rId2"/>
            <a:stretch>
              <a:fillRect l="0" t="0" r="0" b="0"/>
            </a:stretch>
          </a:blipFill>
        </p:spPr>
      </p:sp>
      <p:sp>
        <p:nvSpPr>
          <p:cNvPr name="Freeform 3" id="3"/>
          <p:cNvSpPr/>
          <p:nvPr/>
        </p:nvSpPr>
        <p:spPr>
          <a:xfrm flipH="false" flipV="false" rot="0">
            <a:off x="8070852" y="2567203"/>
            <a:ext cx="9700091" cy="7275068"/>
          </a:xfrm>
          <a:custGeom>
            <a:avLst/>
            <a:gdLst/>
            <a:ahLst/>
            <a:cxnLst/>
            <a:rect r="r" b="b" t="t" l="l"/>
            <a:pathLst>
              <a:path h="7275068" w="9700091">
                <a:moveTo>
                  <a:pt x="0" y="0"/>
                </a:moveTo>
                <a:lnTo>
                  <a:pt x="9700091" y="0"/>
                </a:lnTo>
                <a:lnTo>
                  <a:pt x="9700091" y="7275069"/>
                </a:lnTo>
                <a:lnTo>
                  <a:pt x="0" y="7275069"/>
                </a:lnTo>
                <a:lnTo>
                  <a:pt x="0" y="0"/>
                </a:lnTo>
                <a:close/>
              </a:path>
            </a:pathLst>
          </a:custGeom>
          <a:blipFill>
            <a:blip r:embed="rId3"/>
            <a:stretch>
              <a:fillRect l="0" t="0" r="0" b="0"/>
            </a:stretch>
          </a:blipFill>
        </p:spPr>
      </p:sp>
      <p:sp>
        <p:nvSpPr>
          <p:cNvPr name="TextBox 4" id="4"/>
          <p:cNvSpPr txBox="true"/>
          <p:nvPr/>
        </p:nvSpPr>
        <p:spPr>
          <a:xfrm rot="0">
            <a:off x="754279" y="403339"/>
            <a:ext cx="13485075" cy="1117373"/>
          </a:xfrm>
          <a:prstGeom prst="rect">
            <a:avLst/>
          </a:prstGeom>
        </p:spPr>
        <p:txBody>
          <a:bodyPr anchor="t" rtlCol="false" tIns="0" lIns="0" bIns="0" rIns="0">
            <a:spAutoFit/>
          </a:bodyPr>
          <a:lstStyle/>
          <a:p>
            <a:pPr algn="ctr">
              <a:lnSpc>
                <a:spcPts val="9089"/>
              </a:lnSpc>
              <a:spcBef>
                <a:spcPct val="0"/>
              </a:spcBef>
            </a:pPr>
            <a:r>
              <a:rPr lang="en-US" sz="6492">
                <a:solidFill>
                  <a:srgbClr val="000000"/>
                </a:solidFill>
                <a:latin typeface="Norwester"/>
              </a:rPr>
              <a:t>Python code for simulating Pagerank</a:t>
            </a:r>
          </a:p>
        </p:txBody>
      </p:sp>
      <p:sp>
        <p:nvSpPr>
          <p:cNvPr name="TextBox 5" id="5"/>
          <p:cNvSpPr txBox="true"/>
          <p:nvPr/>
        </p:nvSpPr>
        <p:spPr>
          <a:xfrm rot="0">
            <a:off x="460585" y="1693701"/>
            <a:ext cx="7274278" cy="2462722"/>
          </a:xfrm>
          <a:prstGeom prst="rect">
            <a:avLst/>
          </a:prstGeom>
        </p:spPr>
        <p:txBody>
          <a:bodyPr anchor="t" rtlCol="false" tIns="0" lIns="0" bIns="0" rIns="0">
            <a:spAutoFit/>
          </a:bodyPr>
          <a:lstStyle/>
          <a:p>
            <a:pPr algn="ctr">
              <a:lnSpc>
                <a:spcPts val="3957"/>
              </a:lnSpc>
            </a:pPr>
            <a:r>
              <a:rPr lang="en-US" sz="2827">
                <a:solidFill>
                  <a:srgbClr val="000000"/>
                </a:solidFill>
                <a:latin typeface="Aileron Regular"/>
              </a:rPr>
              <a:t>Output:-</a:t>
            </a:r>
          </a:p>
          <a:p>
            <a:pPr algn="ctr">
              <a:lnSpc>
                <a:spcPts val="3957"/>
              </a:lnSpc>
            </a:pPr>
            <a:r>
              <a:rPr lang="en-US" sz="2827">
                <a:solidFill>
                  <a:srgbClr val="000000"/>
                </a:solidFill>
                <a:latin typeface="Aileron Regular"/>
              </a:rPr>
              <a:t>Rank 1: A (PageRank: 0.3681506538366117)</a:t>
            </a:r>
          </a:p>
          <a:p>
            <a:pPr algn="ctr">
              <a:lnSpc>
                <a:spcPts val="3957"/>
              </a:lnSpc>
            </a:pPr>
            <a:r>
              <a:rPr lang="en-US" sz="2827">
                <a:solidFill>
                  <a:srgbClr val="000000"/>
                </a:solidFill>
                <a:latin typeface="Aileron Regular"/>
              </a:rPr>
              <a:t>Rank 2: C (PageRank: 0.2879616007311895)</a:t>
            </a:r>
          </a:p>
          <a:p>
            <a:pPr algn="ctr">
              <a:lnSpc>
                <a:spcPts val="3957"/>
              </a:lnSpc>
            </a:pPr>
            <a:r>
              <a:rPr lang="en-US" sz="2827">
                <a:solidFill>
                  <a:srgbClr val="000000"/>
                </a:solidFill>
                <a:latin typeface="Aileron Regular"/>
              </a:rPr>
              <a:t>Rank 3: D (PageRank: 0.2020783388856028)</a:t>
            </a:r>
          </a:p>
          <a:p>
            <a:pPr algn="ctr">
              <a:lnSpc>
                <a:spcPts val="3957"/>
              </a:lnSpc>
              <a:spcBef>
                <a:spcPct val="0"/>
              </a:spcBef>
            </a:pPr>
            <a:r>
              <a:rPr lang="en-US" sz="2827">
                <a:solidFill>
                  <a:srgbClr val="000000"/>
                </a:solidFill>
                <a:latin typeface="Aileron Regular"/>
              </a:rPr>
              <a:t>Rank 4: B (PageRank: 0.1418094065465959)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
        <p:nvSpPr>
          <p:cNvPr name="TextBox 2" id="2"/>
          <p:cNvSpPr txBox="true"/>
          <p:nvPr/>
        </p:nvSpPr>
        <p:spPr>
          <a:xfrm rot="0">
            <a:off x="1028700" y="310919"/>
            <a:ext cx="15856147" cy="1292686"/>
          </a:xfrm>
          <a:prstGeom prst="rect">
            <a:avLst/>
          </a:prstGeom>
        </p:spPr>
        <p:txBody>
          <a:bodyPr anchor="t" rtlCol="false" tIns="0" lIns="0" bIns="0" rIns="0">
            <a:spAutoFit/>
          </a:bodyPr>
          <a:lstStyle/>
          <a:p>
            <a:pPr algn="ctr">
              <a:lnSpc>
                <a:spcPts val="10646"/>
              </a:lnSpc>
              <a:spcBef>
                <a:spcPct val="0"/>
              </a:spcBef>
            </a:pPr>
            <a:r>
              <a:rPr lang="en-US" sz="7604">
                <a:solidFill>
                  <a:srgbClr val="000000"/>
                </a:solidFill>
                <a:latin typeface="Norwester"/>
              </a:rPr>
              <a:t> ANALYSIS OF THE PAGERANK ALGORITHM</a:t>
            </a:r>
          </a:p>
        </p:txBody>
      </p:sp>
      <p:sp>
        <p:nvSpPr>
          <p:cNvPr name="TextBox 3" id="3"/>
          <p:cNvSpPr txBox="true"/>
          <p:nvPr/>
        </p:nvSpPr>
        <p:spPr>
          <a:xfrm rot="0">
            <a:off x="445163" y="2194543"/>
            <a:ext cx="15683146" cy="705309"/>
          </a:xfrm>
          <a:prstGeom prst="rect">
            <a:avLst/>
          </a:prstGeom>
        </p:spPr>
        <p:txBody>
          <a:bodyPr anchor="t" rtlCol="false" tIns="0" lIns="0" bIns="0" rIns="0">
            <a:spAutoFit/>
          </a:bodyPr>
          <a:lstStyle/>
          <a:p>
            <a:pPr algn="ctr">
              <a:lnSpc>
                <a:spcPts val="5746"/>
              </a:lnSpc>
              <a:spcBef>
                <a:spcPct val="0"/>
              </a:spcBef>
            </a:pPr>
            <a:r>
              <a:rPr lang="en-US" sz="4104">
                <a:solidFill>
                  <a:srgbClr val="000000"/>
                </a:solidFill>
                <a:latin typeface="Montserrat Classic"/>
              </a:rPr>
              <a:t>Page rank takes into account 2 kinds of scores for each page:</a:t>
            </a:r>
          </a:p>
        </p:txBody>
      </p:sp>
      <p:sp>
        <p:nvSpPr>
          <p:cNvPr name="TextBox 4" id="4"/>
          <p:cNvSpPr txBox="true"/>
          <p:nvPr/>
        </p:nvSpPr>
        <p:spPr>
          <a:xfrm rot="0">
            <a:off x="445163" y="3490402"/>
            <a:ext cx="7439963" cy="1393631"/>
          </a:xfrm>
          <a:prstGeom prst="rect">
            <a:avLst/>
          </a:prstGeom>
        </p:spPr>
        <p:txBody>
          <a:bodyPr anchor="t" rtlCol="false" tIns="0" lIns="0" bIns="0" rIns="0">
            <a:spAutoFit/>
          </a:bodyPr>
          <a:lstStyle/>
          <a:p>
            <a:pPr algn="ctr" marL="864639" indent="-432320" lvl="1">
              <a:lnSpc>
                <a:spcPts val="5606"/>
              </a:lnSpc>
              <a:buFont typeface="Arial"/>
              <a:buChar char="•"/>
            </a:pPr>
            <a:r>
              <a:rPr lang="en-US" sz="4004">
                <a:solidFill>
                  <a:srgbClr val="000000"/>
                </a:solidFill>
                <a:latin typeface="Montserrat Classic"/>
              </a:rPr>
              <a:t>Traditional content scores</a:t>
            </a:r>
          </a:p>
          <a:p>
            <a:pPr algn="ctr" marL="864639" indent="-432320" lvl="1">
              <a:lnSpc>
                <a:spcPts val="5606"/>
              </a:lnSpc>
              <a:buFont typeface="Arial"/>
              <a:buChar char="•"/>
            </a:pPr>
            <a:r>
              <a:rPr lang="en-US" sz="4004">
                <a:solidFill>
                  <a:srgbClr val="000000"/>
                </a:solidFill>
                <a:latin typeface="Montserrat Classic"/>
              </a:rPr>
              <a:t> Popularity scores</a:t>
            </a:r>
          </a:p>
        </p:txBody>
      </p:sp>
      <p:sp>
        <p:nvSpPr>
          <p:cNvPr name="TextBox 5" id="5"/>
          <p:cNvSpPr txBox="true"/>
          <p:nvPr/>
        </p:nvSpPr>
        <p:spPr>
          <a:xfrm rot="0">
            <a:off x="0" y="5621378"/>
            <a:ext cx="18288000" cy="3097971"/>
          </a:xfrm>
          <a:prstGeom prst="rect">
            <a:avLst/>
          </a:prstGeom>
        </p:spPr>
        <p:txBody>
          <a:bodyPr anchor="t" rtlCol="false" tIns="0" lIns="0" bIns="0" rIns="0">
            <a:spAutoFit/>
          </a:bodyPr>
          <a:lstStyle/>
          <a:p>
            <a:pPr algn="ctr">
              <a:lnSpc>
                <a:spcPts val="6166"/>
              </a:lnSpc>
              <a:spcBef>
                <a:spcPct val="0"/>
              </a:spcBef>
            </a:pPr>
            <a:r>
              <a:rPr lang="en-US" sz="4404">
                <a:solidFill>
                  <a:srgbClr val="000000"/>
                </a:solidFill>
                <a:latin typeface="Montserrat Classic"/>
              </a:rPr>
              <a:t>P</a:t>
            </a:r>
            <a:r>
              <a:rPr lang="en-US" sz="4404">
                <a:solidFill>
                  <a:srgbClr val="000000"/>
                </a:solidFill>
                <a:latin typeface="Montserrat Classic"/>
              </a:rPr>
              <a:t>opularity of a page represents its reputation</a:t>
            </a:r>
          </a:p>
          <a:p>
            <a:pPr algn="ctr">
              <a:lnSpc>
                <a:spcPts val="6166"/>
              </a:lnSpc>
              <a:spcBef>
                <a:spcPct val="0"/>
              </a:spcBef>
            </a:pPr>
            <a:r>
              <a:rPr lang="en-US" sz="4404">
                <a:solidFill>
                  <a:srgbClr val="000000"/>
                </a:solidFill>
                <a:latin typeface="Montserrat Classic"/>
              </a:rPr>
              <a:t> and authority in the Web. </a:t>
            </a:r>
          </a:p>
          <a:p>
            <a:pPr algn="ctr">
              <a:lnSpc>
                <a:spcPts val="6166"/>
              </a:lnSpc>
              <a:spcBef>
                <a:spcPct val="0"/>
              </a:spcBef>
            </a:pPr>
            <a:r>
              <a:rPr lang="en-US" sz="4404">
                <a:solidFill>
                  <a:srgbClr val="000000"/>
                </a:solidFill>
                <a:latin typeface="Montserrat Classic"/>
              </a:rPr>
              <a:t>It demonstrates how many other pages lead the user to this page more often than the other pages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5F8F8"/>
        </a:solidFill>
      </p:bgPr>
    </p:bg>
    <p:spTree>
      <p:nvGrpSpPr>
        <p:cNvPr id="1" name=""/>
        <p:cNvGrpSpPr/>
        <p:nvPr/>
      </p:nvGrpSpPr>
      <p:grpSpPr>
        <a:xfrm>
          <a:off x="0" y="0"/>
          <a:ext cx="0" cy="0"/>
          <a:chOff x="0" y="0"/>
          <a:chExt cx="0" cy="0"/>
        </a:xfrm>
      </p:grpSpPr>
      <p:sp>
        <p:nvSpPr>
          <p:cNvPr name="Freeform 2" id="2"/>
          <p:cNvSpPr/>
          <p:nvPr/>
        </p:nvSpPr>
        <p:spPr>
          <a:xfrm flipH="false" flipV="false" rot="0">
            <a:off x="435885" y="1690321"/>
            <a:ext cx="7110456" cy="4485849"/>
          </a:xfrm>
          <a:custGeom>
            <a:avLst/>
            <a:gdLst/>
            <a:ahLst/>
            <a:cxnLst/>
            <a:rect r="r" b="b" t="t" l="l"/>
            <a:pathLst>
              <a:path h="4485849" w="7110456">
                <a:moveTo>
                  <a:pt x="0" y="0"/>
                </a:moveTo>
                <a:lnTo>
                  <a:pt x="7110457" y="0"/>
                </a:lnTo>
                <a:lnTo>
                  <a:pt x="7110457" y="4485849"/>
                </a:lnTo>
                <a:lnTo>
                  <a:pt x="0" y="4485849"/>
                </a:lnTo>
                <a:lnTo>
                  <a:pt x="0" y="0"/>
                </a:lnTo>
                <a:close/>
              </a:path>
            </a:pathLst>
          </a:custGeom>
          <a:blipFill>
            <a:blip r:embed="rId2"/>
            <a:stretch>
              <a:fillRect l="0" t="0" r="0" b="0"/>
            </a:stretch>
          </a:blipFill>
        </p:spPr>
      </p:sp>
      <p:sp>
        <p:nvSpPr>
          <p:cNvPr name="TextBox 3" id="3"/>
          <p:cNvSpPr txBox="true"/>
          <p:nvPr/>
        </p:nvSpPr>
        <p:spPr>
          <a:xfrm rot="0">
            <a:off x="435885" y="358724"/>
            <a:ext cx="2788769" cy="1005003"/>
          </a:xfrm>
          <a:prstGeom prst="rect">
            <a:avLst/>
          </a:prstGeom>
        </p:spPr>
        <p:txBody>
          <a:bodyPr anchor="t" rtlCol="false" tIns="0" lIns="0" bIns="0" rIns="0">
            <a:spAutoFit/>
          </a:bodyPr>
          <a:lstStyle/>
          <a:p>
            <a:pPr algn="ctr">
              <a:lnSpc>
                <a:spcPts val="8187"/>
              </a:lnSpc>
            </a:pPr>
            <a:r>
              <a:rPr lang="en-US" sz="5848">
                <a:solidFill>
                  <a:srgbClr val="000000"/>
                </a:solidFill>
                <a:latin typeface="Norwester"/>
              </a:rPr>
              <a:t>Example</a:t>
            </a:r>
          </a:p>
        </p:txBody>
      </p:sp>
      <p:sp>
        <p:nvSpPr>
          <p:cNvPr name="TextBox 4" id="4"/>
          <p:cNvSpPr txBox="true"/>
          <p:nvPr/>
        </p:nvSpPr>
        <p:spPr>
          <a:xfrm rot="0">
            <a:off x="8430530" y="407975"/>
            <a:ext cx="8621316" cy="3190103"/>
          </a:xfrm>
          <a:prstGeom prst="rect">
            <a:avLst/>
          </a:prstGeom>
        </p:spPr>
        <p:txBody>
          <a:bodyPr anchor="t" rtlCol="false" tIns="0" lIns="0" bIns="0" rIns="0">
            <a:spAutoFit/>
          </a:bodyPr>
          <a:lstStyle/>
          <a:p>
            <a:pPr marL="654264" indent="-327132" lvl="1">
              <a:lnSpc>
                <a:spcPts val="4242"/>
              </a:lnSpc>
              <a:buFont typeface="Arial"/>
              <a:buChar char="•"/>
            </a:pPr>
            <a:r>
              <a:rPr lang="en-US" sz="3030">
                <a:solidFill>
                  <a:srgbClr val="000000"/>
                </a:solidFill>
                <a:latin typeface="Montserrat Classic"/>
              </a:rPr>
              <a:t>A is referred to  by C and D. </a:t>
            </a:r>
          </a:p>
          <a:p>
            <a:pPr>
              <a:lnSpc>
                <a:spcPts val="4242"/>
              </a:lnSpc>
              <a:spcBef>
                <a:spcPct val="0"/>
              </a:spcBef>
            </a:pPr>
            <a:r>
              <a:rPr lang="en-US" sz="3030">
                <a:solidFill>
                  <a:srgbClr val="000000"/>
                </a:solidFill>
                <a:latin typeface="Montserrat Classic"/>
              </a:rPr>
              <a:t>Which implies that given the user lands on A,</a:t>
            </a:r>
          </a:p>
          <a:p>
            <a:pPr>
              <a:lnSpc>
                <a:spcPts val="4242"/>
              </a:lnSpc>
              <a:spcBef>
                <a:spcPct val="0"/>
              </a:spcBef>
            </a:pPr>
            <a:r>
              <a:rPr lang="en-US" sz="3030">
                <a:solidFill>
                  <a:srgbClr val="000000"/>
                </a:solidFill>
                <a:latin typeface="Montserrat Classic"/>
              </a:rPr>
              <a:t> it is equally likely that it</a:t>
            </a:r>
          </a:p>
          <a:p>
            <a:pPr>
              <a:lnSpc>
                <a:spcPts val="4242"/>
              </a:lnSpc>
              <a:spcBef>
                <a:spcPct val="0"/>
              </a:spcBef>
            </a:pPr>
            <a:r>
              <a:rPr lang="en-US" sz="3030">
                <a:solidFill>
                  <a:srgbClr val="000000"/>
                </a:solidFill>
                <a:latin typeface="Montserrat Classic"/>
              </a:rPr>
              <a:t>has been redirected from either D or C.</a:t>
            </a:r>
          </a:p>
          <a:p>
            <a:pPr>
              <a:lnSpc>
                <a:spcPts val="4242"/>
              </a:lnSpc>
            </a:pPr>
            <a:r>
              <a:rPr lang="en-US" sz="3030">
                <a:solidFill>
                  <a:srgbClr val="000000"/>
                </a:solidFill>
                <a:latin typeface="Montserrat Classic"/>
              </a:rPr>
              <a:t> Further the user</a:t>
            </a:r>
          </a:p>
          <a:p>
            <a:pPr>
              <a:lnSpc>
                <a:spcPts val="4242"/>
              </a:lnSpc>
              <a:spcBef>
                <a:spcPct val="0"/>
              </a:spcBef>
            </a:pPr>
            <a:r>
              <a:rPr lang="en-US" sz="3030">
                <a:solidFill>
                  <a:srgbClr val="000000"/>
                </a:solidFill>
                <a:latin typeface="Montserrat Classic"/>
              </a:rPr>
              <a:t>is absolutely likely to go to B next, from A.</a:t>
            </a:r>
          </a:p>
        </p:txBody>
      </p:sp>
      <p:sp>
        <p:nvSpPr>
          <p:cNvPr name="TextBox 5" id="5"/>
          <p:cNvSpPr txBox="true"/>
          <p:nvPr/>
        </p:nvSpPr>
        <p:spPr>
          <a:xfrm rot="0">
            <a:off x="8430530" y="3866571"/>
            <a:ext cx="7371358" cy="2657352"/>
          </a:xfrm>
          <a:prstGeom prst="rect">
            <a:avLst/>
          </a:prstGeom>
        </p:spPr>
        <p:txBody>
          <a:bodyPr anchor="t" rtlCol="false" tIns="0" lIns="0" bIns="0" rIns="0">
            <a:spAutoFit/>
          </a:bodyPr>
          <a:lstStyle/>
          <a:p>
            <a:pPr marL="648744" indent="-324372" lvl="1">
              <a:lnSpc>
                <a:spcPts val="4206"/>
              </a:lnSpc>
              <a:buFont typeface="Arial"/>
              <a:buChar char="•"/>
            </a:pPr>
            <a:r>
              <a:rPr lang="en-US" sz="3004">
                <a:solidFill>
                  <a:srgbClr val="000000"/>
                </a:solidFill>
                <a:latin typeface="Montserrat Classic"/>
              </a:rPr>
              <a:t>B is endorsed by D and A. </a:t>
            </a:r>
          </a:p>
          <a:p>
            <a:pPr>
              <a:lnSpc>
                <a:spcPts val="4206"/>
              </a:lnSpc>
              <a:spcBef>
                <a:spcPct val="0"/>
              </a:spcBef>
            </a:pPr>
            <a:r>
              <a:rPr lang="en-US" sz="3004">
                <a:solidFill>
                  <a:srgbClr val="000000"/>
                </a:solidFill>
                <a:latin typeface="Montserrat Classic"/>
              </a:rPr>
              <a:t>Similar to A, a user is equally likely to </a:t>
            </a:r>
          </a:p>
          <a:p>
            <a:pPr>
              <a:lnSpc>
                <a:spcPts val="4206"/>
              </a:lnSpc>
              <a:spcBef>
                <a:spcPct val="0"/>
              </a:spcBef>
            </a:pPr>
            <a:r>
              <a:rPr lang="en-US" sz="3004">
                <a:solidFill>
                  <a:srgbClr val="000000"/>
                </a:solidFill>
                <a:latin typeface="Montserrat Classic"/>
              </a:rPr>
              <a:t>come from A or D given he/she is on B. </a:t>
            </a:r>
          </a:p>
          <a:p>
            <a:pPr>
              <a:lnSpc>
                <a:spcPts val="4206"/>
              </a:lnSpc>
            </a:pPr>
            <a:r>
              <a:rPr lang="en-US" sz="3004">
                <a:solidFill>
                  <a:srgbClr val="000000"/>
                </a:solidFill>
                <a:latin typeface="Montserrat Classic"/>
              </a:rPr>
              <a:t>From B, there is again an 50% chance </a:t>
            </a:r>
          </a:p>
          <a:p>
            <a:pPr>
              <a:lnSpc>
                <a:spcPts val="4206"/>
              </a:lnSpc>
            </a:pPr>
            <a:r>
              <a:rPr lang="en-US" sz="3004">
                <a:solidFill>
                  <a:srgbClr val="000000"/>
                </a:solidFill>
                <a:latin typeface="Montserrat Classic"/>
              </a:rPr>
              <a:t>that user next goes to either C or D</a:t>
            </a:r>
          </a:p>
        </p:txBody>
      </p:sp>
      <p:sp>
        <p:nvSpPr>
          <p:cNvPr name="TextBox 6" id="6"/>
          <p:cNvSpPr txBox="true"/>
          <p:nvPr/>
        </p:nvSpPr>
        <p:spPr>
          <a:xfrm rot="0">
            <a:off x="8430530" y="6864370"/>
            <a:ext cx="8183772" cy="2657352"/>
          </a:xfrm>
          <a:prstGeom prst="rect">
            <a:avLst/>
          </a:prstGeom>
        </p:spPr>
        <p:txBody>
          <a:bodyPr anchor="t" rtlCol="false" tIns="0" lIns="0" bIns="0" rIns="0">
            <a:spAutoFit/>
          </a:bodyPr>
          <a:lstStyle/>
          <a:p>
            <a:pPr marL="648744" indent="-324372" lvl="1">
              <a:lnSpc>
                <a:spcPts val="4206"/>
              </a:lnSpc>
              <a:buFont typeface="Arial"/>
              <a:buChar char="•"/>
            </a:pPr>
            <a:r>
              <a:rPr lang="en-US" sz="3004">
                <a:solidFill>
                  <a:srgbClr val="000000"/>
                </a:solidFill>
                <a:latin typeface="Montserrat Classic"/>
              </a:rPr>
              <a:t>I</a:t>
            </a:r>
            <a:r>
              <a:rPr lang="en-US" sz="3004">
                <a:solidFill>
                  <a:srgbClr val="000000"/>
                </a:solidFill>
                <a:latin typeface="Montserrat Classic"/>
              </a:rPr>
              <a:t>f the user is on C, the only</a:t>
            </a:r>
          </a:p>
          <a:p>
            <a:pPr>
              <a:lnSpc>
                <a:spcPts val="4206"/>
              </a:lnSpc>
              <a:spcBef>
                <a:spcPct val="0"/>
              </a:spcBef>
            </a:pPr>
            <a:r>
              <a:rPr lang="en-US" sz="3004">
                <a:solidFill>
                  <a:srgbClr val="000000"/>
                </a:solidFill>
                <a:latin typeface="Montserrat Classic"/>
              </a:rPr>
              <a:t>possibility for user to be on C  currently is when it was previously on B. And from C, there’s an equal chance of</a:t>
            </a:r>
          </a:p>
          <a:p>
            <a:pPr>
              <a:lnSpc>
                <a:spcPts val="4206"/>
              </a:lnSpc>
              <a:spcBef>
                <a:spcPct val="0"/>
              </a:spcBef>
            </a:pPr>
            <a:r>
              <a:rPr lang="en-US" sz="3004">
                <a:solidFill>
                  <a:srgbClr val="000000"/>
                </a:solidFill>
                <a:latin typeface="Montserrat Classic"/>
              </a:rPr>
              <a:t>user for visiting either A or D</a:t>
            </a:r>
          </a:p>
        </p:txBody>
      </p:sp>
      <p:sp>
        <p:nvSpPr>
          <p:cNvPr name="TextBox 7" id="7"/>
          <p:cNvSpPr txBox="true"/>
          <p:nvPr/>
        </p:nvSpPr>
        <p:spPr>
          <a:xfrm rot="0">
            <a:off x="801862" y="6864370"/>
            <a:ext cx="6378503" cy="2657081"/>
          </a:xfrm>
          <a:prstGeom prst="rect">
            <a:avLst/>
          </a:prstGeom>
        </p:spPr>
        <p:txBody>
          <a:bodyPr anchor="t" rtlCol="false" tIns="0" lIns="0" bIns="0" rIns="0">
            <a:spAutoFit/>
          </a:bodyPr>
          <a:lstStyle/>
          <a:p>
            <a:pPr algn="ctr" marL="648744" indent="-324372" lvl="1">
              <a:lnSpc>
                <a:spcPts val="4206"/>
              </a:lnSpc>
              <a:buFont typeface="Arial"/>
              <a:buChar char="•"/>
            </a:pPr>
            <a:r>
              <a:rPr lang="en-US" sz="3004">
                <a:solidFill>
                  <a:srgbClr val="000000"/>
                </a:solidFill>
                <a:latin typeface="Montserrat Classic"/>
              </a:rPr>
              <a:t>Lastly, D is being referred to</a:t>
            </a:r>
          </a:p>
          <a:p>
            <a:pPr algn="ctr">
              <a:lnSpc>
                <a:spcPts val="4206"/>
              </a:lnSpc>
              <a:spcBef>
                <a:spcPct val="0"/>
              </a:spcBef>
            </a:pPr>
            <a:r>
              <a:rPr lang="en-US" sz="3004">
                <a:solidFill>
                  <a:srgbClr val="000000"/>
                </a:solidFill>
                <a:latin typeface="Montserrat Classic"/>
              </a:rPr>
              <a:t> by sites B and C</a:t>
            </a:r>
          </a:p>
          <a:p>
            <a:pPr algn="ctr">
              <a:lnSpc>
                <a:spcPts val="4206"/>
              </a:lnSpc>
              <a:spcBef>
                <a:spcPct val="0"/>
              </a:spcBef>
            </a:pPr>
            <a:r>
              <a:rPr lang="en-US" sz="3004">
                <a:solidFill>
                  <a:srgbClr val="000000"/>
                </a:solidFill>
                <a:latin typeface="Montserrat Classic"/>
              </a:rPr>
              <a:t> and outlinks</a:t>
            </a:r>
          </a:p>
          <a:p>
            <a:pPr algn="ctr">
              <a:lnSpc>
                <a:spcPts val="4206"/>
              </a:lnSpc>
              <a:spcBef>
                <a:spcPct val="0"/>
              </a:spcBef>
            </a:pPr>
            <a:r>
              <a:rPr lang="en-US" sz="3004">
                <a:solidFill>
                  <a:srgbClr val="000000"/>
                </a:solidFill>
                <a:latin typeface="Montserrat Classic"/>
              </a:rPr>
              <a:t> from D lead</a:t>
            </a:r>
          </a:p>
          <a:p>
            <a:pPr algn="ctr">
              <a:lnSpc>
                <a:spcPts val="4206"/>
              </a:lnSpc>
              <a:spcBef>
                <a:spcPct val="0"/>
              </a:spcBef>
            </a:pPr>
            <a:r>
              <a:rPr lang="en-US" sz="3004">
                <a:solidFill>
                  <a:srgbClr val="000000"/>
                </a:solidFill>
                <a:latin typeface="Montserrat Classic"/>
              </a:rPr>
              <a:t> to A and B with equal probability</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
        <p:nvSpPr>
          <p:cNvPr name="TextBox 2" id="2"/>
          <p:cNvSpPr txBox="true"/>
          <p:nvPr/>
        </p:nvSpPr>
        <p:spPr>
          <a:xfrm rot="0">
            <a:off x="549259" y="356939"/>
            <a:ext cx="11844192" cy="1210172"/>
          </a:xfrm>
          <a:prstGeom prst="rect">
            <a:avLst/>
          </a:prstGeom>
        </p:spPr>
        <p:txBody>
          <a:bodyPr anchor="t" rtlCol="false" tIns="0" lIns="0" bIns="0" rIns="0">
            <a:spAutoFit/>
          </a:bodyPr>
          <a:lstStyle/>
          <a:p>
            <a:pPr algn="ctr">
              <a:lnSpc>
                <a:spcPts val="9946"/>
              </a:lnSpc>
              <a:spcBef>
                <a:spcPct val="0"/>
              </a:spcBef>
            </a:pPr>
            <a:r>
              <a:rPr lang="en-US" sz="7104">
                <a:solidFill>
                  <a:srgbClr val="000000"/>
                </a:solidFill>
                <a:latin typeface="Norwester"/>
              </a:rPr>
              <a:t>The structure of the network</a:t>
            </a:r>
          </a:p>
        </p:txBody>
      </p:sp>
      <p:sp>
        <p:nvSpPr>
          <p:cNvPr name="TextBox 3" id="3"/>
          <p:cNvSpPr txBox="true"/>
          <p:nvPr/>
        </p:nvSpPr>
        <p:spPr>
          <a:xfrm rot="0">
            <a:off x="0" y="2077018"/>
            <a:ext cx="18288000" cy="6037714"/>
          </a:xfrm>
          <a:prstGeom prst="rect">
            <a:avLst/>
          </a:prstGeom>
        </p:spPr>
        <p:txBody>
          <a:bodyPr anchor="t" rtlCol="false" tIns="0" lIns="0" bIns="0" rIns="0">
            <a:spAutoFit/>
          </a:bodyPr>
          <a:lstStyle/>
          <a:p>
            <a:pPr algn="ctr">
              <a:lnSpc>
                <a:spcPts val="6866"/>
              </a:lnSpc>
              <a:spcBef>
                <a:spcPct val="0"/>
              </a:spcBef>
            </a:pPr>
            <a:r>
              <a:rPr lang="en-US" sz="4904">
                <a:solidFill>
                  <a:srgbClr val="000000"/>
                </a:solidFill>
                <a:latin typeface="Montserrat Classic"/>
              </a:rPr>
              <a:t>The method discussed above does not always work because of the following conditions on</a:t>
            </a:r>
          </a:p>
          <a:p>
            <a:pPr algn="ctr">
              <a:lnSpc>
                <a:spcPts val="6866"/>
              </a:lnSpc>
              <a:spcBef>
                <a:spcPct val="0"/>
              </a:spcBef>
            </a:pPr>
            <a:r>
              <a:rPr lang="en-US" sz="4904">
                <a:solidFill>
                  <a:srgbClr val="000000"/>
                </a:solidFill>
                <a:latin typeface="Montserrat Classic"/>
              </a:rPr>
              <a:t>the hyper-link network:</a:t>
            </a:r>
          </a:p>
          <a:p>
            <a:pPr algn="ctr">
              <a:lnSpc>
                <a:spcPts val="6866"/>
              </a:lnSpc>
              <a:spcBef>
                <a:spcPct val="0"/>
              </a:spcBef>
            </a:pPr>
          </a:p>
          <a:p>
            <a:pPr algn="ctr">
              <a:lnSpc>
                <a:spcPts val="6866"/>
              </a:lnSpc>
              <a:spcBef>
                <a:spcPct val="0"/>
              </a:spcBef>
            </a:pPr>
            <a:r>
              <a:rPr lang="en-US" sz="4904">
                <a:solidFill>
                  <a:srgbClr val="000000"/>
                </a:solidFill>
                <a:latin typeface="Montserrat Classic"/>
              </a:rPr>
              <a:t>• It needs to be a-periodic</a:t>
            </a:r>
          </a:p>
          <a:p>
            <a:pPr algn="ctr">
              <a:lnSpc>
                <a:spcPts val="6866"/>
              </a:lnSpc>
              <a:spcBef>
                <a:spcPct val="0"/>
              </a:spcBef>
            </a:pPr>
            <a:r>
              <a:rPr lang="en-US" sz="4904">
                <a:solidFill>
                  <a:srgbClr val="000000"/>
                </a:solidFill>
                <a:latin typeface="Montserrat Classic"/>
              </a:rPr>
              <a:t>• It must converge</a:t>
            </a:r>
          </a:p>
          <a:p>
            <a:pPr algn="ctr">
              <a:lnSpc>
                <a:spcPts val="6866"/>
              </a:lnSpc>
              <a:spcBef>
                <a:spcPct val="0"/>
              </a:spcBef>
            </a:pPr>
            <a:r>
              <a:rPr lang="en-US" sz="4904">
                <a:solidFill>
                  <a:srgbClr val="000000"/>
                </a:solidFill>
                <a:latin typeface="Montserrat Classic"/>
              </a:rPr>
              <a:t>• It must not have any dangling nodes</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
        <p:nvSpPr>
          <p:cNvPr name="TextBox 2" id="2"/>
          <p:cNvSpPr txBox="true"/>
          <p:nvPr/>
        </p:nvSpPr>
        <p:spPr>
          <a:xfrm rot="0">
            <a:off x="1028700" y="375324"/>
            <a:ext cx="6061075" cy="1450861"/>
          </a:xfrm>
          <a:prstGeom prst="rect">
            <a:avLst/>
          </a:prstGeom>
        </p:spPr>
        <p:txBody>
          <a:bodyPr anchor="t" rtlCol="false" tIns="0" lIns="0" bIns="0" rIns="0">
            <a:spAutoFit/>
          </a:bodyPr>
          <a:lstStyle/>
          <a:p>
            <a:pPr algn="ctr">
              <a:lnSpc>
                <a:spcPts val="11906"/>
              </a:lnSpc>
              <a:spcBef>
                <a:spcPct val="0"/>
              </a:spcBef>
            </a:pPr>
            <a:r>
              <a:rPr lang="en-US" sz="8504">
                <a:solidFill>
                  <a:srgbClr val="000000"/>
                </a:solidFill>
                <a:latin typeface="Norwester"/>
              </a:rPr>
              <a:t>Our team- 74</a:t>
            </a:r>
          </a:p>
        </p:txBody>
      </p:sp>
      <p:sp>
        <p:nvSpPr>
          <p:cNvPr name="TextBox 3" id="3"/>
          <p:cNvSpPr txBox="true"/>
          <p:nvPr/>
        </p:nvSpPr>
        <p:spPr>
          <a:xfrm rot="0">
            <a:off x="1028700" y="2010169"/>
            <a:ext cx="6647460" cy="2121227"/>
          </a:xfrm>
          <a:prstGeom prst="rect">
            <a:avLst/>
          </a:prstGeom>
        </p:spPr>
        <p:txBody>
          <a:bodyPr anchor="t" rtlCol="false" tIns="0" lIns="0" bIns="0" rIns="0">
            <a:spAutoFit/>
          </a:bodyPr>
          <a:lstStyle/>
          <a:p>
            <a:pPr>
              <a:lnSpc>
                <a:spcPts val="5679"/>
              </a:lnSpc>
            </a:pPr>
            <a:r>
              <a:rPr lang="en-US" sz="4056">
                <a:solidFill>
                  <a:srgbClr val="000000"/>
                </a:solidFill>
                <a:latin typeface="Canva Sans"/>
              </a:rPr>
              <a:t>Soham Vaishnav</a:t>
            </a:r>
          </a:p>
          <a:p>
            <a:pPr>
              <a:lnSpc>
                <a:spcPts val="5679"/>
              </a:lnSpc>
            </a:pPr>
            <a:r>
              <a:rPr lang="en-US" sz="4056">
                <a:solidFill>
                  <a:srgbClr val="000000"/>
                </a:solidFill>
                <a:latin typeface="Canva Sans"/>
              </a:rPr>
              <a:t>Roll Number: 2022112002</a:t>
            </a:r>
          </a:p>
          <a:p>
            <a:pPr>
              <a:lnSpc>
                <a:spcPts val="5679"/>
              </a:lnSpc>
            </a:pPr>
            <a:r>
              <a:rPr lang="en-US" sz="4056">
                <a:solidFill>
                  <a:srgbClr val="000000"/>
                </a:solidFill>
                <a:latin typeface="Canva Sans"/>
              </a:rPr>
              <a:t>Branch: ECD</a:t>
            </a:r>
          </a:p>
        </p:txBody>
      </p:sp>
      <p:sp>
        <p:nvSpPr>
          <p:cNvPr name="TextBox 4" id="4"/>
          <p:cNvSpPr txBox="true"/>
          <p:nvPr/>
        </p:nvSpPr>
        <p:spPr>
          <a:xfrm rot="0">
            <a:off x="1028700" y="4485153"/>
            <a:ext cx="6647460" cy="2121227"/>
          </a:xfrm>
          <a:prstGeom prst="rect">
            <a:avLst/>
          </a:prstGeom>
        </p:spPr>
        <p:txBody>
          <a:bodyPr anchor="t" rtlCol="false" tIns="0" lIns="0" bIns="0" rIns="0">
            <a:spAutoFit/>
          </a:bodyPr>
          <a:lstStyle/>
          <a:p>
            <a:pPr>
              <a:lnSpc>
                <a:spcPts val="5679"/>
              </a:lnSpc>
            </a:pPr>
            <a:r>
              <a:rPr lang="en-US" sz="4056">
                <a:solidFill>
                  <a:srgbClr val="000000"/>
                </a:solidFill>
                <a:latin typeface="Canva Sans"/>
              </a:rPr>
              <a:t>Zainab Raza</a:t>
            </a:r>
          </a:p>
          <a:p>
            <a:pPr>
              <a:lnSpc>
                <a:spcPts val="5679"/>
              </a:lnSpc>
            </a:pPr>
            <a:r>
              <a:rPr lang="en-US" sz="4056">
                <a:solidFill>
                  <a:srgbClr val="000000"/>
                </a:solidFill>
                <a:latin typeface="Canva Sans"/>
              </a:rPr>
              <a:t>Roll Number: 2022102013</a:t>
            </a:r>
          </a:p>
          <a:p>
            <a:pPr>
              <a:lnSpc>
                <a:spcPts val="5679"/>
              </a:lnSpc>
            </a:pPr>
            <a:r>
              <a:rPr lang="en-US" sz="4056">
                <a:solidFill>
                  <a:srgbClr val="000000"/>
                </a:solidFill>
                <a:latin typeface="Canva Sans"/>
              </a:rPr>
              <a:t>Branch: ECE</a:t>
            </a:r>
          </a:p>
        </p:txBody>
      </p:sp>
      <p:sp>
        <p:nvSpPr>
          <p:cNvPr name="TextBox 5" id="5"/>
          <p:cNvSpPr txBox="true"/>
          <p:nvPr/>
        </p:nvSpPr>
        <p:spPr>
          <a:xfrm rot="0">
            <a:off x="1028700" y="6960136"/>
            <a:ext cx="6647460" cy="2121227"/>
          </a:xfrm>
          <a:prstGeom prst="rect">
            <a:avLst/>
          </a:prstGeom>
        </p:spPr>
        <p:txBody>
          <a:bodyPr anchor="t" rtlCol="false" tIns="0" lIns="0" bIns="0" rIns="0">
            <a:spAutoFit/>
          </a:bodyPr>
          <a:lstStyle/>
          <a:p>
            <a:pPr>
              <a:lnSpc>
                <a:spcPts val="5679"/>
              </a:lnSpc>
            </a:pPr>
            <a:r>
              <a:rPr lang="en-US" sz="4056">
                <a:solidFill>
                  <a:srgbClr val="000000"/>
                </a:solidFill>
                <a:latin typeface="Canva Sans"/>
              </a:rPr>
              <a:t>Shailender Goyal</a:t>
            </a:r>
          </a:p>
          <a:p>
            <a:pPr>
              <a:lnSpc>
                <a:spcPts val="5679"/>
              </a:lnSpc>
            </a:pPr>
            <a:r>
              <a:rPr lang="en-US" sz="4056">
                <a:solidFill>
                  <a:srgbClr val="000000"/>
                </a:solidFill>
                <a:latin typeface="Canva Sans"/>
              </a:rPr>
              <a:t>Roll Number: 2022111023</a:t>
            </a:r>
          </a:p>
          <a:p>
            <a:pPr>
              <a:lnSpc>
                <a:spcPts val="5679"/>
              </a:lnSpc>
            </a:pPr>
            <a:r>
              <a:rPr lang="en-US" sz="4056">
                <a:solidFill>
                  <a:srgbClr val="000000"/>
                </a:solidFill>
                <a:latin typeface="Canva Sans"/>
              </a:rPr>
              <a:t>Branch: CSD</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
        <p:nvSpPr>
          <p:cNvPr name="TextBox 2" id="2"/>
          <p:cNvSpPr txBox="true"/>
          <p:nvPr/>
        </p:nvSpPr>
        <p:spPr>
          <a:xfrm rot="0">
            <a:off x="1660427" y="344158"/>
            <a:ext cx="14967147" cy="2298531"/>
          </a:xfrm>
          <a:prstGeom prst="rect">
            <a:avLst/>
          </a:prstGeom>
        </p:spPr>
        <p:txBody>
          <a:bodyPr anchor="t" rtlCol="false" tIns="0" lIns="0" bIns="0" rIns="0">
            <a:spAutoFit/>
          </a:bodyPr>
          <a:lstStyle/>
          <a:p>
            <a:pPr algn="ctr">
              <a:lnSpc>
                <a:spcPts val="18732"/>
              </a:lnSpc>
            </a:pPr>
            <a:r>
              <a:rPr lang="en-US" sz="13380">
                <a:solidFill>
                  <a:srgbClr val="000000"/>
                </a:solidFill>
                <a:latin typeface="Norwester"/>
              </a:rPr>
              <a:t>WHAT IS PAGE RANK? </a:t>
            </a:r>
          </a:p>
        </p:txBody>
      </p:sp>
      <p:sp>
        <p:nvSpPr>
          <p:cNvPr name="TextBox 3" id="3"/>
          <p:cNvSpPr txBox="true"/>
          <p:nvPr/>
        </p:nvSpPr>
        <p:spPr>
          <a:xfrm rot="0">
            <a:off x="655585" y="3557824"/>
            <a:ext cx="16976831" cy="4557272"/>
          </a:xfrm>
          <a:prstGeom prst="rect">
            <a:avLst/>
          </a:prstGeom>
        </p:spPr>
        <p:txBody>
          <a:bodyPr anchor="t" rtlCol="false" tIns="0" lIns="0" bIns="0" rIns="0">
            <a:spAutoFit/>
          </a:bodyPr>
          <a:lstStyle/>
          <a:p>
            <a:pPr algn="ctr">
              <a:lnSpc>
                <a:spcPts val="9063"/>
              </a:lnSpc>
              <a:spcBef>
                <a:spcPct val="0"/>
              </a:spcBef>
            </a:pPr>
            <a:r>
              <a:rPr lang="en-US" sz="6474">
                <a:solidFill>
                  <a:srgbClr val="000000"/>
                </a:solidFill>
                <a:latin typeface="Montserrat Classic"/>
              </a:rPr>
              <a:t>The PageRank algorithm is an algorithm used by search engines to rank web pages based on their relevance and importance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
        <p:nvSpPr>
          <p:cNvPr name="TextBox 2" id="2"/>
          <p:cNvSpPr txBox="true"/>
          <p:nvPr/>
        </p:nvSpPr>
        <p:spPr>
          <a:xfrm rot="0">
            <a:off x="2978322" y="847725"/>
            <a:ext cx="12331357" cy="1576015"/>
          </a:xfrm>
          <a:prstGeom prst="rect">
            <a:avLst/>
          </a:prstGeom>
        </p:spPr>
        <p:txBody>
          <a:bodyPr anchor="t" rtlCol="false" tIns="0" lIns="0" bIns="0" rIns="0">
            <a:spAutoFit/>
          </a:bodyPr>
          <a:lstStyle/>
          <a:p>
            <a:pPr algn="ctr">
              <a:lnSpc>
                <a:spcPts val="12880"/>
              </a:lnSpc>
            </a:pPr>
            <a:r>
              <a:rPr lang="en-US" sz="9200">
                <a:solidFill>
                  <a:srgbClr val="000000"/>
                </a:solidFill>
                <a:latin typeface="Montserrat Classic Bold"/>
              </a:rPr>
              <a:t>BEFORE PAGE RANK</a:t>
            </a:r>
          </a:p>
        </p:txBody>
      </p:sp>
      <p:sp>
        <p:nvSpPr>
          <p:cNvPr name="TextBox 3" id="3"/>
          <p:cNvSpPr txBox="true"/>
          <p:nvPr/>
        </p:nvSpPr>
        <p:spPr>
          <a:xfrm rot="0">
            <a:off x="0" y="3443992"/>
            <a:ext cx="18288000" cy="3786383"/>
          </a:xfrm>
          <a:prstGeom prst="rect">
            <a:avLst/>
          </a:prstGeom>
        </p:spPr>
        <p:txBody>
          <a:bodyPr anchor="t" rtlCol="false" tIns="0" lIns="0" bIns="0" rIns="0">
            <a:spAutoFit/>
          </a:bodyPr>
          <a:lstStyle/>
          <a:p>
            <a:pPr algn="ctr">
              <a:lnSpc>
                <a:spcPts val="6026"/>
              </a:lnSpc>
              <a:spcBef>
                <a:spcPct val="0"/>
              </a:spcBef>
            </a:pPr>
            <a:r>
              <a:rPr lang="en-US" sz="4304">
                <a:solidFill>
                  <a:srgbClr val="000000"/>
                </a:solidFill>
                <a:latin typeface="Montserrat Classic"/>
              </a:rPr>
              <a:t>Before PageRank, the web, was just a highly entangled space of information,  zero classification of data that would render a worthy experience to the users in terms of time spent and content gained.</a:t>
            </a:r>
          </a:p>
          <a:p>
            <a:pPr algn="ctr">
              <a:lnSpc>
                <a:spcPts val="6026"/>
              </a:lnSpc>
              <a:spcBef>
                <a:spcPct val="0"/>
              </a:spcBef>
            </a:pPr>
            <a:r>
              <a:rPr lang="en-US" sz="4304">
                <a:solidFill>
                  <a:srgbClr val="000000"/>
                </a:solidFill>
                <a:latin typeface="Montserrat Classic"/>
              </a:rPr>
              <a:t> This often resulted in low-quality and irrelevant pages appearing at the top of search 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5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713657" y="2664761"/>
            <a:ext cx="6870666" cy="5685476"/>
          </a:xfrm>
          <a:custGeom>
            <a:avLst/>
            <a:gdLst/>
            <a:ahLst/>
            <a:cxnLst/>
            <a:rect r="r" b="b" t="t" l="l"/>
            <a:pathLst>
              <a:path h="5685476" w="6870666">
                <a:moveTo>
                  <a:pt x="0" y="0"/>
                </a:moveTo>
                <a:lnTo>
                  <a:pt x="6870666" y="0"/>
                </a:lnTo>
                <a:lnTo>
                  <a:pt x="6870666" y="5685476"/>
                </a:lnTo>
                <a:lnTo>
                  <a:pt x="0" y="5685476"/>
                </a:lnTo>
                <a:lnTo>
                  <a:pt x="0" y="0"/>
                </a:lnTo>
                <a:close/>
              </a:path>
            </a:pathLst>
          </a:custGeom>
          <a:blipFill>
            <a:blip r:embed="rId2"/>
            <a:stretch>
              <a:fillRect l="0" t="0" r="0" b="0"/>
            </a:stretch>
          </a:blipFill>
        </p:spPr>
      </p:sp>
      <p:sp>
        <p:nvSpPr>
          <p:cNvPr name="TextBox 3" id="3"/>
          <p:cNvSpPr txBox="true"/>
          <p:nvPr/>
        </p:nvSpPr>
        <p:spPr>
          <a:xfrm rot="0">
            <a:off x="4399686" y="305129"/>
            <a:ext cx="9488628" cy="2106837"/>
          </a:xfrm>
          <a:prstGeom prst="rect">
            <a:avLst/>
          </a:prstGeom>
        </p:spPr>
        <p:txBody>
          <a:bodyPr anchor="t" rtlCol="false" tIns="0" lIns="0" bIns="0" rIns="0">
            <a:spAutoFit/>
          </a:bodyPr>
          <a:lstStyle/>
          <a:p>
            <a:pPr algn="ctr">
              <a:lnSpc>
                <a:spcPts val="17253"/>
              </a:lnSpc>
            </a:pPr>
            <a:r>
              <a:rPr lang="en-US" sz="12323">
                <a:solidFill>
                  <a:srgbClr val="000000"/>
                </a:solidFill>
                <a:latin typeface="Nine by Five"/>
              </a:rPr>
              <a:t>GOOGLE'S PAGE RANK</a:t>
            </a:r>
          </a:p>
        </p:txBody>
      </p:sp>
      <p:sp>
        <p:nvSpPr>
          <p:cNvPr name="TextBox 4" id="4"/>
          <p:cNvSpPr txBox="true"/>
          <p:nvPr/>
        </p:nvSpPr>
        <p:spPr>
          <a:xfrm rot="0">
            <a:off x="251075" y="2345291"/>
            <a:ext cx="10209787" cy="6994463"/>
          </a:xfrm>
          <a:prstGeom prst="rect">
            <a:avLst/>
          </a:prstGeom>
        </p:spPr>
        <p:txBody>
          <a:bodyPr anchor="t" rtlCol="false" tIns="0" lIns="0" bIns="0" rIns="0">
            <a:spAutoFit/>
          </a:bodyPr>
          <a:lstStyle/>
          <a:p>
            <a:pPr algn="ctr">
              <a:lnSpc>
                <a:spcPts val="5067"/>
              </a:lnSpc>
              <a:spcBef>
                <a:spcPct val="0"/>
              </a:spcBef>
            </a:pPr>
            <a:r>
              <a:rPr lang="en-US" sz="3619">
                <a:solidFill>
                  <a:srgbClr val="000000"/>
                </a:solidFill>
                <a:latin typeface="Montserrat Classic"/>
              </a:rPr>
              <a:t>The PageRank algorithm assigns a numerical value, called the </a:t>
            </a:r>
            <a:r>
              <a:rPr lang="en-US" sz="3619">
                <a:solidFill>
                  <a:srgbClr val="082A44"/>
                </a:solidFill>
                <a:latin typeface="Montserrat Classic"/>
              </a:rPr>
              <a:t>PageRank score</a:t>
            </a:r>
            <a:r>
              <a:rPr lang="en-US" sz="3619">
                <a:solidFill>
                  <a:srgbClr val="000000"/>
                </a:solidFill>
                <a:latin typeface="Montserrat Classic"/>
              </a:rPr>
              <a:t>, to each web page in Google's index.</a:t>
            </a:r>
          </a:p>
          <a:p>
            <a:pPr algn="ctr">
              <a:lnSpc>
                <a:spcPts val="5067"/>
              </a:lnSpc>
              <a:spcBef>
                <a:spcPct val="0"/>
              </a:spcBef>
            </a:pPr>
            <a:r>
              <a:rPr lang="en-US" sz="3619">
                <a:solidFill>
                  <a:srgbClr val="000000"/>
                </a:solidFill>
                <a:latin typeface="Montserrat Classic"/>
              </a:rPr>
              <a:t> </a:t>
            </a:r>
          </a:p>
          <a:p>
            <a:pPr algn="ctr">
              <a:lnSpc>
                <a:spcPts val="5067"/>
              </a:lnSpc>
              <a:spcBef>
                <a:spcPct val="0"/>
              </a:spcBef>
            </a:pPr>
            <a:r>
              <a:rPr lang="en-US" sz="3619">
                <a:solidFill>
                  <a:srgbClr val="000000"/>
                </a:solidFill>
                <a:latin typeface="Montserrat Classic"/>
              </a:rPr>
              <a:t>The score is a measure of the page's importance and authority based on the links it receives from other web pages.</a:t>
            </a:r>
          </a:p>
          <a:p>
            <a:pPr algn="ctr">
              <a:lnSpc>
                <a:spcPts val="5067"/>
              </a:lnSpc>
              <a:spcBef>
                <a:spcPct val="0"/>
              </a:spcBef>
            </a:pPr>
          </a:p>
          <a:p>
            <a:pPr algn="ctr">
              <a:lnSpc>
                <a:spcPts val="5067"/>
              </a:lnSpc>
              <a:spcBef>
                <a:spcPct val="0"/>
              </a:spcBef>
            </a:pPr>
            <a:r>
              <a:rPr lang="en-US" sz="3619">
                <a:solidFill>
                  <a:srgbClr val="000000"/>
                </a:solidFill>
                <a:latin typeface="Montserrat Classic"/>
              </a:rPr>
              <a:t> The underlying idea is that a page is considered more important if it is linked to by other important pages.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5F8F8"/>
        </a:solidFill>
      </p:bgPr>
    </p:bg>
    <p:spTree>
      <p:nvGrpSpPr>
        <p:cNvPr id="1" name=""/>
        <p:cNvGrpSpPr/>
        <p:nvPr/>
      </p:nvGrpSpPr>
      <p:grpSpPr>
        <a:xfrm>
          <a:off x="0" y="0"/>
          <a:ext cx="0" cy="0"/>
          <a:chOff x="0" y="0"/>
          <a:chExt cx="0" cy="0"/>
        </a:xfrm>
      </p:grpSpPr>
      <p:sp>
        <p:nvSpPr>
          <p:cNvPr name="Freeform 2" id="2"/>
          <p:cNvSpPr/>
          <p:nvPr/>
        </p:nvSpPr>
        <p:spPr>
          <a:xfrm flipH="false" flipV="false" rot="0">
            <a:off x="3324594" y="0"/>
            <a:ext cx="11638813" cy="11357229"/>
          </a:xfrm>
          <a:custGeom>
            <a:avLst/>
            <a:gdLst/>
            <a:ahLst/>
            <a:cxnLst/>
            <a:rect r="r" b="b" t="t" l="l"/>
            <a:pathLst>
              <a:path h="11357229" w="11638813">
                <a:moveTo>
                  <a:pt x="0" y="0"/>
                </a:moveTo>
                <a:lnTo>
                  <a:pt x="11638812" y="0"/>
                </a:lnTo>
                <a:lnTo>
                  <a:pt x="11638812" y="11357229"/>
                </a:lnTo>
                <a:lnTo>
                  <a:pt x="0" y="11357229"/>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D5F8F8"/>
        </a:solidFill>
      </p:bgPr>
    </p:bg>
    <p:spTree>
      <p:nvGrpSpPr>
        <p:cNvPr id="1" name=""/>
        <p:cNvGrpSpPr/>
        <p:nvPr/>
      </p:nvGrpSpPr>
      <p:grpSpPr>
        <a:xfrm>
          <a:off x="0" y="0"/>
          <a:ext cx="0" cy="0"/>
          <a:chOff x="0" y="0"/>
          <a:chExt cx="0" cy="0"/>
        </a:xfrm>
      </p:grpSpPr>
      <p:sp>
        <p:nvSpPr>
          <p:cNvPr name="TextBox 2" id="2"/>
          <p:cNvSpPr txBox="true"/>
          <p:nvPr/>
        </p:nvSpPr>
        <p:spPr>
          <a:xfrm rot="0">
            <a:off x="1988203" y="277427"/>
            <a:ext cx="14294591" cy="1038213"/>
          </a:xfrm>
          <a:prstGeom prst="rect">
            <a:avLst/>
          </a:prstGeom>
        </p:spPr>
        <p:txBody>
          <a:bodyPr anchor="t" rtlCol="false" tIns="0" lIns="0" bIns="0" rIns="0">
            <a:spAutoFit/>
          </a:bodyPr>
          <a:lstStyle/>
          <a:p>
            <a:pPr algn="ctr">
              <a:lnSpc>
                <a:spcPts val="8400"/>
              </a:lnSpc>
            </a:pPr>
            <a:r>
              <a:rPr lang="en-US" sz="6000">
                <a:solidFill>
                  <a:srgbClr val="000000"/>
                </a:solidFill>
                <a:latin typeface="Montserrat Classic Bold"/>
              </a:rPr>
              <a:t>APPLICATIONS OF LINEAR ALGEBRA</a:t>
            </a:r>
          </a:p>
        </p:txBody>
      </p:sp>
      <p:sp>
        <p:nvSpPr>
          <p:cNvPr name="TextBox 3" id="3"/>
          <p:cNvSpPr txBox="true"/>
          <p:nvPr/>
        </p:nvSpPr>
        <p:spPr>
          <a:xfrm rot="0">
            <a:off x="103853" y="2151298"/>
            <a:ext cx="12088079" cy="913117"/>
          </a:xfrm>
          <a:prstGeom prst="rect">
            <a:avLst/>
          </a:prstGeom>
        </p:spPr>
        <p:txBody>
          <a:bodyPr anchor="t" rtlCol="false" tIns="0" lIns="0" bIns="0" rIns="0">
            <a:spAutoFit/>
          </a:bodyPr>
          <a:lstStyle/>
          <a:p>
            <a:pPr algn="ctr">
              <a:lnSpc>
                <a:spcPts val="7420"/>
              </a:lnSpc>
              <a:spcBef>
                <a:spcPct val="0"/>
              </a:spcBef>
            </a:pPr>
            <a:r>
              <a:rPr lang="en-US" sz="5300">
                <a:solidFill>
                  <a:srgbClr val="000000"/>
                </a:solidFill>
                <a:latin typeface="Kollektif"/>
              </a:rPr>
              <a:t>METHOD TO FIND THE PAGE RANK:</a:t>
            </a:r>
          </a:p>
        </p:txBody>
      </p:sp>
      <p:sp>
        <p:nvSpPr>
          <p:cNvPr name="TextBox 4" id="4"/>
          <p:cNvSpPr txBox="true"/>
          <p:nvPr/>
        </p:nvSpPr>
        <p:spPr>
          <a:xfrm rot="0">
            <a:off x="256910" y="3557653"/>
            <a:ext cx="17840259" cy="1586028"/>
          </a:xfrm>
          <a:prstGeom prst="rect">
            <a:avLst/>
          </a:prstGeom>
        </p:spPr>
        <p:txBody>
          <a:bodyPr anchor="t" rtlCol="false" tIns="0" lIns="0" bIns="0" rIns="0">
            <a:spAutoFit/>
          </a:bodyPr>
          <a:lstStyle/>
          <a:p>
            <a:pPr>
              <a:lnSpc>
                <a:spcPts val="6419"/>
              </a:lnSpc>
              <a:spcBef>
                <a:spcPct val="0"/>
              </a:spcBef>
            </a:pPr>
            <a:r>
              <a:rPr lang="en-US" sz="4585">
                <a:solidFill>
                  <a:srgbClr val="000000"/>
                </a:solidFill>
                <a:latin typeface="DM Sans Bold"/>
              </a:rPr>
              <a:t>A Markov chain can be used to model the behavior of a random web surfer navigating through web pages</a:t>
            </a:r>
          </a:p>
        </p:txBody>
      </p:sp>
      <p:sp>
        <p:nvSpPr>
          <p:cNvPr name="TextBox 5" id="5"/>
          <p:cNvSpPr txBox="true"/>
          <p:nvPr/>
        </p:nvSpPr>
        <p:spPr>
          <a:xfrm rot="0">
            <a:off x="256910" y="5438884"/>
            <a:ext cx="17840259" cy="1586028"/>
          </a:xfrm>
          <a:prstGeom prst="rect">
            <a:avLst/>
          </a:prstGeom>
        </p:spPr>
        <p:txBody>
          <a:bodyPr anchor="t" rtlCol="false" tIns="0" lIns="0" bIns="0" rIns="0">
            <a:spAutoFit/>
          </a:bodyPr>
          <a:lstStyle/>
          <a:p>
            <a:pPr>
              <a:lnSpc>
                <a:spcPts val="6419"/>
              </a:lnSpc>
              <a:spcBef>
                <a:spcPct val="0"/>
              </a:spcBef>
            </a:pPr>
            <a:r>
              <a:rPr lang="en-US" sz="4585">
                <a:solidFill>
                  <a:srgbClr val="000000"/>
                </a:solidFill>
                <a:latin typeface="DM Sans Bold"/>
              </a:rPr>
              <a:t>We make a transition matrix which </a:t>
            </a:r>
            <a:r>
              <a:rPr lang="en-US" sz="4585">
                <a:solidFill>
                  <a:srgbClr val="000000"/>
                </a:solidFill>
                <a:latin typeface="DM Sans Bold"/>
              </a:rPr>
              <a:t>captures the probabilities of transitioning from one web page to another</a:t>
            </a:r>
          </a:p>
        </p:txBody>
      </p:sp>
      <p:sp>
        <p:nvSpPr>
          <p:cNvPr name="TextBox 6" id="6"/>
          <p:cNvSpPr txBox="true"/>
          <p:nvPr/>
        </p:nvSpPr>
        <p:spPr>
          <a:xfrm rot="0">
            <a:off x="256910" y="7320188"/>
            <a:ext cx="17550142" cy="1500195"/>
          </a:xfrm>
          <a:prstGeom prst="rect">
            <a:avLst/>
          </a:prstGeom>
        </p:spPr>
        <p:txBody>
          <a:bodyPr anchor="t" rtlCol="false" tIns="0" lIns="0" bIns="0" rIns="0">
            <a:spAutoFit/>
          </a:bodyPr>
          <a:lstStyle/>
          <a:p>
            <a:pPr>
              <a:lnSpc>
                <a:spcPts val="6029"/>
              </a:lnSpc>
              <a:spcBef>
                <a:spcPct val="0"/>
              </a:spcBef>
            </a:pPr>
            <a:r>
              <a:rPr lang="en-US" sz="4306">
                <a:solidFill>
                  <a:srgbClr val="000000"/>
                </a:solidFill>
                <a:latin typeface="DM Sans Bold"/>
              </a:rPr>
              <a:t> The PageRank values are then determined by finding the dominant eigenvector of this matrix using the Power Method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5F8F8"/>
        </a:solidFill>
      </p:bgPr>
    </p:bg>
    <p:spTree>
      <p:nvGrpSpPr>
        <p:cNvPr id="1" name=""/>
        <p:cNvGrpSpPr/>
        <p:nvPr/>
      </p:nvGrpSpPr>
      <p:grpSpPr>
        <a:xfrm>
          <a:off x="0" y="0"/>
          <a:ext cx="0" cy="0"/>
          <a:chOff x="0" y="0"/>
          <a:chExt cx="0" cy="0"/>
        </a:xfrm>
      </p:grpSpPr>
      <p:sp>
        <p:nvSpPr>
          <p:cNvPr name="Freeform 2" id="2"/>
          <p:cNvSpPr/>
          <p:nvPr/>
        </p:nvSpPr>
        <p:spPr>
          <a:xfrm flipH="false" flipV="false" rot="0">
            <a:off x="11088035" y="920431"/>
            <a:ext cx="6655526" cy="5366018"/>
          </a:xfrm>
          <a:custGeom>
            <a:avLst/>
            <a:gdLst/>
            <a:ahLst/>
            <a:cxnLst/>
            <a:rect r="r" b="b" t="t" l="l"/>
            <a:pathLst>
              <a:path h="5366018" w="6655526">
                <a:moveTo>
                  <a:pt x="0" y="0"/>
                </a:moveTo>
                <a:lnTo>
                  <a:pt x="6655526" y="0"/>
                </a:lnTo>
                <a:lnTo>
                  <a:pt x="6655526" y="5366018"/>
                </a:lnTo>
                <a:lnTo>
                  <a:pt x="0" y="5366018"/>
                </a:lnTo>
                <a:lnTo>
                  <a:pt x="0" y="0"/>
                </a:lnTo>
                <a:close/>
              </a:path>
            </a:pathLst>
          </a:custGeom>
          <a:blipFill>
            <a:blip r:embed="rId2"/>
            <a:stretch>
              <a:fillRect l="0" t="0" r="0" b="0"/>
            </a:stretch>
          </a:blipFill>
        </p:spPr>
      </p:sp>
      <p:sp>
        <p:nvSpPr>
          <p:cNvPr name="TextBox 3" id="3"/>
          <p:cNvSpPr txBox="true"/>
          <p:nvPr/>
        </p:nvSpPr>
        <p:spPr>
          <a:xfrm rot="0">
            <a:off x="394561" y="178780"/>
            <a:ext cx="6362473" cy="1330902"/>
          </a:xfrm>
          <a:prstGeom prst="rect">
            <a:avLst/>
          </a:prstGeom>
        </p:spPr>
        <p:txBody>
          <a:bodyPr anchor="t" rtlCol="false" tIns="0" lIns="0" bIns="0" rIns="0">
            <a:spAutoFit/>
          </a:bodyPr>
          <a:lstStyle/>
          <a:p>
            <a:pPr algn="ctr">
              <a:lnSpc>
                <a:spcPts val="10880"/>
              </a:lnSpc>
            </a:pPr>
            <a:r>
              <a:rPr lang="en-US" sz="7771">
                <a:solidFill>
                  <a:srgbClr val="000000"/>
                </a:solidFill>
                <a:latin typeface="Norwester"/>
              </a:rPr>
              <a:t>MARKOV CHAINS</a:t>
            </a:r>
          </a:p>
        </p:txBody>
      </p:sp>
      <p:sp>
        <p:nvSpPr>
          <p:cNvPr name="TextBox 4" id="4"/>
          <p:cNvSpPr txBox="true"/>
          <p:nvPr/>
        </p:nvSpPr>
        <p:spPr>
          <a:xfrm rot="0">
            <a:off x="0" y="2421895"/>
            <a:ext cx="10683423" cy="3406036"/>
          </a:xfrm>
          <a:prstGeom prst="rect">
            <a:avLst/>
          </a:prstGeom>
        </p:spPr>
        <p:txBody>
          <a:bodyPr anchor="t" rtlCol="false" tIns="0" lIns="0" bIns="0" rIns="0">
            <a:spAutoFit/>
          </a:bodyPr>
          <a:lstStyle/>
          <a:p>
            <a:pPr algn="ctr">
              <a:lnSpc>
                <a:spcPts val="5460"/>
              </a:lnSpc>
              <a:spcBef>
                <a:spcPct val="0"/>
              </a:spcBef>
            </a:pPr>
            <a:r>
              <a:rPr lang="en-US" sz="3900">
                <a:solidFill>
                  <a:srgbClr val="082A44"/>
                </a:solidFill>
                <a:latin typeface="Montserrat Classic Bold"/>
              </a:rPr>
              <a:t>Markov chains is a mathematician model</a:t>
            </a:r>
          </a:p>
          <a:p>
            <a:pPr algn="ctr">
              <a:lnSpc>
                <a:spcPts val="5460"/>
              </a:lnSpc>
              <a:spcBef>
                <a:spcPct val="0"/>
              </a:spcBef>
            </a:pPr>
            <a:r>
              <a:rPr lang="en-US" sz="3900">
                <a:solidFill>
                  <a:srgbClr val="082A44"/>
                </a:solidFill>
                <a:latin typeface="Montserrat Classic Bold"/>
              </a:rPr>
              <a:t> describing possible events </a:t>
            </a:r>
          </a:p>
          <a:p>
            <a:pPr algn="ctr">
              <a:lnSpc>
                <a:spcPts val="5460"/>
              </a:lnSpc>
              <a:spcBef>
                <a:spcPct val="0"/>
              </a:spcBef>
            </a:pPr>
            <a:r>
              <a:rPr lang="en-US" sz="3900">
                <a:solidFill>
                  <a:srgbClr val="082A44"/>
                </a:solidFill>
                <a:latin typeface="Montserrat Classic Bold"/>
              </a:rPr>
              <a:t>where the probability of each event depends only on the state </a:t>
            </a:r>
          </a:p>
          <a:p>
            <a:pPr algn="ctr">
              <a:lnSpc>
                <a:spcPts val="5460"/>
              </a:lnSpc>
              <a:spcBef>
                <a:spcPct val="0"/>
              </a:spcBef>
            </a:pPr>
            <a:r>
              <a:rPr lang="en-US" sz="3900">
                <a:solidFill>
                  <a:srgbClr val="082A44"/>
                </a:solidFill>
                <a:latin typeface="Montserrat Classic Bold"/>
              </a:rPr>
              <a:t>attained in the previous event</a:t>
            </a:r>
          </a:p>
        </p:txBody>
      </p:sp>
      <p:sp>
        <p:nvSpPr>
          <p:cNvPr name="TextBox 5" id="5"/>
          <p:cNvSpPr txBox="true"/>
          <p:nvPr/>
        </p:nvSpPr>
        <p:spPr>
          <a:xfrm rot="0">
            <a:off x="1508467" y="7567293"/>
            <a:ext cx="14773220" cy="1979916"/>
          </a:xfrm>
          <a:prstGeom prst="rect">
            <a:avLst/>
          </a:prstGeom>
        </p:spPr>
        <p:txBody>
          <a:bodyPr anchor="t" rtlCol="false" tIns="0" lIns="0" bIns="0" rIns="0">
            <a:spAutoFit/>
          </a:bodyPr>
          <a:lstStyle/>
          <a:p>
            <a:pPr algn="ctr">
              <a:lnSpc>
                <a:spcPts val="5320"/>
              </a:lnSpc>
              <a:spcBef>
                <a:spcPct val="0"/>
              </a:spcBef>
            </a:pPr>
            <a:r>
              <a:rPr lang="en-US" sz="3800">
                <a:solidFill>
                  <a:srgbClr val="082A44"/>
                </a:solidFill>
                <a:latin typeface="Montserrat Classic Bold"/>
              </a:rPr>
              <a:t>Each web page corresponds to a state in the chain, and each</a:t>
            </a:r>
          </a:p>
          <a:p>
            <a:pPr algn="ctr">
              <a:lnSpc>
                <a:spcPts val="5320"/>
              </a:lnSpc>
              <a:spcBef>
                <a:spcPct val="0"/>
              </a:spcBef>
            </a:pPr>
            <a:r>
              <a:rPr lang="en-US" sz="3800">
                <a:solidFill>
                  <a:srgbClr val="082A44"/>
                </a:solidFill>
                <a:latin typeface="Montserrat Classic Bold"/>
              </a:rPr>
              <a:t>hyperlink corresponds to a transition </a:t>
            </a:r>
          </a:p>
          <a:p>
            <a:pPr algn="ctr">
              <a:lnSpc>
                <a:spcPts val="5320"/>
              </a:lnSpc>
              <a:spcBef>
                <a:spcPct val="0"/>
              </a:spcBef>
            </a:pPr>
            <a:r>
              <a:rPr lang="en-US" sz="3800">
                <a:solidFill>
                  <a:srgbClr val="082A44"/>
                </a:solidFill>
                <a:latin typeface="Montserrat Classic Bold"/>
              </a:rPr>
              <a:t>between states with some probability.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5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003777" y="437202"/>
            <a:ext cx="7859129" cy="4706298"/>
          </a:xfrm>
          <a:custGeom>
            <a:avLst/>
            <a:gdLst/>
            <a:ahLst/>
            <a:cxnLst/>
            <a:rect r="r" b="b" t="t" l="l"/>
            <a:pathLst>
              <a:path h="4706298" w="7859129">
                <a:moveTo>
                  <a:pt x="0" y="0"/>
                </a:moveTo>
                <a:lnTo>
                  <a:pt x="7859129" y="0"/>
                </a:lnTo>
                <a:lnTo>
                  <a:pt x="7859129" y="4706298"/>
                </a:lnTo>
                <a:lnTo>
                  <a:pt x="0" y="4706298"/>
                </a:lnTo>
                <a:lnTo>
                  <a:pt x="0" y="0"/>
                </a:lnTo>
                <a:close/>
              </a:path>
            </a:pathLst>
          </a:custGeom>
          <a:blipFill>
            <a:blip r:embed="rId2"/>
            <a:stretch>
              <a:fillRect l="-20754" t="0" r="-20754" b="0"/>
            </a:stretch>
          </a:blipFill>
        </p:spPr>
      </p:sp>
      <p:sp>
        <p:nvSpPr>
          <p:cNvPr name="TextBox 3" id="3"/>
          <p:cNvSpPr txBox="true"/>
          <p:nvPr/>
        </p:nvSpPr>
        <p:spPr>
          <a:xfrm rot="0">
            <a:off x="349901" y="284802"/>
            <a:ext cx="7693061"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Norwester"/>
              </a:rPr>
              <a:t>Transition Matrix</a:t>
            </a:r>
          </a:p>
        </p:txBody>
      </p:sp>
      <p:sp>
        <p:nvSpPr>
          <p:cNvPr name="TextBox 4" id="4"/>
          <p:cNvSpPr txBox="true"/>
          <p:nvPr/>
        </p:nvSpPr>
        <p:spPr>
          <a:xfrm rot="0">
            <a:off x="523096" y="2007994"/>
            <a:ext cx="9101039" cy="2812928"/>
          </a:xfrm>
          <a:prstGeom prst="rect">
            <a:avLst/>
          </a:prstGeom>
        </p:spPr>
        <p:txBody>
          <a:bodyPr anchor="t" rtlCol="false" tIns="0" lIns="0" bIns="0" rIns="0">
            <a:spAutoFit/>
          </a:bodyPr>
          <a:lstStyle/>
          <a:p>
            <a:pPr algn="ctr">
              <a:lnSpc>
                <a:spcPts val="5606"/>
              </a:lnSpc>
              <a:spcBef>
                <a:spcPct val="0"/>
              </a:spcBef>
            </a:pPr>
            <a:r>
              <a:rPr lang="en-US" sz="4004">
                <a:solidFill>
                  <a:srgbClr val="082A44"/>
                </a:solidFill>
                <a:latin typeface="Arimo Bold"/>
              </a:rPr>
              <a:t>A transition matrix is a square matrix </a:t>
            </a:r>
          </a:p>
          <a:p>
            <a:pPr algn="ctr">
              <a:lnSpc>
                <a:spcPts val="5606"/>
              </a:lnSpc>
              <a:spcBef>
                <a:spcPct val="0"/>
              </a:spcBef>
            </a:pPr>
            <a:r>
              <a:rPr lang="en-US" sz="4004">
                <a:solidFill>
                  <a:srgbClr val="082A44"/>
                </a:solidFill>
                <a:latin typeface="Arimo Bold"/>
              </a:rPr>
              <a:t>where each element represents</a:t>
            </a:r>
          </a:p>
          <a:p>
            <a:pPr algn="ctr">
              <a:lnSpc>
                <a:spcPts val="5606"/>
              </a:lnSpc>
              <a:spcBef>
                <a:spcPct val="0"/>
              </a:spcBef>
            </a:pPr>
            <a:r>
              <a:rPr lang="en-US" sz="4004">
                <a:solidFill>
                  <a:srgbClr val="082A44"/>
                </a:solidFill>
                <a:latin typeface="Arimo Bold"/>
              </a:rPr>
              <a:t> the probability of transitioning</a:t>
            </a:r>
          </a:p>
          <a:p>
            <a:pPr algn="ctr">
              <a:lnSpc>
                <a:spcPts val="5606"/>
              </a:lnSpc>
              <a:spcBef>
                <a:spcPct val="0"/>
              </a:spcBef>
            </a:pPr>
            <a:r>
              <a:rPr lang="en-US" sz="4004">
                <a:solidFill>
                  <a:srgbClr val="082A44"/>
                </a:solidFill>
                <a:latin typeface="Arimo Bold"/>
              </a:rPr>
              <a:t> from one state to another state.</a:t>
            </a:r>
          </a:p>
        </p:txBody>
      </p:sp>
      <p:sp>
        <p:nvSpPr>
          <p:cNvPr name="TextBox 5" id="5"/>
          <p:cNvSpPr txBox="true"/>
          <p:nvPr/>
        </p:nvSpPr>
        <p:spPr>
          <a:xfrm rot="0">
            <a:off x="523096" y="5534025"/>
            <a:ext cx="16736204" cy="1474348"/>
          </a:xfrm>
          <a:prstGeom prst="rect">
            <a:avLst/>
          </a:prstGeom>
        </p:spPr>
        <p:txBody>
          <a:bodyPr anchor="t" rtlCol="false" tIns="0" lIns="0" bIns="0" rIns="0">
            <a:spAutoFit/>
          </a:bodyPr>
          <a:lstStyle/>
          <a:p>
            <a:pPr algn="ctr">
              <a:lnSpc>
                <a:spcPts val="5886"/>
              </a:lnSpc>
              <a:spcBef>
                <a:spcPct val="0"/>
              </a:spcBef>
            </a:pPr>
            <a:r>
              <a:rPr lang="en-US" sz="4204">
                <a:solidFill>
                  <a:srgbClr val="082A44"/>
                </a:solidFill>
                <a:latin typeface="Arimo Bold"/>
              </a:rPr>
              <a:t>To represent the behavior of the random surfer using a Markov</a:t>
            </a:r>
          </a:p>
          <a:p>
            <a:pPr algn="ctr">
              <a:lnSpc>
                <a:spcPts val="5886"/>
              </a:lnSpc>
              <a:spcBef>
                <a:spcPct val="0"/>
              </a:spcBef>
            </a:pPr>
            <a:r>
              <a:rPr lang="en-US" sz="4204">
                <a:solidFill>
                  <a:srgbClr val="082A44"/>
                </a:solidFill>
                <a:latin typeface="Arimo Bold"/>
              </a:rPr>
              <a:t>chain, we construct a transition probability matrix</a:t>
            </a:r>
          </a:p>
        </p:txBody>
      </p:sp>
      <p:sp>
        <p:nvSpPr>
          <p:cNvPr name="TextBox 6" id="6"/>
          <p:cNvSpPr txBox="true"/>
          <p:nvPr/>
        </p:nvSpPr>
        <p:spPr>
          <a:xfrm rot="0">
            <a:off x="523096" y="7590186"/>
            <a:ext cx="17339809" cy="1744857"/>
          </a:xfrm>
          <a:prstGeom prst="rect">
            <a:avLst/>
          </a:prstGeom>
        </p:spPr>
        <p:txBody>
          <a:bodyPr anchor="t" rtlCol="false" tIns="0" lIns="0" bIns="0" rIns="0">
            <a:spAutoFit/>
          </a:bodyPr>
          <a:lstStyle/>
          <a:p>
            <a:pPr>
              <a:lnSpc>
                <a:spcPts val="4626"/>
              </a:lnSpc>
              <a:spcBef>
                <a:spcPct val="0"/>
              </a:spcBef>
            </a:pPr>
            <a:r>
              <a:rPr lang="en-US" sz="3304">
                <a:solidFill>
                  <a:srgbClr val="082A44"/>
                </a:solidFill>
                <a:latin typeface="Arimo Bold"/>
              </a:rPr>
              <a:t>The rows of the transition matrix represent the probabilities of transitioning from a specific web page to all other web pages, while the columns represent the probabilities of transitioning from all web pages to a specific web page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5F8F8"/>
        </a:solidFill>
      </p:bgPr>
    </p:bg>
    <p:spTree>
      <p:nvGrpSpPr>
        <p:cNvPr id="1" name=""/>
        <p:cNvGrpSpPr/>
        <p:nvPr/>
      </p:nvGrpSpPr>
      <p:grpSpPr>
        <a:xfrm>
          <a:off x="0" y="0"/>
          <a:ext cx="0" cy="0"/>
          <a:chOff x="0" y="0"/>
          <a:chExt cx="0" cy="0"/>
        </a:xfrm>
      </p:grpSpPr>
      <p:sp>
        <p:nvSpPr>
          <p:cNvPr name="Freeform 2" id="2"/>
          <p:cNvSpPr/>
          <p:nvPr/>
        </p:nvSpPr>
        <p:spPr>
          <a:xfrm flipH="false" flipV="false" rot="0">
            <a:off x="6214338" y="2332485"/>
            <a:ext cx="4920850" cy="1194381"/>
          </a:xfrm>
          <a:custGeom>
            <a:avLst/>
            <a:gdLst/>
            <a:ahLst/>
            <a:cxnLst/>
            <a:rect r="r" b="b" t="t" l="l"/>
            <a:pathLst>
              <a:path h="1194381" w="4920850">
                <a:moveTo>
                  <a:pt x="0" y="0"/>
                </a:moveTo>
                <a:lnTo>
                  <a:pt x="4920850" y="0"/>
                </a:lnTo>
                <a:lnTo>
                  <a:pt x="4920850" y="1194381"/>
                </a:lnTo>
                <a:lnTo>
                  <a:pt x="0" y="1194381"/>
                </a:lnTo>
                <a:lnTo>
                  <a:pt x="0" y="0"/>
                </a:lnTo>
                <a:close/>
              </a:path>
            </a:pathLst>
          </a:custGeom>
          <a:blipFill>
            <a:blip r:embed="rId2"/>
            <a:stretch>
              <a:fillRect l="0" t="0" r="0" b="0"/>
            </a:stretch>
          </a:blipFill>
        </p:spPr>
      </p:sp>
      <p:sp>
        <p:nvSpPr>
          <p:cNvPr name="TextBox 3" id="3"/>
          <p:cNvSpPr txBox="true"/>
          <p:nvPr/>
        </p:nvSpPr>
        <p:spPr>
          <a:xfrm rot="0">
            <a:off x="550308" y="284857"/>
            <a:ext cx="6208838" cy="1335287"/>
          </a:xfrm>
          <a:prstGeom prst="rect">
            <a:avLst/>
          </a:prstGeom>
        </p:spPr>
        <p:txBody>
          <a:bodyPr anchor="t" rtlCol="false" tIns="0" lIns="0" bIns="0" rIns="0">
            <a:spAutoFit/>
          </a:bodyPr>
          <a:lstStyle/>
          <a:p>
            <a:pPr algn="ctr">
              <a:lnSpc>
                <a:spcPts val="10926"/>
              </a:lnSpc>
              <a:spcBef>
                <a:spcPct val="0"/>
              </a:spcBef>
            </a:pPr>
            <a:r>
              <a:rPr lang="en-US" sz="7804">
                <a:solidFill>
                  <a:srgbClr val="000000"/>
                </a:solidFill>
                <a:latin typeface="Norwester"/>
              </a:rPr>
              <a:t> Eigen Vectors</a:t>
            </a:r>
          </a:p>
        </p:txBody>
      </p:sp>
      <p:sp>
        <p:nvSpPr>
          <p:cNvPr name="TextBox 4" id="4"/>
          <p:cNvSpPr txBox="true"/>
          <p:nvPr/>
        </p:nvSpPr>
        <p:spPr>
          <a:xfrm rot="0">
            <a:off x="0" y="3717366"/>
            <a:ext cx="17710182" cy="3396493"/>
          </a:xfrm>
          <a:prstGeom prst="rect">
            <a:avLst/>
          </a:prstGeom>
        </p:spPr>
        <p:txBody>
          <a:bodyPr anchor="t" rtlCol="false" tIns="0" lIns="0" bIns="0" rIns="0">
            <a:spAutoFit/>
          </a:bodyPr>
          <a:lstStyle/>
          <a:p>
            <a:pPr algn="ctr">
              <a:lnSpc>
                <a:spcPts val="5466"/>
              </a:lnSpc>
              <a:spcBef>
                <a:spcPct val="0"/>
              </a:spcBef>
            </a:pPr>
            <a:r>
              <a:rPr lang="en-US" sz="3904">
                <a:solidFill>
                  <a:srgbClr val="082A44"/>
                </a:solidFill>
                <a:latin typeface="DM Sans Bold"/>
              </a:rPr>
              <a:t>A transition matrix always has 1 as an eigenvalue and</a:t>
            </a:r>
          </a:p>
          <a:p>
            <a:pPr algn="ctr">
              <a:lnSpc>
                <a:spcPts val="5466"/>
              </a:lnSpc>
              <a:spcBef>
                <a:spcPct val="0"/>
              </a:spcBef>
            </a:pPr>
            <a:r>
              <a:rPr lang="en-US" sz="3904">
                <a:solidFill>
                  <a:srgbClr val="082A44"/>
                </a:solidFill>
                <a:latin typeface="DM Sans Bold"/>
              </a:rPr>
              <a:t>there exists an eigenvector with eigenvalue 1 such that,</a:t>
            </a:r>
          </a:p>
          <a:p>
            <a:pPr algn="ctr">
              <a:lnSpc>
                <a:spcPts val="5466"/>
              </a:lnSpc>
              <a:spcBef>
                <a:spcPct val="0"/>
              </a:spcBef>
            </a:pPr>
            <a:r>
              <a:rPr lang="en-US" sz="3904">
                <a:solidFill>
                  <a:srgbClr val="082A44"/>
                </a:solidFill>
                <a:latin typeface="DM Sans Bold"/>
              </a:rPr>
              <a:t>a distribution v over the states is called stationary distribution of the Markov chain with transition matrix A if</a:t>
            </a:r>
          </a:p>
          <a:p>
            <a:pPr algn="ctr">
              <a:lnSpc>
                <a:spcPts val="5466"/>
              </a:lnSpc>
              <a:spcBef>
                <a:spcPct val="0"/>
              </a:spcBef>
            </a:pPr>
            <a:r>
              <a:rPr lang="en-US" sz="3904">
                <a:solidFill>
                  <a:srgbClr val="082A44"/>
                </a:solidFill>
                <a:latin typeface="Montserrat Classic Bold"/>
              </a:rPr>
              <a:t>v = vA</a:t>
            </a:r>
          </a:p>
        </p:txBody>
      </p:sp>
      <p:sp>
        <p:nvSpPr>
          <p:cNvPr name="TextBox 5" id="5"/>
          <p:cNvSpPr txBox="true"/>
          <p:nvPr/>
        </p:nvSpPr>
        <p:spPr>
          <a:xfrm rot="0">
            <a:off x="3720222" y="7275784"/>
            <a:ext cx="10269737" cy="2516384"/>
          </a:xfrm>
          <a:prstGeom prst="rect">
            <a:avLst/>
          </a:prstGeom>
        </p:spPr>
        <p:txBody>
          <a:bodyPr anchor="t" rtlCol="false" tIns="0" lIns="0" bIns="0" rIns="0">
            <a:spAutoFit/>
          </a:bodyPr>
          <a:lstStyle/>
          <a:p>
            <a:pPr algn="ctr">
              <a:lnSpc>
                <a:spcPts val="6726"/>
              </a:lnSpc>
              <a:spcBef>
                <a:spcPct val="0"/>
              </a:spcBef>
            </a:pPr>
            <a:r>
              <a:rPr lang="en-US" sz="4804">
                <a:solidFill>
                  <a:srgbClr val="082A44"/>
                </a:solidFill>
                <a:latin typeface="DM Sans"/>
              </a:rPr>
              <a:t> The PageRank value is calculated using the equation:</a:t>
            </a:r>
          </a:p>
          <a:p>
            <a:pPr algn="ctr">
              <a:lnSpc>
                <a:spcPts val="6726"/>
              </a:lnSpc>
              <a:spcBef>
                <a:spcPct val="0"/>
              </a:spcBef>
            </a:pPr>
            <a:r>
              <a:rPr lang="en-US" sz="4804">
                <a:solidFill>
                  <a:srgbClr val="082A44"/>
                </a:solidFill>
                <a:latin typeface="Norwester"/>
              </a:rPr>
              <a:t>v = (1 - d)e + dMv</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DAFmGyjDNgo</dc:identifier>
  <dcterms:modified xsi:type="dcterms:W3CDTF">2011-08-01T06:04:30Z</dcterms:modified>
  <cp:revision>1</cp:revision>
  <dc:title>Interpreting Numerical Expressions Math Presentation in Light Blue Math Doodles</dc:title>
</cp:coreProperties>
</file>