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43785-E2C4-4B36-A859-4C023362071B}" v="620" dt="2023-03-14T03:36:30"/>
    <p1510:client id="{70F762F8-6CAA-4D56-8391-6D0E4C7AB4C6}" v="10" dt="2023-03-15T00:07:13.308"/>
    <p1510:client id="{A881E8E0-45DD-4A3B-8885-D8D8FEC84436}" v="607" dt="2023-03-15T00:03:16.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65FBF7-FDEF-43ED-A51F-AF45E355330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69508F1-5790-4FAF-A88B-07EC8FE87223}">
      <dgm:prSet/>
      <dgm:spPr/>
      <dgm:t>
        <a:bodyPr/>
        <a:lstStyle/>
        <a:p>
          <a:r>
            <a:rPr lang="en-US"/>
            <a:t>Data Pipeline Use Case </a:t>
          </a:r>
        </a:p>
      </dgm:t>
    </dgm:pt>
    <dgm:pt modelId="{828C4986-9E45-49B8-B91D-C12606BFE129}" type="parTrans" cxnId="{CD89D919-B9E5-41E6-8C1A-73E90A7B04AD}">
      <dgm:prSet/>
      <dgm:spPr/>
      <dgm:t>
        <a:bodyPr/>
        <a:lstStyle/>
        <a:p>
          <a:endParaRPr lang="en-US"/>
        </a:p>
      </dgm:t>
    </dgm:pt>
    <dgm:pt modelId="{89720933-72AF-419F-8239-C230652E2DA9}" type="sibTrans" cxnId="{CD89D919-B9E5-41E6-8C1A-73E90A7B04AD}">
      <dgm:prSet/>
      <dgm:spPr/>
      <dgm:t>
        <a:bodyPr/>
        <a:lstStyle/>
        <a:p>
          <a:endParaRPr lang="en-US"/>
        </a:p>
      </dgm:t>
    </dgm:pt>
    <dgm:pt modelId="{65FEA6F9-5A55-4219-A7FB-1661278382BB}">
      <dgm:prSet/>
      <dgm:spPr/>
      <dgm:t>
        <a:bodyPr/>
        <a:lstStyle/>
        <a:p>
          <a:r>
            <a:rPr lang="en-US"/>
            <a:t>User Objective:  A user needs domestic airlines data to work on any analysis related to flights arrival, departure, and delay</a:t>
          </a:r>
        </a:p>
      </dgm:t>
    </dgm:pt>
    <dgm:pt modelId="{671430E3-3AA7-4875-996D-8381DCBB3B15}" type="parTrans" cxnId="{7B88FF1E-A876-452C-853E-1E35A9C4071A}">
      <dgm:prSet/>
      <dgm:spPr/>
      <dgm:t>
        <a:bodyPr/>
        <a:lstStyle/>
        <a:p>
          <a:endParaRPr lang="en-US"/>
        </a:p>
      </dgm:t>
    </dgm:pt>
    <dgm:pt modelId="{6A30F12F-BC00-453D-AF92-7AF4706FEA02}" type="sibTrans" cxnId="{7B88FF1E-A876-452C-853E-1E35A9C4071A}">
      <dgm:prSet/>
      <dgm:spPr/>
      <dgm:t>
        <a:bodyPr/>
        <a:lstStyle/>
        <a:p>
          <a:endParaRPr lang="en-US"/>
        </a:p>
      </dgm:t>
    </dgm:pt>
    <dgm:pt modelId="{C11D7B1B-099B-4A1E-9EDF-9640AB4FAD0C}">
      <dgm:prSet/>
      <dgm:spPr/>
      <dgm:t>
        <a:bodyPr/>
        <a:lstStyle/>
        <a:p>
          <a:r>
            <a:rPr lang="en-US"/>
            <a:t>Expected Interaction: </a:t>
          </a:r>
        </a:p>
      </dgm:t>
    </dgm:pt>
    <dgm:pt modelId="{3EFE1B8A-29A0-40CB-90F2-B1870DE91C71}" type="parTrans" cxnId="{C4C068BE-F678-45C5-86A6-FC8B8F83D0B4}">
      <dgm:prSet/>
      <dgm:spPr/>
      <dgm:t>
        <a:bodyPr/>
        <a:lstStyle/>
        <a:p>
          <a:endParaRPr lang="en-US"/>
        </a:p>
      </dgm:t>
    </dgm:pt>
    <dgm:pt modelId="{35C9E899-E3A4-4364-ABFB-D1B5274F38C9}" type="sibTrans" cxnId="{C4C068BE-F678-45C5-86A6-FC8B8F83D0B4}">
      <dgm:prSet/>
      <dgm:spPr/>
      <dgm:t>
        <a:bodyPr/>
        <a:lstStyle/>
        <a:p>
          <a:endParaRPr lang="en-US"/>
        </a:p>
      </dgm:t>
    </dgm:pt>
    <dgm:pt modelId="{130CBE34-ED07-4D0C-9229-08EFFE155970}">
      <dgm:prSet/>
      <dgm:spPr/>
      <dgm:t>
        <a:bodyPr/>
        <a:lstStyle/>
        <a:p>
          <a:r>
            <a:rPr lang="en-US"/>
            <a:t>The user will select any or all the parameters like source airport, destination airport, and airline carrier. </a:t>
          </a:r>
        </a:p>
      </dgm:t>
    </dgm:pt>
    <dgm:pt modelId="{1640B48C-BFF7-44B5-8C1E-A43BE70AD413}" type="parTrans" cxnId="{D357B8B7-44F9-494B-AAA9-01572974490E}">
      <dgm:prSet/>
      <dgm:spPr/>
      <dgm:t>
        <a:bodyPr/>
        <a:lstStyle/>
        <a:p>
          <a:endParaRPr lang="en-US"/>
        </a:p>
      </dgm:t>
    </dgm:pt>
    <dgm:pt modelId="{3234A7C9-B399-4674-B866-3E513330B6EC}" type="sibTrans" cxnId="{D357B8B7-44F9-494B-AAA9-01572974490E}">
      <dgm:prSet/>
      <dgm:spPr/>
      <dgm:t>
        <a:bodyPr/>
        <a:lstStyle/>
        <a:p>
          <a:endParaRPr lang="en-US"/>
        </a:p>
      </dgm:t>
    </dgm:pt>
    <dgm:pt modelId="{7C19F71A-164F-40E7-889B-59B7F4BBD346}">
      <dgm:prSet/>
      <dgm:spPr/>
      <dgm:t>
        <a:bodyPr/>
        <a:lstStyle/>
        <a:p>
          <a:r>
            <a:rPr lang="en-US"/>
            <a:t>The tool will then fetch the data from the Bureau of Transportation Statistics and provide the data in multiple formats based on the user’s chosen criteria.</a:t>
          </a:r>
        </a:p>
      </dgm:t>
    </dgm:pt>
    <dgm:pt modelId="{6D04AF6F-3C48-4C9D-A879-75AA4C6A2F12}" type="parTrans" cxnId="{2F8B8BDE-49C5-4AEB-8802-C78DD2AD1604}">
      <dgm:prSet/>
      <dgm:spPr/>
      <dgm:t>
        <a:bodyPr/>
        <a:lstStyle/>
        <a:p>
          <a:endParaRPr lang="en-US"/>
        </a:p>
      </dgm:t>
    </dgm:pt>
    <dgm:pt modelId="{7C4C8CC9-CA37-4810-8E7E-843235719A63}" type="sibTrans" cxnId="{2F8B8BDE-49C5-4AEB-8802-C78DD2AD1604}">
      <dgm:prSet/>
      <dgm:spPr/>
      <dgm:t>
        <a:bodyPr/>
        <a:lstStyle/>
        <a:p>
          <a:endParaRPr lang="en-US"/>
        </a:p>
      </dgm:t>
    </dgm:pt>
    <dgm:pt modelId="{2F1BB17B-5FF9-435F-B72D-C2DEF6185974}">
      <dgm:prSet/>
      <dgm:spPr/>
      <dgm:t>
        <a:bodyPr/>
        <a:lstStyle/>
        <a:p>
          <a:r>
            <a:rPr lang="en-US"/>
            <a:t>Visualization Use Case </a:t>
          </a:r>
        </a:p>
      </dgm:t>
    </dgm:pt>
    <dgm:pt modelId="{CA8B0739-726C-4532-BD5D-38EF068F04C6}" type="parTrans" cxnId="{861CBEA3-CA22-4A72-BB43-74B4B7F50072}">
      <dgm:prSet/>
      <dgm:spPr/>
      <dgm:t>
        <a:bodyPr/>
        <a:lstStyle/>
        <a:p>
          <a:endParaRPr lang="en-US"/>
        </a:p>
      </dgm:t>
    </dgm:pt>
    <dgm:pt modelId="{84B39549-74AA-4D4E-B753-D2B12509EBA1}" type="sibTrans" cxnId="{861CBEA3-CA22-4A72-BB43-74B4B7F50072}">
      <dgm:prSet/>
      <dgm:spPr/>
      <dgm:t>
        <a:bodyPr/>
        <a:lstStyle/>
        <a:p>
          <a:endParaRPr lang="en-US"/>
        </a:p>
      </dgm:t>
    </dgm:pt>
    <dgm:pt modelId="{EE9F3332-2357-473C-A997-83A6D5CF24DD}">
      <dgm:prSet/>
      <dgm:spPr/>
      <dgm:t>
        <a:bodyPr/>
        <a:lstStyle/>
        <a:p>
          <a:r>
            <a:rPr lang="en-US"/>
            <a:t>User Objective:  A user needs to travel from LA to NYC to participate in an important conference. Due to work conflicts, they will need to fly out on the same day as they are presenting and thus, they want to take all possible steps to avoid disruptions to their intended travel plans. They are specifically interested in which airline will provide them the most security when booking. </a:t>
          </a:r>
        </a:p>
      </dgm:t>
    </dgm:pt>
    <dgm:pt modelId="{618186CF-B227-4FF0-B42E-BCD114708592}" type="parTrans" cxnId="{538D55B9-D91A-43C9-B67B-9329900071AD}">
      <dgm:prSet/>
      <dgm:spPr/>
      <dgm:t>
        <a:bodyPr/>
        <a:lstStyle/>
        <a:p>
          <a:endParaRPr lang="en-US"/>
        </a:p>
      </dgm:t>
    </dgm:pt>
    <dgm:pt modelId="{1FB2AF69-C573-4B79-92ED-C2ED09E9796C}" type="sibTrans" cxnId="{538D55B9-D91A-43C9-B67B-9329900071AD}">
      <dgm:prSet/>
      <dgm:spPr/>
      <dgm:t>
        <a:bodyPr/>
        <a:lstStyle/>
        <a:p>
          <a:endParaRPr lang="en-US"/>
        </a:p>
      </dgm:t>
    </dgm:pt>
    <dgm:pt modelId="{A45B4A73-3D77-4AAE-A133-E93DDC54C736}">
      <dgm:prSet/>
      <dgm:spPr/>
      <dgm:t>
        <a:bodyPr/>
        <a:lstStyle/>
        <a:p>
          <a:r>
            <a:rPr lang="en-US"/>
            <a:t>Expected Interaction: </a:t>
          </a:r>
        </a:p>
      </dgm:t>
    </dgm:pt>
    <dgm:pt modelId="{9B55AE6B-97FA-44D2-AC94-D2045D0079DC}" type="parTrans" cxnId="{EFE4645A-86FC-48C4-BC92-7B373E2C28F0}">
      <dgm:prSet/>
      <dgm:spPr/>
      <dgm:t>
        <a:bodyPr/>
        <a:lstStyle/>
        <a:p>
          <a:endParaRPr lang="en-US"/>
        </a:p>
      </dgm:t>
    </dgm:pt>
    <dgm:pt modelId="{BA270453-B11C-4013-80E6-9526939F5CBD}" type="sibTrans" cxnId="{EFE4645A-86FC-48C4-BC92-7B373E2C28F0}">
      <dgm:prSet/>
      <dgm:spPr/>
      <dgm:t>
        <a:bodyPr/>
        <a:lstStyle/>
        <a:p>
          <a:endParaRPr lang="en-US"/>
        </a:p>
      </dgm:t>
    </dgm:pt>
    <dgm:pt modelId="{1E6DDC3D-541E-40F8-BE70-94B2DAA94551}">
      <dgm:prSet/>
      <dgm:spPr/>
      <dgm:t>
        <a:bodyPr/>
        <a:lstStyle/>
        <a:p>
          <a:r>
            <a:rPr lang="en-US"/>
            <a:t>The user will select denied boarding as their factor of interest. </a:t>
          </a:r>
        </a:p>
      </dgm:t>
    </dgm:pt>
    <dgm:pt modelId="{4A148CDE-BF35-4B95-A959-D46FC4F32D3F}" type="parTrans" cxnId="{3793D41A-BC7F-4249-9735-C0095740ADC7}">
      <dgm:prSet/>
      <dgm:spPr/>
      <dgm:t>
        <a:bodyPr/>
        <a:lstStyle/>
        <a:p>
          <a:endParaRPr lang="en-US"/>
        </a:p>
      </dgm:t>
    </dgm:pt>
    <dgm:pt modelId="{26ABA139-1DE0-4F8A-B2BE-0FF69246AD40}" type="sibTrans" cxnId="{3793D41A-BC7F-4249-9735-C0095740ADC7}">
      <dgm:prSet/>
      <dgm:spPr/>
      <dgm:t>
        <a:bodyPr/>
        <a:lstStyle/>
        <a:p>
          <a:endParaRPr lang="en-US"/>
        </a:p>
      </dgm:t>
    </dgm:pt>
    <dgm:pt modelId="{8AF13365-D95A-4071-8D85-8FA0107616A5}">
      <dgm:prSet/>
      <dgm:spPr/>
      <dgm:t>
        <a:bodyPr/>
        <a:lstStyle/>
        <a:p>
          <a:r>
            <a:rPr lang="en-US"/>
            <a:t>The tool will output visualizations with insights into denied boardings over time and by carrier. </a:t>
          </a:r>
        </a:p>
      </dgm:t>
    </dgm:pt>
    <dgm:pt modelId="{B649CCD9-4885-43CD-BDB6-E058E26E3DA2}" type="parTrans" cxnId="{3AA086A3-51C1-47AB-8B38-D87C1589A80B}">
      <dgm:prSet/>
      <dgm:spPr/>
      <dgm:t>
        <a:bodyPr/>
        <a:lstStyle/>
        <a:p>
          <a:endParaRPr lang="en-US"/>
        </a:p>
      </dgm:t>
    </dgm:pt>
    <dgm:pt modelId="{F5C92AAF-58F2-4C9B-9F42-A72809DA5EE5}" type="sibTrans" cxnId="{3AA086A3-51C1-47AB-8B38-D87C1589A80B}">
      <dgm:prSet/>
      <dgm:spPr/>
      <dgm:t>
        <a:bodyPr/>
        <a:lstStyle/>
        <a:p>
          <a:endParaRPr lang="en-US"/>
        </a:p>
      </dgm:t>
    </dgm:pt>
    <dgm:pt modelId="{BF7ED7F8-78C4-4C11-B94C-07B19E804E2D}">
      <dgm:prSet/>
      <dgm:spPr/>
      <dgm:t>
        <a:bodyPr/>
        <a:lstStyle/>
        <a:p>
          <a:r>
            <a:rPr lang="en-US"/>
            <a:t>The user will use the interactive tools to help choose which carrier they should fly with. </a:t>
          </a:r>
        </a:p>
      </dgm:t>
    </dgm:pt>
    <dgm:pt modelId="{09023E31-F532-4176-81A5-33C60249962D}" type="parTrans" cxnId="{CD45272B-C816-47A4-BE5B-1A2B3B3A715C}">
      <dgm:prSet/>
      <dgm:spPr/>
      <dgm:t>
        <a:bodyPr/>
        <a:lstStyle/>
        <a:p>
          <a:endParaRPr lang="en-US"/>
        </a:p>
      </dgm:t>
    </dgm:pt>
    <dgm:pt modelId="{C35AF81A-906C-42FE-8CD2-434A7CF4D98C}" type="sibTrans" cxnId="{CD45272B-C816-47A4-BE5B-1A2B3B3A715C}">
      <dgm:prSet/>
      <dgm:spPr/>
      <dgm:t>
        <a:bodyPr/>
        <a:lstStyle/>
        <a:p>
          <a:endParaRPr lang="en-US"/>
        </a:p>
      </dgm:t>
    </dgm:pt>
    <dgm:pt modelId="{00CFA760-E95F-4C6B-84E7-D9C4F196266C}" type="pres">
      <dgm:prSet presAssocID="{7865FBF7-FDEF-43ED-A51F-AF45E355330F}" presName="linear" presStyleCnt="0">
        <dgm:presLayoutVars>
          <dgm:animLvl val="lvl"/>
          <dgm:resizeHandles val="exact"/>
        </dgm:presLayoutVars>
      </dgm:prSet>
      <dgm:spPr/>
    </dgm:pt>
    <dgm:pt modelId="{DA3E278F-B282-417C-A342-B1F3447C90A7}" type="pres">
      <dgm:prSet presAssocID="{F69508F1-5790-4FAF-A88B-07EC8FE87223}" presName="parentText" presStyleLbl="node1" presStyleIdx="0" presStyleCnt="2">
        <dgm:presLayoutVars>
          <dgm:chMax val="0"/>
          <dgm:bulletEnabled val="1"/>
        </dgm:presLayoutVars>
      </dgm:prSet>
      <dgm:spPr/>
    </dgm:pt>
    <dgm:pt modelId="{0608E36B-2A28-419A-9423-F71302E181EC}" type="pres">
      <dgm:prSet presAssocID="{F69508F1-5790-4FAF-A88B-07EC8FE87223}" presName="childText" presStyleLbl="revTx" presStyleIdx="0" presStyleCnt="2">
        <dgm:presLayoutVars>
          <dgm:bulletEnabled val="1"/>
        </dgm:presLayoutVars>
      </dgm:prSet>
      <dgm:spPr/>
    </dgm:pt>
    <dgm:pt modelId="{32445445-A273-4AD1-9406-E7E649EE1E89}" type="pres">
      <dgm:prSet presAssocID="{2F1BB17B-5FF9-435F-B72D-C2DEF6185974}" presName="parentText" presStyleLbl="node1" presStyleIdx="1" presStyleCnt="2" custLinFactNeighborX="-1208">
        <dgm:presLayoutVars>
          <dgm:chMax val="0"/>
          <dgm:bulletEnabled val="1"/>
        </dgm:presLayoutVars>
      </dgm:prSet>
      <dgm:spPr/>
    </dgm:pt>
    <dgm:pt modelId="{4B40D801-6253-453B-9E4A-303911C12854}" type="pres">
      <dgm:prSet presAssocID="{2F1BB17B-5FF9-435F-B72D-C2DEF6185974}" presName="childText" presStyleLbl="revTx" presStyleIdx="1" presStyleCnt="2">
        <dgm:presLayoutVars>
          <dgm:bulletEnabled val="1"/>
        </dgm:presLayoutVars>
      </dgm:prSet>
      <dgm:spPr/>
    </dgm:pt>
  </dgm:ptLst>
  <dgm:cxnLst>
    <dgm:cxn modelId="{B1DB1709-2E54-4BC9-8CEE-72E8C9DAB96A}" type="presOf" srcId="{7C19F71A-164F-40E7-889B-59B7F4BBD346}" destId="{0608E36B-2A28-419A-9423-F71302E181EC}" srcOrd="0" destOrd="3" presId="urn:microsoft.com/office/officeart/2005/8/layout/vList2"/>
    <dgm:cxn modelId="{CD89D919-B9E5-41E6-8C1A-73E90A7B04AD}" srcId="{7865FBF7-FDEF-43ED-A51F-AF45E355330F}" destId="{F69508F1-5790-4FAF-A88B-07EC8FE87223}" srcOrd="0" destOrd="0" parTransId="{828C4986-9E45-49B8-B91D-C12606BFE129}" sibTransId="{89720933-72AF-419F-8239-C230652E2DA9}"/>
    <dgm:cxn modelId="{3793D41A-BC7F-4249-9735-C0095740ADC7}" srcId="{A45B4A73-3D77-4AAE-A133-E93DDC54C736}" destId="{1E6DDC3D-541E-40F8-BE70-94B2DAA94551}" srcOrd="0" destOrd="0" parTransId="{4A148CDE-BF35-4B95-A959-D46FC4F32D3F}" sibTransId="{26ABA139-1DE0-4F8A-B2BE-0FF69246AD40}"/>
    <dgm:cxn modelId="{C4B9031E-0EF0-4A50-86B7-EA3E9F913EB2}" type="presOf" srcId="{EE9F3332-2357-473C-A997-83A6D5CF24DD}" destId="{4B40D801-6253-453B-9E4A-303911C12854}" srcOrd="0" destOrd="0" presId="urn:microsoft.com/office/officeart/2005/8/layout/vList2"/>
    <dgm:cxn modelId="{7B88FF1E-A876-452C-853E-1E35A9C4071A}" srcId="{F69508F1-5790-4FAF-A88B-07EC8FE87223}" destId="{65FEA6F9-5A55-4219-A7FB-1661278382BB}" srcOrd="0" destOrd="0" parTransId="{671430E3-3AA7-4875-996D-8381DCBB3B15}" sibTransId="{6A30F12F-BC00-453D-AF92-7AF4706FEA02}"/>
    <dgm:cxn modelId="{CD45272B-C816-47A4-BE5B-1A2B3B3A715C}" srcId="{A45B4A73-3D77-4AAE-A133-E93DDC54C736}" destId="{BF7ED7F8-78C4-4C11-B94C-07B19E804E2D}" srcOrd="2" destOrd="0" parTransId="{09023E31-F532-4176-81A5-33C60249962D}" sibTransId="{C35AF81A-906C-42FE-8CD2-434A7CF4D98C}"/>
    <dgm:cxn modelId="{21A8332C-6439-4227-A90E-32C1E6325DC4}" type="presOf" srcId="{C11D7B1B-099B-4A1E-9EDF-9640AB4FAD0C}" destId="{0608E36B-2A28-419A-9423-F71302E181EC}" srcOrd="0" destOrd="1" presId="urn:microsoft.com/office/officeart/2005/8/layout/vList2"/>
    <dgm:cxn modelId="{6E27F42F-5486-43AE-9F1B-E6EDF0727106}" type="presOf" srcId="{A45B4A73-3D77-4AAE-A133-E93DDC54C736}" destId="{4B40D801-6253-453B-9E4A-303911C12854}" srcOrd="0" destOrd="1" presId="urn:microsoft.com/office/officeart/2005/8/layout/vList2"/>
    <dgm:cxn modelId="{AFB01433-0E97-4963-8BCD-9F23442ABB6B}" type="presOf" srcId="{130CBE34-ED07-4D0C-9229-08EFFE155970}" destId="{0608E36B-2A28-419A-9423-F71302E181EC}" srcOrd="0" destOrd="2" presId="urn:microsoft.com/office/officeart/2005/8/layout/vList2"/>
    <dgm:cxn modelId="{D03CDB43-E2D8-45B7-9FDE-3E74BBFB4105}" type="presOf" srcId="{1E6DDC3D-541E-40F8-BE70-94B2DAA94551}" destId="{4B40D801-6253-453B-9E4A-303911C12854}" srcOrd="0" destOrd="2" presId="urn:microsoft.com/office/officeart/2005/8/layout/vList2"/>
    <dgm:cxn modelId="{EB4E2174-F19C-4697-961B-B7423CEDA2C4}" type="presOf" srcId="{F69508F1-5790-4FAF-A88B-07EC8FE87223}" destId="{DA3E278F-B282-417C-A342-B1F3447C90A7}" srcOrd="0" destOrd="0" presId="urn:microsoft.com/office/officeart/2005/8/layout/vList2"/>
    <dgm:cxn modelId="{EFE4645A-86FC-48C4-BC92-7B373E2C28F0}" srcId="{2F1BB17B-5FF9-435F-B72D-C2DEF6185974}" destId="{A45B4A73-3D77-4AAE-A133-E93DDC54C736}" srcOrd="1" destOrd="0" parTransId="{9B55AE6B-97FA-44D2-AC94-D2045D0079DC}" sibTransId="{BA270453-B11C-4013-80E6-9526939F5CBD}"/>
    <dgm:cxn modelId="{2982787F-8333-46FA-AD23-D6937DE416DB}" type="presOf" srcId="{BF7ED7F8-78C4-4C11-B94C-07B19E804E2D}" destId="{4B40D801-6253-453B-9E4A-303911C12854}" srcOrd="0" destOrd="4" presId="urn:microsoft.com/office/officeart/2005/8/layout/vList2"/>
    <dgm:cxn modelId="{2C27A39B-758A-424B-8621-401495CFB246}" type="presOf" srcId="{7865FBF7-FDEF-43ED-A51F-AF45E355330F}" destId="{00CFA760-E95F-4C6B-84E7-D9C4F196266C}" srcOrd="0" destOrd="0" presId="urn:microsoft.com/office/officeart/2005/8/layout/vList2"/>
    <dgm:cxn modelId="{3AA086A3-51C1-47AB-8B38-D87C1589A80B}" srcId="{A45B4A73-3D77-4AAE-A133-E93DDC54C736}" destId="{8AF13365-D95A-4071-8D85-8FA0107616A5}" srcOrd="1" destOrd="0" parTransId="{B649CCD9-4885-43CD-BDB6-E058E26E3DA2}" sibTransId="{F5C92AAF-58F2-4C9B-9F42-A72809DA5EE5}"/>
    <dgm:cxn modelId="{861CBEA3-CA22-4A72-BB43-74B4B7F50072}" srcId="{7865FBF7-FDEF-43ED-A51F-AF45E355330F}" destId="{2F1BB17B-5FF9-435F-B72D-C2DEF6185974}" srcOrd="1" destOrd="0" parTransId="{CA8B0739-726C-4532-BD5D-38EF068F04C6}" sibTransId="{84B39549-74AA-4D4E-B753-D2B12509EBA1}"/>
    <dgm:cxn modelId="{C3CF4EA8-87A2-4D9D-AB81-28FC5BA614F8}" type="presOf" srcId="{8AF13365-D95A-4071-8D85-8FA0107616A5}" destId="{4B40D801-6253-453B-9E4A-303911C12854}" srcOrd="0" destOrd="3" presId="urn:microsoft.com/office/officeart/2005/8/layout/vList2"/>
    <dgm:cxn modelId="{D357B8B7-44F9-494B-AAA9-01572974490E}" srcId="{C11D7B1B-099B-4A1E-9EDF-9640AB4FAD0C}" destId="{130CBE34-ED07-4D0C-9229-08EFFE155970}" srcOrd="0" destOrd="0" parTransId="{1640B48C-BFF7-44B5-8C1E-A43BE70AD413}" sibTransId="{3234A7C9-B399-4674-B866-3E513330B6EC}"/>
    <dgm:cxn modelId="{538D55B9-D91A-43C9-B67B-9329900071AD}" srcId="{2F1BB17B-5FF9-435F-B72D-C2DEF6185974}" destId="{EE9F3332-2357-473C-A997-83A6D5CF24DD}" srcOrd="0" destOrd="0" parTransId="{618186CF-B227-4FF0-B42E-BCD114708592}" sibTransId="{1FB2AF69-C573-4B79-92ED-C2ED09E9796C}"/>
    <dgm:cxn modelId="{C4C068BE-F678-45C5-86A6-FC8B8F83D0B4}" srcId="{F69508F1-5790-4FAF-A88B-07EC8FE87223}" destId="{C11D7B1B-099B-4A1E-9EDF-9640AB4FAD0C}" srcOrd="1" destOrd="0" parTransId="{3EFE1B8A-29A0-40CB-90F2-B1870DE91C71}" sibTransId="{35C9E899-E3A4-4364-ABFB-D1B5274F38C9}"/>
    <dgm:cxn modelId="{1A503AC1-3141-47DE-A862-44C980F430FF}" type="presOf" srcId="{2F1BB17B-5FF9-435F-B72D-C2DEF6185974}" destId="{32445445-A273-4AD1-9406-E7E649EE1E89}" srcOrd="0" destOrd="0" presId="urn:microsoft.com/office/officeart/2005/8/layout/vList2"/>
    <dgm:cxn modelId="{028E28D8-89E5-4EA8-A456-1B6279EC4BE2}" type="presOf" srcId="{65FEA6F9-5A55-4219-A7FB-1661278382BB}" destId="{0608E36B-2A28-419A-9423-F71302E181EC}" srcOrd="0" destOrd="0" presId="urn:microsoft.com/office/officeart/2005/8/layout/vList2"/>
    <dgm:cxn modelId="{2F8B8BDE-49C5-4AEB-8802-C78DD2AD1604}" srcId="{C11D7B1B-099B-4A1E-9EDF-9640AB4FAD0C}" destId="{7C19F71A-164F-40E7-889B-59B7F4BBD346}" srcOrd="1" destOrd="0" parTransId="{6D04AF6F-3C48-4C9D-A879-75AA4C6A2F12}" sibTransId="{7C4C8CC9-CA37-4810-8E7E-843235719A63}"/>
    <dgm:cxn modelId="{54B95263-333D-4934-BF2D-58AE8ABFFF56}" type="presParOf" srcId="{00CFA760-E95F-4C6B-84E7-D9C4F196266C}" destId="{DA3E278F-B282-417C-A342-B1F3447C90A7}" srcOrd="0" destOrd="0" presId="urn:microsoft.com/office/officeart/2005/8/layout/vList2"/>
    <dgm:cxn modelId="{B82195C5-CE3C-4BF2-B001-757C0BD1B6DB}" type="presParOf" srcId="{00CFA760-E95F-4C6B-84E7-D9C4F196266C}" destId="{0608E36B-2A28-419A-9423-F71302E181EC}" srcOrd="1" destOrd="0" presId="urn:microsoft.com/office/officeart/2005/8/layout/vList2"/>
    <dgm:cxn modelId="{EFF9D765-AC74-4FCD-B5E0-8F4CF2BF7595}" type="presParOf" srcId="{00CFA760-E95F-4C6B-84E7-D9C4F196266C}" destId="{32445445-A273-4AD1-9406-E7E649EE1E89}" srcOrd="2" destOrd="0" presId="urn:microsoft.com/office/officeart/2005/8/layout/vList2"/>
    <dgm:cxn modelId="{5889CBE4-901E-468C-925A-FB2DE65A9A38}" type="presParOf" srcId="{00CFA760-E95F-4C6B-84E7-D9C4F196266C}" destId="{4B40D801-6253-453B-9E4A-303911C1285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7B49E4-61C4-47DE-928F-C258B1881AF9}"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44709AD-BE86-4CA4-8D27-E3AAC5CC2C99}">
      <dgm:prSet/>
      <dgm:spPr/>
      <dgm:t>
        <a:bodyPr/>
        <a:lstStyle/>
        <a:p>
          <a:pPr>
            <a:lnSpc>
              <a:spcPct val="100000"/>
            </a:lnSpc>
            <a:defRPr b="1"/>
          </a:pPr>
          <a:r>
            <a:rPr lang="en-US"/>
            <a:t>Data Pipeline </a:t>
          </a:r>
        </a:p>
      </dgm:t>
    </dgm:pt>
    <dgm:pt modelId="{09DC8B75-9FF8-45C8-86EF-AFA5C0B397C8}" type="parTrans" cxnId="{48D331A3-2659-4A5F-A851-68FEF244FBD1}">
      <dgm:prSet/>
      <dgm:spPr/>
      <dgm:t>
        <a:bodyPr/>
        <a:lstStyle/>
        <a:p>
          <a:endParaRPr lang="en-US"/>
        </a:p>
      </dgm:t>
    </dgm:pt>
    <dgm:pt modelId="{5EA3494A-741A-4648-AA06-8C913FE77AF5}" type="sibTrans" cxnId="{48D331A3-2659-4A5F-A851-68FEF244FBD1}">
      <dgm:prSet/>
      <dgm:spPr/>
      <dgm:t>
        <a:bodyPr/>
        <a:lstStyle/>
        <a:p>
          <a:endParaRPr lang="en-US"/>
        </a:p>
      </dgm:t>
    </dgm:pt>
    <dgm:pt modelId="{90147BFD-6208-4E37-9609-9A5448C9AD4A}">
      <dgm:prSet/>
      <dgm:spPr/>
      <dgm:t>
        <a:bodyPr/>
        <a:lstStyle/>
        <a:p>
          <a:pPr>
            <a:lnSpc>
              <a:spcPct val="100000"/>
            </a:lnSpc>
          </a:pPr>
          <a:r>
            <a:rPr lang="en-US"/>
            <a:t>Purpose: Scrapes data from BTS to create full dataset of flight routes</a:t>
          </a:r>
        </a:p>
      </dgm:t>
    </dgm:pt>
    <dgm:pt modelId="{29A433EA-5706-4EDF-8091-A99D387CE843}" type="parTrans" cxnId="{6E2CE1C5-A3A6-4D9B-A574-984BF2FEB7C1}">
      <dgm:prSet/>
      <dgm:spPr/>
      <dgm:t>
        <a:bodyPr/>
        <a:lstStyle/>
        <a:p>
          <a:endParaRPr lang="en-US"/>
        </a:p>
      </dgm:t>
    </dgm:pt>
    <dgm:pt modelId="{8ADD7FB3-09CC-425C-A893-678001E58E9C}" type="sibTrans" cxnId="{6E2CE1C5-A3A6-4D9B-A574-984BF2FEB7C1}">
      <dgm:prSet/>
      <dgm:spPr/>
      <dgm:t>
        <a:bodyPr/>
        <a:lstStyle/>
        <a:p>
          <a:endParaRPr lang="en-US"/>
        </a:p>
      </dgm:t>
    </dgm:pt>
    <dgm:pt modelId="{56D8253B-9D41-4F25-AB56-A336EC043EE3}">
      <dgm:prSet/>
      <dgm:spPr/>
      <dgm:t>
        <a:bodyPr/>
        <a:lstStyle/>
        <a:p>
          <a:pPr>
            <a:lnSpc>
              <a:spcPct val="100000"/>
            </a:lnSpc>
          </a:pPr>
          <a:r>
            <a:rPr lang="en-US"/>
            <a:t>Input: BTS departures website </a:t>
          </a:r>
        </a:p>
      </dgm:t>
    </dgm:pt>
    <dgm:pt modelId="{78587655-8799-4514-97F8-BF913A9A968A}" type="parTrans" cxnId="{82A34A1B-6899-451A-91E1-B91389DD706A}">
      <dgm:prSet/>
      <dgm:spPr/>
      <dgm:t>
        <a:bodyPr/>
        <a:lstStyle/>
        <a:p>
          <a:endParaRPr lang="en-US"/>
        </a:p>
      </dgm:t>
    </dgm:pt>
    <dgm:pt modelId="{B86160C0-3488-402B-8DE4-D6EA008DCB43}" type="sibTrans" cxnId="{82A34A1B-6899-451A-91E1-B91389DD706A}">
      <dgm:prSet/>
      <dgm:spPr/>
      <dgm:t>
        <a:bodyPr/>
        <a:lstStyle/>
        <a:p>
          <a:endParaRPr lang="en-US"/>
        </a:p>
      </dgm:t>
    </dgm:pt>
    <dgm:pt modelId="{3EB5838C-AA83-4183-8E4E-B3014A8B5EB4}">
      <dgm:prSet/>
      <dgm:spPr/>
      <dgm:t>
        <a:bodyPr/>
        <a:lstStyle/>
        <a:p>
          <a:pPr>
            <a:lnSpc>
              <a:spcPct val="100000"/>
            </a:lnSpc>
          </a:pPr>
          <a:r>
            <a:rPr lang="en-US"/>
            <a:t>Output: Dataset of all flight route information available through BTS</a:t>
          </a:r>
        </a:p>
      </dgm:t>
    </dgm:pt>
    <dgm:pt modelId="{6031D115-4D55-43F3-9E1C-8EBF12B8869A}" type="parTrans" cxnId="{D7B47337-4312-4894-B557-7D9714CB6739}">
      <dgm:prSet/>
      <dgm:spPr/>
      <dgm:t>
        <a:bodyPr/>
        <a:lstStyle/>
        <a:p>
          <a:endParaRPr lang="en-US"/>
        </a:p>
      </dgm:t>
    </dgm:pt>
    <dgm:pt modelId="{5C97F499-4501-4657-9A10-C6664DC83EE5}" type="sibTrans" cxnId="{D7B47337-4312-4894-B557-7D9714CB6739}">
      <dgm:prSet/>
      <dgm:spPr/>
      <dgm:t>
        <a:bodyPr/>
        <a:lstStyle/>
        <a:p>
          <a:endParaRPr lang="en-US"/>
        </a:p>
      </dgm:t>
    </dgm:pt>
    <dgm:pt modelId="{507EE8D3-2733-49D7-AAD6-E37734670701}">
      <dgm:prSet/>
      <dgm:spPr/>
      <dgm:t>
        <a:bodyPr/>
        <a:lstStyle/>
        <a:p>
          <a:pPr>
            <a:lnSpc>
              <a:spcPct val="100000"/>
            </a:lnSpc>
          </a:pPr>
          <a:r>
            <a:rPr lang="en-US"/>
            <a:t>Interactions: Dataset is queried by the web app to produce datasets for users that match their specifications</a:t>
          </a:r>
        </a:p>
      </dgm:t>
    </dgm:pt>
    <dgm:pt modelId="{FE8AA9E2-1A1C-4750-91B4-C98A3044785F}" type="parTrans" cxnId="{06AC0228-48F1-47E2-9AE5-66E4DA25DCA0}">
      <dgm:prSet/>
      <dgm:spPr/>
      <dgm:t>
        <a:bodyPr/>
        <a:lstStyle/>
        <a:p>
          <a:endParaRPr lang="en-US"/>
        </a:p>
      </dgm:t>
    </dgm:pt>
    <dgm:pt modelId="{CD5F9C29-E4B8-48D8-92C6-649CAFA66634}" type="sibTrans" cxnId="{06AC0228-48F1-47E2-9AE5-66E4DA25DCA0}">
      <dgm:prSet/>
      <dgm:spPr/>
      <dgm:t>
        <a:bodyPr/>
        <a:lstStyle/>
        <a:p>
          <a:endParaRPr lang="en-US"/>
        </a:p>
      </dgm:t>
    </dgm:pt>
    <dgm:pt modelId="{DB4B5F8A-A7AE-4F34-82D2-B4296FB00279}">
      <dgm:prSet/>
      <dgm:spPr/>
      <dgm:t>
        <a:bodyPr/>
        <a:lstStyle/>
        <a:p>
          <a:pPr>
            <a:lnSpc>
              <a:spcPct val="100000"/>
            </a:lnSpc>
            <a:defRPr b="1"/>
          </a:pPr>
          <a:r>
            <a:rPr lang="en-US"/>
            <a:t>Data Manager</a:t>
          </a:r>
        </a:p>
      </dgm:t>
    </dgm:pt>
    <dgm:pt modelId="{5AC622D9-50C8-4FED-B11D-4DD96D6AF1E7}" type="parTrans" cxnId="{E230144E-2463-454B-9A4D-DD6EF1F0DB4D}">
      <dgm:prSet/>
      <dgm:spPr/>
      <dgm:t>
        <a:bodyPr/>
        <a:lstStyle/>
        <a:p>
          <a:endParaRPr lang="en-US"/>
        </a:p>
      </dgm:t>
    </dgm:pt>
    <dgm:pt modelId="{5516D3F6-AD30-4411-9321-8B4E255D8361}" type="sibTrans" cxnId="{E230144E-2463-454B-9A4D-DD6EF1F0DB4D}">
      <dgm:prSet/>
      <dgm:spPr/>
      <dgm:t>
        <a:bodyPr/>
        <a:lstStyle/>
        <a:p>
          <a:endParaRPr lang="en-US"/>
        </a:p>
      </dgm:t>
    </dgm:pt>
    <dgm:pt modelId="{E72308E1-01FA-48D1-8786-AA76D3A87EB5}">
      <dgm:prSet/>
      <dgm:spPr/>
      <dgm:t>
        <a:bodyPr/>
        <a:lstStyle/>
        <a:p>
          <a:pPr>
            <a:lnSpc>
              <a:spcPct val="100000"/>
            </a:lnSpc>
          </a:pPr>
          <a:r>
            <a:rPr lang="en-US"/>
            <a:t>Purpose: Holds cleaned datasets containing information on denied boarding, delays, and fares</a:t>
          </a:r>
        </a:p>
      </dgm:t>
    </dgm:pt>
    <dgm:pt modelId="{D48ECA71-64E4-454F-B068-17665A29A2FD}" type="parTrans" cxnId="{9581FC46-F52F-481B-B9F1-AEEE959057CC}">
      <dgm:prSet/>
      <dgm:spPr/>
      <dgm:t>
        <a:bodyPr/>
        <a:lstStyle/>
        <a:p>
          <a:endParaRPr lang="en-US"/>
        </a:p>
      </dgm:t>
    </dgm:pt>
    <dgm:pt modelId="{4C3A652C-8EC0-44D8-8FB4-F480F791783D}" type="sibTrans" cxnId="{9581FC46-F52F-481B-B9F1-AEEE959057CC}">
      <dgm:prSet/>
      <dgm:spPr/>
      <dgm:t>
        <a:bodyPr/>
        <a:lstStyle/>
        <a:p>
          <a:endParaRPr lang="en-US"/>
        </a:p>
      </dgm:t>
    </dgm:pt>
    <dgm:pt modelId="{93DD961B-2311-4EE0-BF5D-B0CA1AC672C9}">
      <dgm:prSet/>
      <dgm:spPr/>
      <dgm:t>
        <a:bodyPr/>
        <a:lstStyle/>
        <a:p>
          <a:pPr>
            <a:lnSpc>
              <a:spcPct val="100000"/>
            </a:lnSpc>
          </a:pPr>
          <a:r>
            <a:rPr lang="en-US"/>
            <a:t>Input: Raw datasets from BTS </a:t>
          </a:r>
        </a:p>
      </dgm:t>
    </dgm:pt>
    <dgm:pt modelId="{6EA6FA37-4032-409F-910C-57A596DC75D7}" type="parTrans" cxnId="{E9EA865D-4446-432F-81D0-FCBD22E30B60}">
      <dgm:prSet/>
      <dgm:spPr/>
      <dgm:t>
        <a:bodyPr/>
        <a:lstStyle/>
        <a:p>
          <a:endParaRPr lang="en-US"/>
        </a:p>
      </dgm:t>
    </dgm:pt>
    <dgm:pt modelId="{A51EBF0C-5550-45B0-8E50-FD53AEDAA266}" type="sibTrans" cxnId="{E9EA865D-4446-432F-81D0-FCBD22E30B60}">
      <dgm:prSet/>
      <dgm:spPr/>
      <dgm:t>
        <a:bodyPr/>
        <a:lstStyle/>
        <a:p>
          <a:endParaRPr lang="en-US"/>
        </a:p>
      </dgm:t>
    </dgm:pt>
    <dgm:pt modelId="{A5DF5439-466A-49E7-A1A8-683F26BE0907}">
      <dgm:prSet/>
      <dgm:spPr/>
      <dgm:t>
        <a:bodyPr/>
        <a:lstStyle/>
        <a:p>
          <a:pPr>
            <a:lnSpc>
              <a:spcPct val="100000"/>
            </a:lnSpc>
          </a:pPr>
          <a:r>
            <a:rPr lang="en-US"/>
            <a:t>Output: Cleaned datasets for denied boarding, fares, and delays</a:t>
          </a:r>
        </a:p>
      </dgm:t>
    </dgm:pt>
    <dgm:pt modelId="{09347D96-B92A-406C-8692-6F57210684C0}" type="parTrans" cxnId="{236DC93B-8551-4A94-ACCF-E9A36EFBAF8F}">
      <dgm:prSet/>
      <dgm:spPr/>
      <dgm:t>
        <a:bodyPr/>
        <a:lstStyle/>
        <a:p>
          <a:endParaRPr lang="en-US"/>
        </a:p>
      </dgm:t>
    </dgm:pt>
    <dgm:pt modelId="{BA673F4C-2CC7-4EC7-B4E0-7D28066C0B73}" type="sibTrans" cxnId="{236DC93B-8551-4A94-ACCF-E9A36EFBAF8F}">
      <dgm:prSet/>
      <dgm:spPr/>
      <dgm:t>
        <a:bodyPr/>
        <a:lstStyle/>
        <a:p>
          <a:endParaRPr lang="en-US"/>
        </a:p>
      </dgm:t>
    </dgm:pt>
    <dgm:pt modelId="{4D370E60-57AF-4C31-83C4-0A646F8BE189}">
      <dgm:prSet/>
      <dgm:spPr/>
      <dgm:t>
        <a:bodyPr/>
        <a:lstStyle/>
        <a:p>
          <a:pPr>
            <a:lnSpc>
              <a:spcPct val="100000"/>
            </a:lnSpc>
          </a:pPr>
          <a:r>
            <a:rPr lang="en-US"/>
            <a:t>Interactions: Output is used by the Visualization Manager to create figures </a:t>
          </a:r>
        </a:p>
      </dgm:t>
    </dgm:pt>
    <dgm:pt modelId="{6BD52560-7B98-4462-8A96-EDEBCC91A14C}" type="parTrans" cxnId="{93FA69FA-F8CB-4961-A455-A5C3E28D7D9B}">
      <dgm:prSet/>
      <dgm:spPr/>
      <dgm:t>
        <a:bodyPr/>
        <a:lstStyle/>
        <a:p>
          <a:endParaRPr lang="en-US"/>
        </a:p>
      </dgm:t>
    </dgm:pt>
    <dgm:pt modelId="{50871C1B-3B5A-41A3-B652-0444F75D7BA9}" type="sibTrans" cxnId="{93FA69FA-F8CB-4961-A455-A5C3E28D7D9B}">
      <dgm:prSet/>
      <dgm:spPr/>
      <dgm:t>
        <a:bodyPr/>
        <a:lstStyle/>
        <a:p>
          <a:endParaRPr lang="en-US"/>
        </a:p>
      </dgm:t>
    </dgm:pt>
    <dgm:pt modelId="{44E10765-80C2-4BC1-9AC3-0BB69D1E1F42}">
      <dgm:prSet/>
      <dgm:spPr/>
      <dgm:t>
        <a:bodyPr/>
        <a:lstStyle/>
        <a:p>
          <a:pPr>
            <a:lnSpc>
              <a:spcPct val="100000"/>
            </a:lnSpc>
            <a:defRPr b="1"/>
          </a:pPr>
          <a:r>
            <a:rPr lang="en-US"/>
            <a:t>Visualization Manager</a:t>
          </a:r>
        </a:p>
      </dgm:t>
    </dgm:pt>
    <dgm:pt modelId="{DD56B135-878A-4D8B-9595-B09706C31176}" type="parTrans" cxnId="{1302350A-3871-4B15-98A2-DDCF2E5B97C5}">
      <dgm:prSet/>
      <dgm:spPr/>
      <dgm:t>
        <a:bodyPr/>
        <a:lstStyle/>
        <a:p>
          <a:endParaRPr lang="en-US"/>
        </a:p>
      </dgm:t>
    </dgm:pt>
    <dgm:pt modelId="{535B6598-A170-4B9C-9B6B-EA186BD70D9E}" type="sibTrans" cxnId="{1302350A-3871-4B15-98A2-DDCF2E5B97C5}">
      <dgm:prSet/>
      <dgm:spPr/>
      <dgm:t>
        <a:bodyPr/>
        <a:lstStyle/>
        <a:p>
          <a:endParaRPr lang="en-US"/>
        </a:p>
      </dgm:t>
    </dgm:pt>
    <dgm:pt modelId="{C2DA1AD1-280C-4430-B0D9-2F3683B6D959}">
      <dgm:prSet/>
      <dgm:spPr/>
      <dgm:t>
        <a:bodyPr/>
        <a:lstStyle/>
        <a:p>
          <a:pPr>
            <a:lnSpc>
              <a:spcPct val="100000"/>
            </a:lnSpc>
          </a:pPr>
          <a:r>
            <a:rPr lang="en-US"/>
            <a:t>Purpose: Produces visualizations to be output by the web application</a:t>
          </a:r>
        </a:p>
      </dgm:t>
    </dgm:pt>
    <dgm:pt modelId="{3A089B0D-7B32-45DE-BEE1-AF775ABA9E1A}" type="parTrans" cxnId="{7785094E-5784-4DBD-B179-D6D23945B9A8}">
      <dgm:prSet/>
      <dgm:spPr/>
      <dgm:t>
        <a:bodyPr/>
        <a:lstStyle/>
        <a:p>
          <a:endParaRPr lang="en-US"/>
        </a:p>
      </dgm:t>
    </dgm:pt>
    <dgm:pt modelId="{38CD3F6C-A889-4060-AFF7-D06F139D0B64}" type="sibTrans" cxnId="{7785094E-5784-4DBD-B179-D6D23945B9A8}">
      <dgm:prSet/>
      <dgm:spPr/>
      <dgm:t>
        <a:bodyPr/>
        <a:lstStyle/>
        <a:p>
          <a:endParaRPr lang="en-US"/>
        </a:p>
      </dgm:t>
    </dgm:pt>
    <dgm:pt modelId="{BF1D5DE7-01C7-4762-A610-D0A0B5357BAB}">
      <dgm:prSet/>
      <dgm:spPr/>
      <dgm:t>
        <a:bodyPr/>
        <a:lstStyle/>
        <a:p>
          <a:pPr>
            <a:lnSpc>
              <a:spcPct val="100000"/>
            </a:lnSpc>
          </a:pPr>
          <a:r>
            <a:rPr lang="en-US"/>
            <a:t>Input: Datasets on delays, fares, and denied boarding from data manager</a:t>
          </a:r>
        </a:p>
      </dgm:t>
    </dgm:pt>
    <dgm:pt modelId="{6A56BD4E-1EFE-4E07-A591-1C7179A8CAF7}" type="parTrans" cxnId="{6B96A779-4D33-479A-AD8D-7ED8EBB37B32}">
      <dgm:prSet/>
      <dgm:spPr/>
      <dgm:t>
        <a:bodyPr/>
        <a:lstStyle/>
        <a:p>
          <a:endParaRPr lang="en-US"/>
        </a:p>
      </dgm:t>
    </dgm:pt>
    <dgm:pt modelId="{877560F8-DA6E-4459-B5CD-C48DF45C504B}" type="sibTrans" cxnId="{6B96A779-4D33-479A-AD8D-7ED8EBB37B32}">
      <dgm:prSet/>
      <dgm:spPr/>
      <dgm:t>
        <a:bodyPr/>
        <a:lstStyle/>
        <a:p>
          <a:endParaRPr lang="en-US"/>
        </a:p>
      </dgm:t>
    </dgm:pt>
    <dgm:pt modelId="{6D232CCB-582D-44C4-BD21-C0CED3EA2286}">
      <dgm:prSet/>
      <dgm:spPr/>
      <dgm:t>
        <a:bodyPr/>
        <a:lstStyle/>
        <a:p>
          <a:pPr>
            <a:lnSpc>
              <a:spcPct val="100000"/>
            </a:lnSpc>
          </a:pPr>
          <a:r>
            <a:rPr lang="en-US"/>
            <a:t>Output: Collection of functions to produce visualizations  </a:t>
          </a:r>
        </a:p>
      </dgm:t>
    </dgm:pt>
    <dgm:pt modelId="{54DA0614-91C5-4E5C-B27A-9EECCADFE41A}" type="parTrans" cxnId="{83810F65-B3E0-41B7-A13A-FAF6C2A1DC7F}">
      <dgm:prSet/>
      <dgm:spPr/>
      <dgm:t>
        <a:bodyPr/>
        <a:lstStyle/>
        <a:p>
          <a:endParaRPr lang="en-US"/>
        </a:p>
      </dgm:t>
    </dgm:pt>
    <dgm:pt modelId="{45CD1D10-6BEA-473D-AE33-12DF8EA09625}" type="sibTrans" cxnId="{83810F65-B3E0-41B7-A13A-FAF6C2A1DC7F}">
      <dgm:prSet/>
      <dgm:spPr/>
      <dgm:t>
        <a:bodyPr/>
        <a:lstStyle/>
        <a:p>
          <a:endParaRPr lang="en-US"/>
        </a:p>
      </dgm:t>
    </dgm:pt>
    <dgm:pt modelId="{22AAF9DA-FC49-4F47-A0A5-2F74CE086F0E}">
      <dgm:prSet/>
      <dgm:spPr/>
      <dgm:t>
        <a:bodyPr/>
        <a:lstStyle/>
        <a:p>
          <a:pPr>
            <a:lnSpc>
              <a:spcPct val="100000"/>
            </a:lnSpc>
          </a:pPr>
          <a:r>
            <a:rPr lang="en-US"/>
            <a:t>Interactions: Datasets produced by the Data Manager as used as input and the function outputs are used by the Website to produce figures </a:t>
          </a:r>
        </a:p>
      </dgm:t>
    </dgm:pt>
    <dgm:pt modelId="{26A5CB10-5BE5-475F-81A0-DC5125D7B46C}" type="parTrans" cxnId="{0A6ED1D8-CAD3-4BB3-961F-BE14962A02B2}">
      <dgm:prSet/>
      <dgm:spPr/>
      <dgm:t>
        <a:bodyPr/>
        <a:lstStyle/>
        <a:p>
          <a:endParaRPr lang="en-US"/>
        </a:p>
      </dgm:t>
    </dgm:pt>
    <dgm:pt modelId="{78559898-0A62-4707-8C8E-25780CC455D1}" type="sibTrans" cxnId="{0A6ED1D8-CAD3-4BB3-961F-BE14962A02B2}">
      <dgm:prSet/>
      <dgm:spPr/>
      <dgm:t>
        <a:bodyPr/>
        <a:lstStyle/>
        <a:p>
          <a:endParaRPr lang="en-US"/>
        </a:p>
      </dgm:t>
    </dgm:pt>
    <dgm:pt modelId="{4457472C-C799-4C46-A22D-3098F32BDF6C}">
      <dgm:prSet/>
      <dgm:spPr/>
      <dgm:t>
        <a:bodyPr/>
        <a:lstStyle/>
        <a:p>
          <a:pPr>
            <a:lnSpc>
              <a:spcPct val="100000"/>
            </a:lnSpc>
            <a:defRPr b="1"/>
          </a:pPr>
          <a:r>
            <a:rPr lang="en-US"/>
            <a:t>Website</a:t>
          </a:r>
        </a:p>
      </dgm:t>
    </dgm:pt>
    <dgm:pt modelId="{7A3B1889-5231-48A2-8500-6C1F6BB5350B}" type="parTrans" cxnId="{3A777B92-FA01-4873-984D-1728DA24FEBE}">
      <dgm:prSet/>
      <dgm:spPr/>
      <dgm:t>
        <a:bodyPr/>
        <a:lstStyle/>
        <a:p>
          <a:endParaRPr lang="en-US"/>
        </a:p>
      </dgm:t>
    </dgm:pt>
    <dgm:pt modelId="{EFDCAEBC-ADA8-4646-AF7D-146C84B00FDC}" type="sibTrans" cxnId="{3A777B92-FA01-4873-984D-1728DA24FEBE}">
      <dgm:prSet/>
      <dgm:spPr/>
      <dgm:t>
        <a:bodyPr/>
        <a:lstStyle/>
        <a:p>
          <a:endParaRPr lang="en-US"/>
        </a:p>
      </dgm:t>
    </dgm:pt>
    <dgm:pt modelId="{DC8A33A8-BE70-4180-AADB-A55DE6B0936B}">
      <dgm:prSet/>
      <dgm:spPr/>
      <dgm:t>
        <a:bodyPr/>
        <a:lstStyle/>
        <a:p>
          <a:pPr>
            <a:lnSpc>
              <a:spcPct val="100000"/>
            </a:lnSpc>
          </a:pPr>
          <a:r>
            <a:rPr lang="en-US"/>
            <a:t>Purpose Provides accessible and interpretable flight data to users </a:t>
          </a:r>
        </a:p>
      </dgm:t>
    </dgm:pt>
    <dgm:pt modelId="{29F04E6F-CE79-4890-9740-B8F2A7A0B2DC}" type="parTrans" cxnId="{20B87D20-1271-4C92-927C-013558BDBB50}">
      <dgm:prSet/>
      <dgm:spPr/>
      <dgm:t>
        <a:bodyPr/>
        <a:lstStyle/>
        <a:p>
          <a:endParaRPr lang="en-US"/>
        </a:p>
      </dgm:t>
    </dgm:pt>
    <dgm:pt modelId="{5F1B3EC2-85C1-4698-B178-72F4C818D192}" type="sibTrans" cxnId="{20B87D20-1271-4C92-927C-013558BDBB50}">
      <dgm:prSet/>
      <dgm:spPr/>
      <dgm:t>
        <a:bodyPr/>
        <a:lstStyle/>
        <a:p>
          <a:endParaRPr lang="en-US"/>
        </a:p>
      </dgm:t>
    </dgm:pt>
    <dgm:pt modelId="{A3F31861-6BD1-4738-A6EC-ED01503FA544}">
      <dgm:prSet/>
      <dgm:spPr/>
      <dgm:t>
        <a:bodyPr/>
        <a:lstStyle/>
        <a:p>
          <a:pPr>
            <a:lnSpc>
              <a:spcPct val="100000"/>
            </a:lnSpc>
          </a:pPr>
          <a:r>
            <a:rPr lang="en-US"/>
            <a:t>Input: Dataset created by the data pipeline, user input on specifications for their dataset, and visualization functions</a:t>
          </a:r>
        </a:p>
        <a:p>
          <a:pPr>
            <a:lnSpc>
              <a:spcPct val="100000"/>
            </a:lnSpc>
          </a:pPr>
          <a:r>
            <a:rPr lang="en-US"/>
            <a:t>Output: Datasets filtered to users’ specifications and dashboard of visualizations for each variable being considered, delays, fares, and denied boarding</a:t>
          </a:r>
        </a:p>
      </dgm:t>
    </dgm:pt>
    <dgm:pt modelId="{43F73FF2-03B7-492B-8320-9D8F5E776EEB}" type="parTrans" cxnId="{B2015145-BCBF-49D3-AD8C-EFD4D9BCF3B3}">
      <dgm:prSet/>
      <dgm:spPr/>
      <dgm:t>
        <a:bodyPr/>
        <a:lstStyle/>
        <a:p>
          <a:endParaRPr lang="en-US"/>
        </a:p>
      </dgm:t>
    </dgm:pt>
    <dgm:pt modelId="{E35AB625-A988-49D0-8F5B-839CFB4C9ADB}" type="sibTrans" cxnId="{B2015145-BCBF-49D3-AD8C-EFD4D9BCF3B3}">
      <dgm:prSet/>
      <dgm:spPr/>
      <dgm:t>
        <a:bodyPr/>
        <a:lstStyle/>
        <a:p>
          <a:endParaRPr lang="en-US"/>
        </a:p>
      </dgm:t>
    </dgm:pt>
    <dgm:pt modelId="{25901837-EB52-4228-AFDC-3CDD9AB7DBFF}">
      <dgm:prSet/>
      <dgm:spPr/>
      <dgm:t>
        <a:bodyPr/>
        <a:lstStyle/>
        <a:p>
          <a:pPr>
            <a:lnSpc>
              <a:spcPct val="100000"/>
            </a:lnSpc>
          </a:pPr>
          <a:r>
            <a:rPr lang="en-US"/>
            <a:t>Interactions: Functions from the Visualization Manager are used to output dashboards and output from the Data Pipeline is queried to obtain filtered datasets</a:t>
          </a:r>
        </a:p>
      </dgm:t>
    </dgm:pt>
    <dgm:pt modelId="{9E6F4904-65BB-4C35-8629-CDEC4795243E}" type="parTrans" cxnId="{29A4CA43-F4E0-4084-AB18-679A2B635E50}">
      <dgm:prSet/>
      <dgm:spPr/>
      <dgm:t>
        <a:bodyPr/>
        <a:lstStyle/>
        <a:p>
          <a:endParaRPr lang="en-US"/>
        </a:p>
      </dgm:t>
    </dgm:pt>
    <dgm:pt modelId="{87E21169-F36B-4737-A5EF-A976E7F119A2}" type="sibTrans" cxnId="{29A4CA43-F4E0-4084-AB18-679A2B635E50}">
      <dgm:prSet/>
      <dgm:spPr/>
      <dgm:t>
        <a:bodyPr/>
        <a:lstStyle/>
        <a:p>
          <a:endParaRPr lang="en-US"/>
        </a:p>
      </dgm:t>
    </dgm:pt>
    <dgm:pt modelId="{59F9C7D1-E810-487E-98D4-0FB2D03501A7}" type="pres">
      <dgm:prSet presAssocID="{927B49E4-61C4-47DE-928F-C258B1881AF9}" presName="root" presStyleCnt="0">
        <dgm:presLayoutVars>
          <dgm:dir/>
          <dgm:resizeHandles val="exact"/>
        </dgm:presLayoutVars>
      </dgm:prSet>
      <dgm:spPr/>
    </dgm:pt>
    <dgm:pt modelId="{4AADEE20-4B26-4A6B-8426-069D2EE22341}" type="pres">
      <dgm:prSet presAssocID="{344709AD-BE86-4CA4-8D27-E3AAC5CC2C99}" presName="compNode" presStyleCnt="0"/>
      <dgm:spPr/>
    </dgm:pt>
    <dgm:pt modelId="{A4361903-6FC5-4E49-8ED2-D099F6DB8887}" type="pres">
      <dgm:prSet presAssocID="{344709AD-BE86-4CA4-8D27-E3AAC5CC2C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D84E0901-87DF-416D-B22A-2F1CA522A1B2}" type="pres">
      <dgm:prSet presAssocID="{344709AD-BE86-4CA4-8D27-E3AAC5CC2C99}" presName="iconSpace" presStyleCnt="0"/>
      <dgm:spPr/>
    </dgm:pt>
    <dgm:pt modelId="{39B4B69B-4FF2-4168-9299-7D01A7F43C23}" type="pres">
      <dgm:prSet presAssocID="{344709AD-BE86-4CA4-8D27-E3AAC5CC2C99}" presName="parTx" presStyleLbl="revTx" presStyleIdx="0" presStyleCnt="8">
        <dgm:presLayoutVars>
          <dgm:chMax val="0"/>
          <dgm:chPref val="0"/>
        </dgm:presLayoutVars>
      </dgm:prSet>
      <dgm:spPr/>
    </dgm:pt>
    <dgm:pt modelId="{7FC4E1E5-0C48-48C6-A932-CBB4C51CD089}" type="pres">
      <dgm:prSet presAssocID="{344709AD-BE86-4CA4-8D27-E3AAC5CC2C99}" presName="txSpace" presStyleCnt="0"/>
      <dgm:spPr/>
    </dgm:pt>
    <dgm:pt modelId="{9B84437C-EE65-4B84-938A-F1CEFEB9D3A9}" type="pres">
      <dgm:prSet presAssocID="{344709AD-BE86-4CA4-8D27-E3AAC5CC2C99}" presName="desTx" presStyleLbl="revTx" presStyleIdx="1" presStyleCnt="8">
        <dgm:presLayoutVars/>
      </dgm:prSet>
      <dgm:spPr/>
    </dgm:pt>
    <dgm:pt modelId="{E8358E1D-6CDA-4BB4-BD0F-4B64E57ACC01}" type="pres">
      <dgm:prSet presAssocID="{5EA3494A-741A-4648-AA06-8C913FE77AF5}" presName="sibTrans" presStyleCnt="0"/>
      <dgm:spPr/>
    </dgm:pt>
    <dgm:pt modelId="{DB93AA36-CC45-4B52-B0F9-64FDF0D7733E}" type="pres">
      <dgm:prSet presAssocID="{DB4B5F8A-A7AE-4F34-82D2-B4296FB00279}" presName="compNode" presStyleCnt="0"/>
      <dgm:spPr/>
    </dgm:pt>
    <dgm:pt modelId="{FE9818B8-CF10-432E-9A9F-44C196F328AE}" type="pres">
      <dgm:prSet presAssocID="{DB4B5F8A-A7AE-4F34-82D2-B4296FB0027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4000" b="-4000"/>
          </a:stretch>
        </a:blipFill>
      </dgm:spPr>
      <dgm:extLst>
        <a:ext uri="{E40237B7-FDA0-4F09-8148-C483321AD2D9}">
          <dgm14:cNvPr xmlns:dgm14="http://schemas.microsoft.com/office/drawing/2010/diagram" id="0" name="" descr="Folder Search with solid fill"/>
        </a:ext>
      </dgm:extLst>
    </dgm:pt>
    <dgm:pt modelId="{C95F3D49-23F1-40AB-95FA-622CCD0EAE83}" type="pres">
      <dgm:prSet presAssocID="{DB4B5F8A-A7AE-4F34-82D2-B4296FB00279}" presName="iconSpace" presStyleCnt="0"/>
      <dgm:spPr/>
    </dgm:pt>
    <dgm:pt modelId="{B039F76B-476C-4459-98B8-15C7387D8377}" type="pres">
      <dgm:prSet presAssocID="{DB4B5F8A-A7AE-4F34-82D2-B4296FB00279}" presName="parTx" presStyleLbl="revTx" presStyleIdx="2" presStyleCnt="8">
        <dgm:presLayoutVars>
          <dgm:chMax val="0"/>
          <dgm:chPref val="0"/>
        </dgm:presLayoutVars>
      </dgm:prSet>
      <dgm:spPr/>
    </dgm:pt>
    <dgm:pt modelId="{7A757588-7AD4-4D7E-9A54-FBE685B69450}" type="pres">
      <dgm:prSet presAssocID="{DB4B5F8A-A7AE-4F34-82D2-B4296FB00279}" presName="txSpace" presStyleCnt="0"/>
      <dgm:spPr/>
    </dgm:pt>
    <dgm:pt modelId="{FB3AB10C-3E36-4148-80F0-BB760063F660}" type="pres">
      <dgm:prSet presAssocID="{DB4B5F8A-A7AE-4F34-82D2-B4296FB00279}" presName="desTx" presStyleLbl="revTx" presStyleIdx="3" presStyleCnt="8">
        <dgm:presLayoutVars/>
      </dgm:prSet>
      <dgm:spPr/>
    </dgm:pt>
    <dgm:pt modelId="{D419DBB4-3305-46C9-88A8-995D161112DC}" type="pres">
      <dgm:prSet presAssocID="{5516D3F6-AD30-4411-9321-8B4E255D8361}" presName="sibTrans" presStyleCnt="0"/>
      <dgm:spPr/>
    </dgm:pt>
    <dgm:pt modelId="{0CDEF9CC-923E-46AD-9E58-F87727FAB215}" type="pres">
      <dgm:prSet presAssocID="{44E10765-80C2-4BC1-9AC3-0BB69D1E1F42}" presName="compNode" presStyleCnt="0"/>
      <dgm:spPr/>
    </dgm:pt>
    <dgm:pt modelId="{7BAD06DF-5DF6-4D07-9B0D-34ABAFA643BC}" type="pres">
      <dgm:prSet presAssocID="{44E10765-80C2-4BC1-9AC3-0BB69D1E1F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4000" b="-4000"/>
          </a:stretch>
        </a:blipFill>
      </dgm:spPr>
      <dgm:extLst>
        <a:ext uri="{E40237B7-FDA0-4F09-8148-C483321AD2D9}">
          <dgm14:cNvPr xmlns:dgm14="http://schemas.microsoft.com/office/drawing/2010/diagram" id="0" name="" descr="Scatterplot with solid fill"/>
        </a:ext>
      </dgm:extLst>
    </dgm:pt>
    <dgm:pt modelId="{284C2233-615C-4E7F-B1D0-F3FE16096EA7}" type="pres">
      <dgm:prSet presAssocID="{44E10765-80C2-4BC1-9AC3-0BB69D1E1F42}" presName="iconSpace" presStyleCnt="0"/>
      <dgm:spPr/>
    </dgm:pt>
    <dgm:pt modelId="{7AD904E0-DF61-46C7-9628-C5E3E31FCF3D}" type="pres">
      <dgm:prSet presAssocID="{44E10765-80C2-4BC1-9AC3-0BB69D1E1F42}" presName="parTx" presStyleLbl="revTx" presStyleIdx="4" presStyleCnt="8">
        <dgm:presLayoutVars>
          <dgm:chMax val="0"/>
          <dgm:chPref val="0"/>
        </dgm:presLayoutVars>
      </dgm:prSet>
      <dgm:spPr/>
    </dgm:pt>
    <dgm:pt modelId="{8E918B16-DB95-4BD4-B039-447C643A08E6}" type="pres">
      <dgm:prSet presAssocID="{44E10765-80C2-4BC1-9AC3-0BB69D1E1F42}" presName="txSpace" presStyleCnt="0"/>
      <dgm:spPr/>
    </dgm:pt>
    <dgm:pt modelId="{3CF65413-9364-4C93-A8B4-880157B27038}" type="pres">
      <dgm:prSet presAssocID="{44E10765-80C2-4BC1-9AC3-0BB69D1E1F42}" presName="desTx" presStyleLbl="revTx" presStyleIdx="5" presStyleCnt="8">
        <dgm:presLayoutVars/>
      </dgm:prSet>
      <dgm:spPr/>
    </dgm:pt>
    <dgm:pt modelId="{24CE09B9-003B-4C2D-AEC1-AB57D3E5910A}" type="pres">
      <dgm:prSet presAssocID="{535B6598-A170-4B9C-9B6B-EA186BD70D9E}" presName="sibTrans" presStyleCnt="0"/>
      <dgm:spPr/>
    </dgm:pt>
    <dgm:pt modelId="{38E322F2-8257-4CC8-9898-FD293A6ED604}" type="pres">
      <dgm:prSet presAssocID="{4457472C-C799-4C46-A22D-3098F32BDF6C}" presName="compNode" presStyleCnt="0"/>
      <dgm:spPr/>
    </dgm:pt>
    <dgm:pt modelId="{729C69CE-47E9-4E75-9BF4-FF12B46EAA2B}" type="pres">
      <dgm:prSet presAssocID="{4457472C-C799-4C46-A22D-3098F32BDF6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t="-4000" b="-4000"/>
          </a:stretch>
        </a:blipFill>
      </dgm:spPr>
      <dgm:extLst>
        <a:ext uri="{E40237B7-FDA0-4F09-8148-C483321AD2D9}">
          <dgm14:cNvPr xmlns:dgm14="http://schemas.microsoft.com/office/drawing/2010/diagram" id="0" name="" descr="Internet with solid fill"/>
        </a:ext>
      </dgm:extLst>
    </dgm:pt>
    <dgm:pt modelId="{4410A932-8FD8-459D-89FB-63DB33922AA3}" type="pres">
      <dgm:prSet presAssocID="{4457472C-C799-4C46-A22D-3098F32BDF6C}" presName="iconSpace" presStyleCnt="0"/>
      <dgm:spPr/>
    </dgm:pt>
    <dgm:pt modelId="{4055D2E0-0570-4B72-B900-15E668772412}" type="pres">
      <dgm:prSet presAssocID="{4457472C-C799-4C46-A22D-3098F32BDF6C}" presName="parTx" presStyleLbl="revTx" presStyleIdx="6" presStyleCnt="8">
        <dgm:presLayoutVars>
          <dgm:chMax val="0"/>
          <dgm:chPref val="0"/>
        </dgm:presLayoutVars>
      </dgm:prSet>
      <dgm:spPr/>
    </dgm:pt>
    <dgm:pt modelId="{383DBE61-9EA5-44C3-96D0-8F218916045B}" type="pres">
      <dgm:prSet presAssocID="{4457472C-C799-4C46-A22D-3098F32BDF6C}" presName="txSpace" presStyleCnt="0"/>
      <dgm:spPr/>
    </dgm:pt>
    <dgm:pt modelId="{5A78D57E-EC68-4BB8-B749-D54FB355BAE7}" type="pres">
      <dgm:prSet presAssocID="{4457472C-C799-4C46-A22D-3098F32BDF6C}" presName="desTx" presStyleLbl="revTx" presStyleIdx="7" presStyleCnt="8">
        <dgm:presLayoutVars/>
      </dgm:prSet>
      <dgm:spPr/>
    </dgm:pt>
  </dgm:ptLst>
  <dgm:cxnLst>
    <dgm:cxn modelId="{2FA2C000-B0D5-4D3C-BF6F-D4C53C9AF5E7}" type="presOf" srcId="{6D232CCB-582D-44C4-BD21-C0CED3EA2286}" destId="{3CF65413-9364-4C93-A8B4-880157B27038}" srcOrd="0" destOrd="2" presId="urn:microsoft.com/office/officeart/2018/2/layout/IconLabelDescriptionList"/>
    <dgm:cxn modelId="{1302350A-3871-4B15-98A2-DDCF2E5B97C5}" srcId="{927B49E4-61C4-47DE-928F-C258B1881AF9}" destId="{44E10765-80C2-4BC1-9AC3-0BB69D1E1F42}" srcOrd="2" destOrd="0" parTransId="{DD56B135-878A-4D8B-9595-B09706C31176}" sibTransId="{535B6598-A170-4B9C-9B6B-EA186BD70D9E}"/>
    <dgm:cxn modelId="{7FA27A0D-7517-4C44-9EB5-A26721F1094B}" type="presOf" srcId="{E72308E1-01FA-48D1-8786-AA76D3A87EB5}" destId="{FB3AB10C-3E36-4148-80F0-BB760063F660}" srcOrd="0" destOrd="0" presId="urn:microsoft.com/office/officeart/2018/2/layout/IconLabelDescriptionList"/>
    <dgm:cxn modelId="{4E59200E-125F-4564-90A6-4213486AAD6A}" type="presOf" srcId="{90147BFD-6208-4E37-9609-9A5448C9AD4A}" destId="{9B84437C-EE65-4B84-938A-F1CEFEB9D3A9}" srcOrd="0" destOrd="0" presId="urn:microsoft.com/office/officeart/2018/2/layout/IconLabelDescriptionList"/>
    <dgm:cxn modelId="{82A34A1B-6899-451A-91E1-B91389DD706A}" srcId="{344709AD-BE86-4CA4-8D27-E3AAC5CC2C99}" destId="{56D8253B-9D41-4F25-AB56-A336EC043EE3}" srcOrd="1" destOrd="0" parTransId="{78587655-8799-4514-97F8-BF913A9A968A}" sibTransId="{B86160C0-3488-402B-8DE4-D6EA008DCB43}"/>
    <dgm:cxn modelId="{20B87D20-1271-4C92-927C-013558BDBB50}" srcId="{4457472C-C799-4C46-A22D-3098F32BDF6C}" destId="{DC8A33A8-BE70-4180-AADB-A55DE6B0936B}" srcOrd="0" destOrd="0" parTransId="{29F04E6F-CE79-4890-9740-B8F2A7A0B2DC}" sibTransId="{5F1B3EC2-85C1-4698-B178-72F4C818D192}"/>
    <dgm:cxn modelId="{06AC0228-48F1-47E2-9AE5-66E4DA25DCA0}" srcId="{344709AD-BE86-4CA4-8D27-E3AAC5CC2C99}" destId="{507EE8D3-2733-49D7-AAD6-E37734670701}" srcOrd="3" destOrd="0" parTransId="{FE8AA9E2-1A1C-4750-91B4-C98A3044785F}" sibTransId="{CD5F9C29-E4B8-48D8-92C6-649CAFA66634}"/>
    <dgm:cxn modelId="{EFC02529-FF1D-4549-8584-F6A6DA9DA0CA}" type="presOf" srcId="{93DD961B-2311-4EE0-BF5D-B0CA1AC672C9}" destId="{FB3AB10C-3E36-4148-80F0-BB760063F660}" srcOrd="0" destOrd="1" presId="urn:microsoft.com/office/officeart/2018/2/layout/IconLabelDescriptionList"/>
    <dgm:cxn modelId="{1EC1B92C-DE28-4179-94A1-050E2983C832}" type="presOf" srcId="{44E10765-80C2-4BC1-9AC3-0BB69D1E1F42}" destId="{7AD904E0-DF61-46C7-9628-C5E3E31FCF3D}" srcOrd="0" destOrd="0" presId="urn:microsoft.com/office/officeart/2018/2/layout/IconLabelDescriptionList"/>
    <dgm:cxn modelId="{D7B47337-4312-4894-B557-7D9714CB6739}" srcId="{344709AD-BE86-4CA4-8D27-E3AAC5CC2C99}" destId="{3EB5838C-AA83-4183-8E4E-B3014A8B5EB4}" srcOrd="2" destOrd="0" parTransId="{6031D115-4D55-43F3-9E1C-8EBF12B8869A}" sibTransId="{5C97F499-4501-4657-9A10-C6664DC83EE5}"/>
    <dgm:cxn modelId="{236DC93B-8551-4A94-ACCF-E9A36EFBAF8F}" srcId="{DB4B5F8A-A7AE-4F34-82D2-B4296FB00279}" destId="{A5DF5439-466A-49E7-A1A8-683F26BE0907}" srcOrd="2" destOrd="0" parTransId="{09347D96-B92A-406C-8692-6F57210684C0}" sibTransId="{BA673F4C-2CC7-4EC7-B4E0-7D28066C0B73}"/>
    <dgm:cxn modelId="{E9EA865D-4446-432F-81D0-FCBD22E30B60}" srcId="{DB4B5F8A-A7AE-4F34-82D2-B4296FB00279}" destId="{93DD961B-2311-4EE0-BF5D-B0CA1AC672C9}" srcOrd="1" destOrd="0" parTransId="{6EA6FA37-4032-409F-910C-57A596DC75D7}" sibTransId="{A51EBF0C-5550-45B0-8E50-FD53AEDAA266}"/>
    <dgm:cxn modelId="{5122ED5F-916D-42F1-B1B5-12040BCA2739}" type="presOf" srcId="{A3F31861-6BD1-4738-A6EC-ED01503FA544}" destId="{5A78D57E-EC68-4BB8-B749-D54FB355BAE7}" srcOrd="0" destOrd="1" presId="urn:microsoft.com/office/officeart/2018/2/layout/IconLabelDescriptionList"/>
    <dgm:cxn modelId="{A14C6342-58CC-41C9-A31A-A1284342E058}" type="presOf" srcId="{4D370E60-57AF-4C31-83C4-0A646F8BE189}" destId="{FB3AB10C-3E36-4148-80F0-BB760063F660}" srcOrd="0" destOrd="3" presId="urn:microsoft.com/office/officeart/2018/2/layout/IconLabelDescriptionList"/>
    <dgm:cxn modelId="{29A4CA43-F4E0-4084-AB18-679A2B635E50}" srcId="{4457472C-C799-4C46-A22D-3098F32BDF6C}" destId="{25901837-EB52-4228-AFDC-3CDD9AB7DBFF}" srcOrd="2" destOrd="0" parTransId="{9E6F4904-65BB-4C35-8629-CDEC4795243E}" sibTransId="{87E21169-F36B-4737-A5EF-A976E7F119A2}"/>
    <dgm:cxn modelId="{83810F65-B3E0-41B7-A13A-FAF6C2A1DC7F}" srcId="{44E10765-80C2-4BC1-9AC3-0BB69D1E1F42}" destId="{6D232CCB-582D-44C4-BD21-C0CED3EA2286}" srcOrd="2" destOrd="0" parTransId="{54DA0614-91C5-4E5C-B27A-9EECCADFE41A}" sibTransId="{45CD1D10-6BEA-473D-AE33-12DF8EA09625}"/>
    <dgm:cxn modelId="{B2015145-BCBF-49D3-AD8C-EFD4D9BCF3B3}" srcId="{4457472C-C799-4C46-A22D-3098F32BDF6C}" destId="{A3F31861-6BD1-4738-A6EC-ED01503FA544}" srcOrd="1" destOrd="0" parTransId="{43F73FF2-03B7-492B-8320-9D8F5E776EEB}" sibTransId="{E35AB625-A988-49D0-8F5B-839CFB4C9ADB}"/>
    <dgm:cxn modelId="{9581FC46-F52F-481B-B9F1-AEEE959057CC}" srcId="{DB4B5F8A-A7AE-4F34-82D2-B4296FB00279}" destId="{E72308E1-01FA-48D1-8786-AA76D3A87EB5}" srcOrd="0" destOrd="0" parTransId="{D48ECA71-64E4-454F-B068-17665A29A2FD}" sibTransId="{4C3A652C-8EC0-44D8-8FB4-F480F791783D}"/>
    <dgm:cxn modelId="{C10B4248-2DCD-4365-A1D2-FB88109870D5}" type="presOf" srcId="{DC8A33A8-BE70-4180-AADB-A55DE6B0936B}" destId="{5A78D57E-EC68-4BB8-B749-D54FB355BAE7}" srcOrd="0" destOrd="0" presId="urn:microsoft.com/office/officeart/2018/2/layout/IconLabelDescriptionList"/>
    <dgm:cxn modelId="{F46B7649-3DF4-41E4-B0AC-2C33314AFF5F}" type="presOf" srcId="{C2DA1AD1-280C-4430-B0D9-2F3683B6D959}" destId="{3CF65413-9364-4C93-A8B4-880157B27038}" srcOrd="0" destOrd="0" presId="urn:microsoft.com/office/officeart/2018/2/layout/IconLabelDescriptionList"/>
    <dgm:cxn modelId="{7785094E-5784-4DBD-B179-D6D23945B9A8}" srcId="{44E10765-80C2-4BC1-9AC3-0BB69D1E1F42}" destId="{C2DA1AD1-280C-4430-B0D9-2F3683B6D959}" srcOrd="0" destOrd="0" parTransId="{3A089B0D-7B32-45DE-BEE1-AF775ABA9E1A}" sibTransId="{38CD3F6C-A889-4060-AFF7-D06F139D0B64}"/>
    <dgm:cxn modelId="{E230144E-2463-454B-9A4D-DD6EF1F0DB4D}" srcId="{927B49E4-61C4-47DE-928F-C258B1881AF9}" destId="{DB4B5F8A-A7AE-4F34-82D2-B4296FB00279}" srcOrd="1" destOrd="0" parTransId="{5AC622D9-50C8-4FED-B11D-4DD96D6AF1E7}" sibTransId="{5516D3F6-AD30-4411-9321-8B4E255D8361}"/>
    <dgm:cxn modelId="{6B96A779-4D33-479A-AD8D-7ED8EBB37B32}" srcId="{44E10765-80C2-4BC1-9AC3-0BB69D1E1F42}" destId="{BF1D5DE7-01C7-4762-A610-D0A0B5357BAB}" srcOrd="1" destOrd="0" parTransId="{6A56BD4E-1EFE-4E07-A591-1C7179A8CAF7}" sibTransId="{877560F8-DA6E-4459-B5CD-C48DF45C504B}"/>
    <dgm:cxn modelId="{5E53E684-C21A-43A2-852A-A8136751F558}" type="presOf" srcId="{4457472C-C799-4C46-A22D-3098F32BDF6C}" destId="{4055D2E0-0570-4B72-B900-15E668772412}" srcOrd="0" destOrd="0" presId="urn:microsoft.com/office/officeart/2018/2/layout/IconLabelDescriptionList"/>
    <dgm:cxn modelId="{3A777B92-FA01-4873-984D-1728DA24FEBE}" srcId="{927B49E4-61C4-47DE-928F-C258B1881AF9}" destId="{4457472C-C799-4C46-A22D-3098F32BDF6C}" srcOrd="3" destOrd="0" parTransId="{7A3B1889-5231-48A2-8500-6C1F6BB5350B}" sibTransId="{EFDCAEBC-ADA8-4646-AF7D-146C84B00FDC}"/>
    <dgm:cxn modelId="{48D331A3-2659-4A5F-A851-68FEF244FBD1}" srcId="{927B49E4-61C4-47DE-928F-C258B1881AF9}" destId="{344709AD-BE86-4CA4-8D27-E3AAC5CC2C99}" srcOrd="0" destOrd="0" parTransId="{09DC8B75-9FF8-45C8-86EF-AFA5C0B397C8}" sibTransId="{5EA3494A-741A-4648-AA06-8C913FE77AF5}"/>
    <dgm:cxn modelId="{519D52A5-59FB-44A5-B632-18AB61E81B4B}" type="presOf" srcId="{BF1D5DE7-01C7-4762-A610-D0A0B5357BAB}" destId="{3CF65413-9364-4C93-A8B4-880157B27038}" srcOrd="0" destOrd="1" presId="urn:microsoft.com/office/officeart/2018/2/layout/IconLabelDescriptionList"/>
    <dgm:cxn modelId="{A98B30A9-BFAF-4390-91FC-6BDAAF417BD8}" type="presOf" srcId="{3EB5838C-AA83-4183-8E4E-B3014A8B5EB4}" destId="{9B84437C-EE65-4B84-938A-F1CEFEB9D3A9}" srcOrd="0" destOrd="2" presId="urn:microsoft.com/office/officeart/2018/2/layout/IconLabelDescriptionList"/>
    <dgm:cxn modelId="{AEFD3BB0-A3B9-4C38-9B36-772B9EFC4498}" type="presOf" srcId="{56D8253B-9D41-4F25-AB56-A336EC043EE3}" destId="{9B84437C-EE65-4B84-938A-F1CEFEB9D3A9}" srcOrd="0" destOrd="1" presId="urn:microsoft.com/office/officeart/2018/2/layout/IconLabelDescriptionList"/>
    <dgm:cxn modelId="{838EE3C4-6F76-43E0-88B8-94B3908B1300}" type="presOf" srcId="{344709AD-BE86-4CA4-8D27-E3AAC5CC2C99}" destId="{39B4B69B-4FF2-4168-9299-7D01A7F43C23}" srcOrd="0" destOrd="0" presId="urn:microsoft.com/office/officeart/2018/2/layout/IconLabelDescriptionList"/>
    <dgm:cxn modelId="{6E2CE1C5-A3A6-4D9B-A574-984BF2FEB7C1}" srcId="{344709AD-BE86-4CA4-8D27-E3AAC5CC2C99}" destId="{90147BFD-6208-4E37-9609-9A5448C9AD4A}" srcOrd="0" destOrd="0" parTransId="{29A433EA-5706-4EDF-8091-A99D387CE843}" sibTransId="{8ADD7FB3-09CC-425C-A893-678001E58E9C}"/>
    <dgm:cxn modelId="{9A4874D5-9DC0-4831-9D1F-3614E65614B8}" type="presOf" srcId="{25901837-EB52-4228-AFDC-3CDD9AB7DBFF}" destId="{5A78D57E-EC68-4BB8-B749-D54FB355BAE7}" srcOrd="0" destOrd="2" presId="urn:microsoft.com/office/officeart/2018/2/layout/IconLabelDescriptionList"/>
    <dgm:cxn modelId="{69A492D6-7290-45C0-8C02-82D3AFABCE98}" type="presOf" srcId="{A5DF5439-466A-49E7-A1A8-683F26BE0907}" destId="{FB3AB10C-3E36-4148-80F0-BB760063F660}" srcOrd="0" destOrd="2" presId="urn:microsoft.com/office/officeart/2018/2/layout/IconLabelDescriptionList"/>
    <dgm:cxn modelId="{0A6ED1D8-CAD3-4BB3-961F-BE14962A02B2}" srcId="{44E10765-80C2-4BC1-9AC3-0BB69D1E1F42}" destId="{22AAF9DA-FC49-4F47-A0A5-2F74CE086F0E}" srcOrd="3" destOrd="0" parTransId="{26A5CB10-5BE5-475F-81A0-DC5125D7B46C}" sibTransId="{78559898-0A62-4707-8C8E-25780CC455D1}"/>
    <dgm:cxn modelId="{8E282CDC-F7D3-44FD-B8A2-3080793C8EB3}" type="presOf" srcId="{507EE8D3-2733-49D7-AAD6-E37734670701}" destId="{9B84437C-EE65-4B84-938A-F1CEFEB9D3A9}" srcOrd="0" destOrd="3" presId="urn:microsoft.com/office/officeart/2018/2/layout/IconLabelDescriptionList"/>
    <dgm:cxn modelId="{1045DAEB-30A5-47F2-8A51-1A7C5B8CEEAE}" type="presOf" srcId="{22AAF9DA-FC49-4F47-A0A5-2F74CE086F0E}" destId="{3CF65413-9364-4C93-A8B4-880157B27038}" srcOrd="0" destOrd="3" presId="urn:microsoft.com/office/officeart/2018/2/layout/IconLabelDescriptionList"/>
    <dgm:cxn modelId="{773A30F3-45E8-4BAB-9577-CFABA5AE696C}" type="presOf" srcId="{DB4B5F8A-A7AE-4F34-82D2-B4296FB00279}" destId="{B039F76B-476C-4459-98B8-15C7387D8377}" srcOrd="0" destOrd="0" presId="urn:microsoft.com/office/officeart/2018/2/layout/IconLabelDescriptionList"/>
    <dgm:cxn modelId="{93FA69FA-F8CB-4961-A455-A5C3E28D7D9B}" srcId="{DB4B5F8A-A7AE-4F34-82D2-B4296FB00279}" destId="{4D370E60-57AF-4C31-83C4-0A646F8BE189}" srcOrd="3" destOrd="0" parTransId="{6BD52560-7B98-4462-8A96-EDEBCC91A14C}" sibTransId="{50871C1B-3B5A-41A3-B652-0444F75D7BA9}"/>
    <dgm:cxn modelId="{572899FC-406F-49D5-AE11-36503CBC2398}" type="presOf" srcId="{927B49E4-61C4-47DE-928F-C258B1881AF9}" destId="{59F9C7D1-E810-487E-98D4-0FB2D03501A7}" srcOrd="0" destOrd="0" presId="urn:microsoft.com/office/officeart/2018/2/layout/IconLabelDescriptionList"/>
    <dgm:cxn modelId="{17FF6201-768F-4849-A669-995A00B8376C}" type="presParOf" srcId="{59F9C7D1-E810-487E-98D4-0FB2D03501A7}" destId="{4AADEE20-4B26-4A6B-8426-069D2EE22341}" srcOrd="0" destOrd="0" presId="urn:microsoft.com/office/officeart/2018/2/layout/IconLabelDescriptionList"/>
    <dgm:cxn modelId="{02409F87-3BE7-4301-99E5-AAA7ABF976A6}" type="presParOf" srcId="{4AADEE20-4B26-4A6B-8426-069D2EE22341}" destId="{A4361903-6FC5-4E49-8ED2-D099F6DB8887}" srcOrd="0" destOrd="0" presId="urn:microsoft.com/office/officeart/2018/2/layout/IconLabelDescriptionList"/>
    <dgm:cxn modelId="{03D82A2A-8757-46C5-ADB4-8D186155CF5A}" type="presParOf" srcId="{4AADEE20-4B26-4A6B-8426-069D2EE22341}" destId="{D84E0901-87DF-416D-B22A-2F1CA522A1B2}" srcOrd="1" destOrd="0" presId="urn:microsoft.com/office/officeart/2018/2/layout/IconLabelDescriptionList"/>
    <dgm:cxn modelId="{73A58D74-42E4-47FF-88E1-D7F8607C8466}" type="presParOf" srcId="{4AADEE20-4B26-4A6B-8426-069D2EE22341}" destId="{39B4B69B-4FF2-4168-9299-7D01A7F43C23}" srcOrd="2" destOrd="0" presId="urn:microsoft.com/office/officeart/2018/2/layout/IconLabelDescriptionList"/>
    <dgm:cxn modelId="{77F30C78-7F39-4ED4-80C2-B9CD17948366}" type="presParOf" srcId="{4AADEE20-4B26-4A6B-8426-069D2EE22341}" destId="{7FC4E1E5-0C48-48C6-A932-CBB4C51CD089}" srcOrd="3" destOrd="0" presId="urn:microsoft.com/office/officeart/2018/2/layout/IconLabelDescriptionList"/>
    <dgm:cxn modelId="{43A15AAE-D96F-407A-8CF5-1ED5D2540D25}" type="presParOf" srcId="{4AADEE20-4B26-4A6B-8426-069D2EE22341}" destId="{9B84437C-EE65-4B84-938A-F1CEFEB9D3A9}" srcOrd="4" destOrd="0" presId="urn:microsoft.com/office/officeart/2018/2/layout/IconLabelDescriptionList"/>
    <dgm:cxn modelId="{F983E117-CB06-4FDD-8ECD-EB0FADDF69DE}" type="presParOf" srcId="{59F9C7D1-E810-487E-98D4-0FB2D03501A7}" destId="{E8358E1D-6CDA-4BB4-BD0F-4B64E57ACC01}" srcOrd="1" destOrd="0" presId="urn:microsoft.com/office/officeart/2018/2/layout/IconLabelDescriptionList"/>
    <dgm:cxn modelId="{DB526513-B5EC-4605-BC73-1F5216D64663}" type="presParOf" srcId="{59F9C7D1-E810-487E-98D4-0FB2D03501A7}" destId="{DB93AA36-CC45-4B52-B0F9-64FDF0D7733E}" srcOrd="2" destOrd="0" presId="urn:microsoft.com/office/officeart/2018/2/layout/IconLabelDescriptionList"/>
    <dgm:cxn modelId="{903DC7A3-3E62-49B9-A6DC-1C3C571B507B}" type="presParOf" srcId="{DB93AA36-CC45-4B52-B0F9-64FDF0D7733E}" destId="{FE9818B8-CF10-432E-9A9F-44C196F328AE}" srcOrd="0" destOrd="0" presId="urn:microsoft.com/office/officeart/2018/2/layout/IconLabelDescriptionList"/>
    <dgm:cxn modelId="{A480639B-9BE3-4107-9537-2B54E3384EF8}" type="presParOf" srcId="{DB93AA36-CC45-4B52-B0F9-64FDF0D7733E}" destId="{C95F3D49-23F1-40AB-95FA-622CCD0EAE83}" srcOrd="1" destOrd="0" presId="urn:microsoft.com/office/officeart/2018/2/layout/IconLabelDescriptionList"/>
    <dgm:cxn modelId="{DD79976C-F529-460F-A20B-3B189C0F793A}" type="presParOf" srcId="{DB93AA36-CC45-4B52-B0F9-64FDF0D7733E}" destId="{B039F76B-476C-4459-98B8-15C7387D8377}" srcOrd="2" destOrd="0" presId="urn:microsoft.com/office/officeart/2018/2/layout/IconLabelDescriptionList"/>
    <dgm:cxn modelId="{76B99408-64FF-4519-8E8E-10D939192FB8}" type="presParOf" srcId="{DB93AA36-CC45-4B52-B0F9-64FDF0D7733E}" destId="{7A757588-7AD4-4D7E-9A54-FBE685B69450}" srcOrd="3" destOrd="0" presId="urn:microsoft.com/office/officeart/2018/2/layout/IconLabelDescriptionList"/>
    <dgm:cxn modelId="{4A52A41E-86D8-43B8-ACC4-95A30D5B8E24}" type="presParOf" srcId="{DB93AA36-CC45-4B52-B0F9-64FDF0D7733E}" destId="{FB3AB10C-3E36-4148-80F0-BB760063F660}" srcOrd="4" destOrd="0" presId="urn:microsoft.com/office/officeart/2018/2/layout/IconLabelDescriptionList"/>
    <dgm:cxn modelId="{91557BE6-BF18-489E-AB14-01D1426D971A}" type="presParOf" srcId="{59F9C7D1-E810-487E-98D4-0FB2D03501A7}" destId="{D419DBB4-3305-46C9-88A8-995D161112DC}" srcOrd="3" destOrd="0" presId="urn:microsoft.com/office/officeart/2018/2/layout/IconLabelDescriptionList"/>
    <dgm:cxn modelId="{C6D38A28-F0DE-4F17-A6F7-FB428E02979F}" type="presParOf" srcId="{59F9C7D1-E810-487E-98D4-0FB2D03501A7}" destId="{0CDEF9CC-923E-46AD-9E58-F87727FAB215}" srcOrd="4" destOrd="0" presId="urn:microsoft.com/office/officeart/2018/2/layout/IconLabelDescriptionList"/>
    <dgm:cxn modelId="{6000D5DF-2C4D-4053-9FF6-33D0E5DD4514}" type="presParOf" srcId="{0CDEF9CC-923E-46AD-9E58-F87727FAB215}" destId="{7BAD06DF-5DF6-4D07-9B0D-34ABAFA643BC}" srcOrd="0" destOrd="0" presId="urn:microsoft.com/office/officeart/2018/2/layout/IconLabelDescriptionList"/>
    <dgm:cxn modelId="{96A27D1A-C6C5-4CE9-A534-0DBDE06C6BF3}" type="presParOf" srcId="{0CDEF9CC-923E-46AD-9E58-F87727FAB215}" destId="{284C2233-615C-4E7F-B1D0-F3FE16096EA7}" srcOrd="1" destOrd="0" presId="urn:microsoft.com/office/officeart/2018/2/layout/IconLabelDescriptionList"/>
    <dgm:cxn modelId="{0DDFC29C-9BB2-4C7C-B095-74986D7BE58F}" type="presParOf" srcId="{0CDEF9CC-923E-46AD-9E58-F87727FAB215}" destId="{7AD904E0-DF61-46C7-9628-C5E3E31FCF3D}" srcOrd="2" destOrd="0" presId="urn:microsoft.com/office/officeart/2018/2/layout/IconLabelDescriptionList"/>
    <dgm:cxn modelId="{67ED41C5-FF40-4157-AF4B-9686607D550E}" type="presParOf" srcId="{0CDEF9CC-923E-46AD-9E58-F87727FAB215}" destId="{8E918B16-DB95-4BD4-B039-447C643A08E6}" srcOrd="3" destOrd="0" presId="urn:microsoft.com/office/officeart/2018/2/layout/IconLabelDescriptionList"/>
    <dgm:cxn modelId="{382D4E4D-B6BF-4F1C-964A-04BD7FA01394}" type="presParOf" srcId="{0CDEF9CC-923E-46AD-9E58-F87727FAB215}" destId="{3CF65413-9364-4C93-A8B4-880157B27038}" srcOrd="4" destOrd="0" presId="urn:microsoft.com/office/officeart/2018/2/layout/IconLabelDescriptionList"/>
    <dgm:cxn modelId="{2C98171D-B3B2-44B5-BD46-A3EB33F73341}" type="presParOf" srcId="{59F9C7D1-E810-487E-98D4-0FB2D03501A7}" destId="{24CE09B9-003B-4C2D-AEC1-AB57D3E5910A}" srcOrd="5" destOrd="0" presId="urn:microsoft.com/office/officeart/2018/2/layout/IconLabelDescriptionList"/>
    <dgm:cxn modelId="{10B305F6-6FEB-4ABC-91CB-A6566DECB3D3}" type="presParOf" srcId="{59F9C7D1-E810-487E-98D4-0FB2D03501A7}" destId="{38E322F2-8257-4CC8-9898-FD293A6ED604}" srcOrd="6" destOrd="0" presId="urn:microsoft.com/office/officeart/2018/2/layout/IconLabelDescriptionList"/>
    <dgm:cxn modelId="{2BA96804-CCB0-47EC-8690-C22E848FEDE1}" type="presParOf" srcId="{38E322F2-8257-4CC8-9898-FD293A6ED604}" destId="{729C69CE-47E9-4E75-9BF4-FF12B46EAA2B}" srcOrd="0" destOrd="0" presId="urn:microsoft.com/office/officeart/2018/2/layout/IconLabelDescriptionList"/>
    <dgm:cxn modelId="{EE3DBBD3-F0B2-41FC-8F9F-B1679D7A65CF}" type="presParOf" srcId="{38E322F2-8257-4CC8-9898-FD293A6ED604}" destId="{4410A932-8FD8-459D-89FB-63DB33922AA3}" srcOrd="1" destOrd="0" presId="urn:microsoft.com/office/officeart/2018/2/layout/IconLabelDescriptionList"/>
    <dgm:cxn modelId="{65C20D8A-F9B5-453F-89CB-9818E71AB372}" type="presParOf" srcId="{38E322F2-8257-4CC8-9898-FD293A6ED604}" destId="{4055D2E0-0570-4B72-B900-15E668772412}" srcOrd="2" destOrd="0" presId="urn:microsoft.com/office/officeart/2018/2/layout/IconLabelDescriptionList"/>
    <dgm:cxn modelId="{9C77BD0C-571D-4510-899B-C22F3A2784A0}" type="presParOf" srcId="{38E322F2-8257-4CC8-9898-FD293A6ED604}" destId="{383DBE61-9EA5-44C3-96D0-8F218916045B}" srcOrd="3" destOrd="0" presId="urn:microsoft.com/office/officeart/2018/2/layout/IconLabelDescriptionList"/>
    <dgm:cxn modelId="{313AE4D5-1958-4FF1-89D4-145DDF6C64B4}" type="presParOf" srcId="{38E322F2-8257-4CC8-9898-FD293A6ED604}" destId="{5A78D57E-EC68-4BB8-B749-D54FB355BAE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E278F-B282-417C-A342-B1F3447C90A7}">
      <dsp:nvSpPr>
        <dsp:cNvPr id="0" name=""/>
        <dsp:cNvSpPr/>
      </dsp:nvSpPr>
      <dsp:spPr>
        <a:xfrm>
          <a:off x="0" y="93499"/>
          <a:ext cx="11164494" cy="491399"/>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Data Pipeline Use Case </a:t>
          </a:r>
        </a:p>
      </dsp:txBody>
      <dsp:txXfrm>
        <a:off x="23988" y="117487"/>
        <a:ext cx="11116518" cy="443423"/>
      </dsp:txXfrm>
    </dsp:sp>
    <dsp:sp modelId="{0608E36B-2A28-419A-9423-F71302E181EC}">
      <dsp:nvSpPr>
        <dsp:cNvPr id="0" name=""/>
        <dsp:cNvSpPr/>
      </dsp:nvSpPr>
      <dsp:spPr>
        <a:xfrm>
          <a:off x="0" y="584899"/>
          <a:ext cx="11164494"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7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User Objective:  A user needs domestic airlines data to work on any analysis related to flights arrival, departure, and delay</a:t>
          </a:r>
        </a:p>
        <a:p>
          <a:pPr marL="171450" lvl="1" indent="-171450" algn="l" defTabSz="711200">
            <a:lnSpc>
              <a:spcPct val="90000"/>
            </a:lnSpc>
            <a:spcBef>
              <a:spcPct val="0"/>
            </a:spcBef>
            <a:spcAft>
              <a:spcPct val="20000"/>
            </a:spcAft>
            <a:buChar char="•"/>
          </a:pPr>
          <a:r>
            <a:rPr lang="en-US" sz="1600" kern="1200"/>
            <a:t>Expected Interaction: </a:t>
          </a:r>
        </a:p>
        <a:p>
          <a:pPr marL="342900" lvl="2" indent="-171450" algn="l" defTabSz="711200">
            <a:lnSpc>
              <a:spcPct val="90000"/>
            </a:lnSpc>
            <a:spcBef>
              <a:spcPct val="0"/>
            </a:spcBef>
            <a:spcAft>
              <a:spcPct val="20000"/>
            </a:spcAft>
            <a:buChar char="•"/>
          </a:pPr>
          <a:r>
            <a:rPr lang="en-US" sz="1600" kern="1200"/>
            <a:t>The user will select any or all the parameters like source airport, destination airport, and airline carrier. </a:t>
          </a:r>
        </a:p>
        <a:p>
          <a:pPr marL="342900" lvl="2" indent="-171450" algn="l" defTabSz="711200">
            <a:lnSpc>
              <a:spcPct val="90000"/>
            </a:lnSpc>
            <a:spcBef>
              <a:spcPct val="0"/>
            </a:spcBef>
            <a:spcAft>
              <a:spcPct val="20000"/>
            </a:spcAft>
            <a:buChar char="•"/>
          </a:pPr>
          <a:r>
            <a:rPr lang="en-US" sz="1600" kern="1200"/>
            <a:t>The tool will then fetch the data from the Bureau of Transportation Statistics and provide the data in multiple formats based on the user’s chosen criteria.</a:t>
          </a:r>
        </a:p>
      </dsp:txBody>
      <dsp:txXfrm>
        <a:off x="0" y="584899"/>
        <a:ext cx="11164494" cy="1260630"/>
      </dsp:txXfrm>
    </dsp:sp>
    <dsp:sp modelId="{32445445-A273-4AD1-9406-E7E649EE1E89}">
      <dsp:nvSpPr>
        <dsp:cNvPr id="0" name=""/>
        <dsp:cNvSpPr/>
      </dsp:nvSpPr>
      <dsp:spPr>
        <a:xfrm>
          <a:off x="0" y="1845529"/>
          <a:ext cx="11164494" cy="491399"/>
        </a:xfrm>
        <a:prstGeom prst="round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Visualization Use Case </a:t>
          </a:r>
        </a:p>
      </dsp:txBody>
      <dsp:txXfrm>
        <a:off x="23988" y="1869517"/>
        <a:ext cx="11116518" cy="443423"/>
      </dsp:txXfrm>
    </dsp:sp>
    <dsp:sp modelId="{4B40D801-6253-453B-9E4A-303911C12854}">
      <dsp:nvSpPr>
        <dsp:cNvPr id="0" name=""/>
        <dsp:cNvSpPr/>
      </dsp:nvSpPr>
      <dsp:spPr>
        <a:xfrm>
          <a:off x="0" y="2336929"/>
          <a:ext cx="11164494"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47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User Objective:  A user needs to travel from LA to NYC to participate in an important conference. Due to work conflicts, they will need to fly out on the same day as they are presenting and thus, they want to take all possible steps to avoid disruptions to their intended travel plans. They are specifically interested in which airline will provide them the most security when booking. </a:t>
          </a:r>
        </a:p>
        <a:p>
          <a:pPr marL="171450" lvl="1" indent="-171450" algn="l" defTabSz="711200">
            <a:lnSpc>
              <a:spcPct val="90000"/>
            </a:lnSpc>
            <a:spcBef>
              <a:spcPct val="0"/>
            </a:spcBef>
            <a:spcAft>
              <a:spcPct val="20000"/>
            </a:spcAft>
            <a:buChar char="•"/>
          </a:pPr>
          <a:r>
            <a:rPr lang="en-US" sz="1600" kern="1200"/>
            <a:t>Expected Interaction: </a:t>
          </a:r>
        </a:p>
        <a:p>
          <a:pPr marL="342900" lvl="2" indent="-171450" algn="l" defTabSz="711200">
            <a:lnSpc>
              <a:spcPct val="90000"/>
            </a:lnSpc>
            <a:spcBef>
              <a:spcPct val="0"/>
            </a:spcBef>
            <a:spcAft>
              <a:spcPct val="20000"/>
            </a:spcAft>
            <a:buChar char="•"/>
          </a:pPr>
          <a:r>
            <a:rPr lang="en-US" sz="1600" kern="1200"/>
            <a:t>The user will select denied boarding as their factor of interest. </a:t>
          </a:r>
        </a:p>
        <a:p>
          <a:pPr marL="342900" lvl="2" indent="-171450" algn="l" defTabSz="711200">
            <a:lnSpc>
              <a:spcPct val="90000"/>
            </a:lnSpc>
            <a:spcBef>
              <a:spcPct val="0"/>
            </a:spcBef>
            <a:spcAft>
              <a:spcPct val="20000"/>
            </a:spcAft>
            <a:buChar char="•"/>
          </a:pPr>
          <a:r>
            <a:rPr lang="en-US" sz="1600" kern="1200"/>
            <a:t>The tool will output visualizations with insights into denied boardings over time and by carrier. </a:t>
          </a:r>
        </a:p>
        <a:p>
          <a:pPr marL="342900" lvl="2" indent="-171450" algn="l" defTabSz="711200">
            <a:lnSpc>
              <a:spcPct val="90000"/>
            </a:lnSpc>
            <a:spcBef>
              <a:spcPct val="0"/>
            </a:spcBef>
            <a:spcAft>
              <a:spcPct val="20000"/>
            </a:spcAft>
            <a:buChar char="•"/>
          </a:pPr>
          <a:r>
            <a:rPr lang="en-US" sz="1600" kern="1200"/>
            <a:t>The user will use the interactive tools to help choose which carrier they should fly with. </a:t>
          </a:r>
        </a:p>
      </dsp:txBody>
      <dsp:txXfrm>
        <a:off x="0" y="2336929"/>
        <a:ext cx="11164494" cy="1738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61903-6FC5-4E49-8ED2-D099F6DB8887}">
      <dsp:nvSpPr>
        <dsp:cNvPr id="0" name=""/>
        <dsp:cNvSpPr/>
      </dsp:nvSpPr>
      <dsp:spPr>
        <a:xfrm>
          <a:off x="18306" y="0"/>
          <a:ext cx="850313" cy="835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4B69B-4FF2-4168-9299-7D01A7F43C23}">
      <dsp:nvSpPr>
        <dsp:cNvPr id="0" name=""/>
        <dsp:cNvSpPr/>
      </dsp:nvSpPr>
      <dsp:spPr>
        <a:xfrm>
          <a:off x="18306" y="990537"/>
          <a:ext cx="2429466" cy="357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Data Pipeline </a:t>
          </a:r>
        </a:p>
      </dsp:txBody>
      <dsp:txXfrm>
        <a:off x="18306" y="990537"/>
        <a:ext cx="2429466" cy="357991"/>
      </dsp:txXfrm>
    </dsp:sp>
    <dsp:sp modelId="{9B84437C-EE65-4B84-938A-F1CEFEB9D3A9}">
      <dsp:nvSpPr>
        <dsp:cNvPr id="0" name=""/>
        <dsp:cNvSpPr/>
      </dsp:nvSpPr>
      <dsp:spPr>
        <a:xfrm>
          <a:off x="18306" y="1420725"/>
          <a:ext cx="2429466" cy="225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Purpose: Scrapes data from BTS to create full dataset of flight routes</a:t>
          </a:r>
        </a:p>
        <a:p>
          <a:pPr marL="0" lvl="0" indent="0" algn="l" defTabSz="622300">
            <a:lnSpc>
              <a:spcPct val="100000"/>
            </a:lnSpc>
            <a:spcBef>
              <a:spcPct val="0"/>
            </a:spcBef>
            <a:spcAft>
              <a:spcPct val="35000"/>
            </a:spcAft>
            <a:buNone/>
          </a:pPr>
          <a:r>
            <a:rPr lang="en-US" sz="1400" kern="1200"/>
            <a:t>Input: BTS departures website </a:t>
          </a:r>
        </a:p>
        <a:p>
          <a:pPr marL="0" lvl="0" indent="0" algn="l" defTabSz="622300">
            <a:lnSpc>
              <a:spcPct val="100000"/>
            </a:lnSpc>
            <a:spcBef>
              <a:spcPct val="0"/>
            </a:spcBef>
            <a:spcAft>
              <a:spcPct val="35000"/>
            </a:spcAft>
            <a:buNone/>
          </a:pPr>
          <a:r>
            <a:rPr lang="en-US" sz="1400" kern="1200"/>
            <a:t>Output: Dataset of all flight route information available through BTS</a:t>
          </a:r>
        </a:p>
        <a:p>
          <a:pPr marL="0" lvl="0" indent="0" algn="l" defTabSz="622300">
            <a:lnSpc>
              <a:spcPct val="100000"/>
            </a:lnSpc>
            <a:spcBef>
              <a:spcPct val="0"/>
            </a:spcBef>
            <a:spcAft>
              <a:spcPct val="35000"/>
            </a:spcAft>
            <a:buNone/>
          </a:pPr>
          <a:r>
            <a:rPr lang="en-US" sz="1400" kern="1200"/>
            <a:t>Interactions: Dataset is queried by the web app to produce datasets for users that match their specifications</a:t>
          </a:r>
        </a:p>
      </dsp:txBody>
      <dsp:txXfrm>
        <a:off x="18306" y="1420725"/>
        <a:ext cx="2429466" cy="2257512"/>
      </dsp:txXfrm>
    </dsp:sp>
    <dsp:sp modelId="{FE9818B8-CF10-432E-9A9F-44C196F328AE}">
      <dsp:nvSpPr>
        <dsp:cNvPr id="0" name=""/>
        <dsp:cNvSpPr/>
      </dsp:nvSpPr>
      <dsp:spPr>
        <a:xfrm>
          <a:off x="2872929" y="0"/>
          <a:ext cx="850313" cy="8353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4000" b="-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9F76B-476C-4459-98B8-15C7387D8377}">
      <dsp:nvSpPr>
        <dsp:cNvPr id="0" name=""/>
        <dsp:cNvSpPr/>
      </dsp:nvSpPr>
      <dsp:spPr>
        <a:xfrm>
          <a:off x="2872929" y="990537"/>
          <a:ext cx="2429466" cy="357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Data Manager</a:t>
          </a:r>
        </a:p>
      </dsp:txBody>
      <dsp:txXfrm>
        <a:off x="2872929" y="990537"/>
        <a:ext cx="2429466" cy="357991"/>
      </dsp:txXfrm>
    </dsp:sp>
    <dsp:sp modelId="{FB3AB10C-3E36-4148-80F0-BB760063F660}">
      <dsp:nvSpPr>
        <dsp:cNvPr id="0" name=""/>
        <dsp:cNvSpPr/>
      </dsp:nvSpPr>
      <dsp:spPr>
        <a:xfrm>
          <a:off x="2872929" y="1420725"/>
          <a:ext cx="2429466" cy="225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Purpose: Holds cleaned datasets containing information on denied boarding, delays, and fares</a:t>
          </a:r>
        </a:p>
        <a:p>
          <a:pPr marL="0" lvl="0" indent="0" algn="l" defTabSz="622300">
            <a:lnSpc>
              <a:spcPct val="100000"/>
            </a:lnSpc>
            <a:spcBef>
              <a:spcPct val="0"/>
            </a:spcBef>
            <a:spcAft>
              <a:spcPct val="35000"/>
            </a:spcAft>
            <a:buNone/>
          </a:pPr>
          <a:r>
            <a:rPr lang="en-US" sz="1400" kern="1200"/>
            <a:t>Input: Raw datasets from BTS </a:t>
          </a:r>
        </a:p>
        <a:p>
          <a:pPr marL="0" lvl="0" indent="0" algn="l" defTabSz="622300">
            <a:lnSpc>
              <a:spcPct val="100000"/>
            </a:lnSpc>
            <a:spcBef>
              <a:spcPct val="0"/>
            </a:spcBef>
            <a:spcAft>
              <a:spcPct val="35000"/>
            </a:spcAft>
            <a:buNone/>
          </a:pPr>
          <a:r>
            <a:rPr lang="en-US" sz="1400" kern="1200"/>
            <a:t>Output: Cleaned datasets for denied boarding, fares, and delays</a:t>
          </a:r>
        </a:p>
        <a:p>
          <a:pPr marL="0" lvl="0" indent="0" algn="l" defTabSz="622300">
            <a:lnSpc>
              <a:spcPct val="100000"/>
            </a:lnSpc>
            <a:spcBef>
              <a:spcPct val="0"/>
            </a:spcBef>
            <a:spcAft>
              <a:spcPct val="35000"/>
            </a:spcAft>
            <a:buNone/>
          </a:pPr>
          <a:r>
            <a:rPr lang="en-US" sz="1400" kern="1200"/>
            <a:t>Interactions: Output is used by the Visualization Manager to create figures </a:t>
          </a:r>
        </a:p>
      </dsp:txBody>
      <dsp:txXfrm>
        <a:off x="2872929" y="1420725"/>
        <a:ext cx="2429466" cy="2257512"/>
      </dsp:txXfrm>
    </dsp:sp>
    <dsp:sp modelId="{7BAD06DF-5DF6-4D07-9B0D-34ABAFA643BC}">
      <dsp:nvSpPr>
        <dsp:cNvPr id="0" name=""/>
        <dsp:cNvSpPr/>
      </dsp:nvSpPr>
      <dsp:spPr>
        <a:xfrm>
          <a:off x="5727553" y="0"/>
          <a:ext cx="850313" cy="835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4000" b="-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904E0-DF61-46C7-9628-C5E3E31FCF3D}">
      <dsp:nvSpPr>
        <dsp:cNvPr id="0" name=""/>
        <dsp:cNvSpPr/>
      </dsp:nvSpPr>
      <dsp:spPr>
        <a:xfrm>
          <a:off x="5727553" y="990537"/>
          <a:ext cx="2429466" cy="357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Visualization Manager</a:t>
          </a:r>
        </a:p>
      </dsp:txBody>
      <dsp:txXfrm>
        <a:off x="5727553" y="990537"/>
        <a:ext cx="2429466" cy="357991"/>
      </dsp:txXfrm>
    </dsp:sp>
    <dsp:sp modelId="{3CF65413-9364-4C93-A8B4-880157B27038}">
      <dsp:nvSpPr>
        <dsp:cNvPr id="0" name=""/>
        <dsp:cNvSpPr/>
      </dsp:nvSpPr>
      <dsp:spPr>
        <a:xfrm>
          <a:off x="5727553" y="1420725"/>
          <a:ext cx="2429466" cy="225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Purpose: Produces visualizations to be output by the web application</a:t>
          </a:r>
        </a:p>
        <a:p>
          <a:pPr marL="0" lvl="0" indent="0" algn="l" defTabSz="622300">
            <a:lnSpc>
              <a:spcPct val="100000"/>
            </a:lnSpc>
            <a:spcBef>
              <a:spcPct val="0"/>
            </a:spcBef>
            <a:spcAft>
              <a:spcPct val="35000"/>
            </a:spcAft>
            <a:buNone/>
          </a:pPr>
          <a:r>
            <a:rPr lang="en-US" sz="1400" kern="1200"/>
            <a:t>Input: Datasets on delays, fares, and denied boarding from data manager</a:t>
          </a:r>
        </a:p>
        <a:p>
          <a:pPr marL="0" lvl="0" indent="0" algn="l" defTabSz="622300">
            <a:lnSpc>
              <a:spcPct val="100000"/>
            </a:lnSpc>
            <a:spcBef>
              <a:spcPct val="0"/>
            </a:spcBef>
            <a:spcAft>
              <a:spcPct val="35000"/>
            </a:spcAft>
            <a:buNone/>
          </a:pPr>
          <a:r>
            <a:rPr lang="en-US" sz="1400" kern="1200"/>
            <a:t>Output: Collection of functions to produce visualizations  </a:t>
          </a:r>
        </a:p>
        <a:p>
          <a:pPr marL="0" lvl="0" indent="0" algn="l" defTabSz="622300">
            <a:lnSpc>
              <a:spcPct val="100000"/>
            </a:lnSpc>
            <a:spcBef>
              <a:spcPct val="0"/>
            </a:spcBef>
            <a:spcAft>
              <a:spcPct val="35000"/>
            </a:spcAft>
            <a:buNone/>
          </a:pPr>
          <a:r>
            <a:rPr lang="en-US" sz="1400" kern="1200"/>
            <a:t>Interactions: Datasets produced by the Data Manager as used as input and the function outputs are used by the Website to produce figures </a:t>
          </a:r>
        </a:p>
      </dsp:txBody>
      <dsp:txXfrm>
        <a:off x="5727553" y="1420725"/>
        <a:ext cx="2429466" cy="2257512"/>
      </dsp:txXfrm>
    </dsp:sp>
    <dsp:sp modelId="{729C69CE-47E9-4E75-9BF4-FF12B46EAA2B}">
      <dsp:nvSpPr>
        <dsp:cNvPr id="0" name=""/>
        <dsp:cNvSpPr/>
      </dsp:nvSpPr>
      <dsp:spPr>
        <a:xfrm>
          <a:off x="8582176" y="0"/>
          <a:ext cx="850313" cy="83531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4000" b="-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55D2E0-0570-4B72-B900-15E668772412}">
      <dsp:nvSpPr>
        <dsp:cNvPr id="0" name=""/>
        <dsp:cNvSpPr/>
      </dsp:nvSpPr>
      <dsp:spPr>
        <a:xfrm>
          <a:off x="8582176" y="990537"/>
          <a:ext cx="2429466" cy="357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Website</a:t>
          </a:r>
        </a:p>
      </dsp:txBody>
      <dsp:txXfrm>
        <a:off x="8582176" y="990537"/>
        <a:ext cx="2429466" cy="357991"/>
      </dsp:txXfrm>
    </dsp:sp>
    <dsp:sp modelId="{5A78D57E-EC68-4BB8-B749-D54FB355BAE7}">
      <dsp:nvSpPr>
        <dsp:cNvPr id="0" name=""/>
        <dsp:cNvSpPr/>
      </dsp:nvSpPr>
      <dsp:spPr>
        <a:xfrm>
          <a:off x="8582176" y="1420725"/>
          <a:ext cx="2429466" cy="225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Purpose Provides accessible and interpretable flight data to users </a:t>
          </a:r>
        </a:p>
        <a:p>
          <a:pPr marL="0" lvl="0" indent="0" algn="l" defTabSz="622300">
            <a:lnSpc>
              <a:spcPct val="100000"/>
            </a:lnSpc>
            <a:spcBef>
              <a:spcPct val="0"/>
            </a:spcBef>
            <a:spcAft>
              <a:spcPct val="35000"/>
            </a:spcAft>
            <a:buNone/>
          </a:pPr>
          <a:r>
            <a:rPr lang="en-US" sz="1400" kern="1200"/>
            <a:t>Input: Dataset created by the data pipeline, user input on specifications for their dataset, and visualization functions</a:t>
          </a:r>
        </a:p>
        <a:p>
          <a:pPr marL="0" lvl="0" indent="0" algn="l" defTabSz="622300">
            <a:lnSpc>
              <a:spcPct val="100000"/>
            </a:lnSpc>
            <a:spcBef>
              <a:spcPct val="0"/>
            </a:spcBef>
            <a:spcAft>
              <a:spcPct val="35000"/>
            </a:spcAft>
            <a:buNone/>
          </a:pPr>
          <a:r>
            <a:rPr lang="en-US" sz="1400" kern="1200"/>
            <a:t>Output: Datasets filtered to users’ specifications and dashboard of visualizations for each variable being considered, delays, fares, and denied boarding</a:t>
          </a:r>
        </a:p>
        <a:p>
          <a:pPr marL="0" lvl="0" indent="0" algn="l" defTabSz="622300">
            <a:lnSpc>
              <a:spcPct val="100000"/>
            </a:lnSpc>
            <a:spcBef>
              <a:spcPct val="0"/>
            </a:spcBef>
            <a:spcAft>
              <a:spcPct val="35000"/>
            </a:spcAft>
            <a:buNone/>
          </a:pPr>
          <a:r>
            <a:rPr lang="en-US" sz="1400" kern="1200"/>
            <a:t>Interactions: Functions from the Visualization Manager are used to output dashboards and output from the Data Pipeline is queried to obtain filtered datasets</a:t>
          </a:r>
        </a:p>
      </dsp:txBody>
      <dsp:txXfrm>
        <a:off x="8582176" y="1420725"/>
        <a:ext cx="2429466" cy="22575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67851-1059-47FC-809A-FF2C208B9011}"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F7A97-D078-4E30-A98C-AB231A94927A}" type="slidenum">
              <a:rPr lang="en-US" smtClean="0"/>
              <a:t>‹#›</a:t>
            </a:fld>
            <a:endParaRPr lang="en-US"/>
          </a:p>
        </p:txBody>
      </p:sp>
    </p:spTree>
    <p:extLst>
      <p:ext uri="{BB962C8B-B14F-4D97-AF65-F5344CB8AC3E}">
        <p14:creationId xmlns:p14="http://schemas.microsoft.com/office/powerpoint/2010/main" val="99695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Aadi</a:t>
            </a:r>
          </a:p>
        </p:txBody>
      </p:sp>
      <p:sp>
        <p:nvSpPr>
          <p:cNvPr id="4" name="Slide Number Placeholder 3"/>
          <p:cNvSpPr>
            <a:spLocks noGrp="1"/>
          </p:cNvSpPr>
          <p:nvPr>
            <p:ph type="sldNum" sz="quarter" idx="5"/>
          </p:nvPr>
        </p:nvSpPr>
        <p:spPr/>
        <p:txBody>
          <a:bodyPr/>
          <a:lstStyle/>
          <a:p>
            <a:fld id="{ECFF7A97-D078-4E30-A98C-AB231A94927A}" type="slidenum">
              <a:rPr lang="en-US" smtClean="0"/>
              <a:t>2</a:t>
            </a:fld>
            <a:endParaRPr lang="en-US"/>
          </a:p>
        </p:txBody>
      </p:sp>
    </p:spTree>
    <p:extLst>
      <p:ext uri="{BB962C8B-B14F-4D97-AF65-F5344CB8AC3E}">
        <p14:creationId xmlns:p14="http://schemas.microsoft.com/office/powerpoint/2010/main" val="45089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Frances</a:t>
            </a:r>
          </a:p>
        </p:txBody>
      </p:sp>
      <p:sp>
        <p:nvSpPr>
          <p:cNvPr id="4" name="Slide Number Placeholder 3"/>
          <p:cNvSpPr>
            <a:spLocks noGrp="1"/>
          </p:cNvSpPr>
          <p:nvPr>
            <p:ph type="sldNum" sz="quarter" idx="5"/>
          </p:nvPr>
        </p:nvSpPr>
        <p:spPr/>
        <p:txBody>
          <a:bodyPr/>
          <a:lstStyle/>
          <a:p>
            <a:fld id="{ECFF7A97-D078-4E30-A98C-AB231A94927A}" type="slidenum">
              <a:rPr lang="en-US" smtClean="0"/>
              <a:t>3</a:t>
            </a:fld>
            <a:endParaRPr lang="en-US"/>
          </a:p>
        </p:txBody>
      </p:sp>
    </p:spTree>
    <p:extLst>
      <p:ext uri="{BB962C8B-B14F-4D97-AF65-F5344CB8AC3E}">
        <p14:creationId xmlns:p14="http://schemas.microsoft.com/office/powerpoint/2010/main" val="412401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Matthew</a:t>
            </a:r>
          </a:p>
        </p:txBody>
      </p:sp>
      <p:sp>
        <p:nvSpPr>
          <p:cNvPr id="4" name="Slide Number Placeholder 3"/>
          <p:cNvSpPr>
            <a:spLocks noGrp="1"/>
          </p:cNvSpPr>
          <p:nvPr>
            <p:ph type="sldNum" sz="quarter" idx="5"/>
          </p:nvPr>
        </p:nvSpPr>
        <p:spPr/>
        <p:txBody>
          <a:bodyPr/>
          <a:lstStyle/>
          <a:p>
            <a:fld id="{ECFF7A97-D078-4E30-A98C-AB231A94927A}" type="slidenum">
              <a:rPr lang="en-US" smtClean="0"/>
              <a:t>4</a:t>
            </a:fld>
            <a:endParaRPr lang="en-US"/>
          </a:p>
        </p:txBody>
      </p:sp>
    </p:spTree>
    <p:extLst>
      <p:ext uri="{BB962C8B-B14F-4D97-AF65-F5344CB8AC3E}">
        <p14:creationId xmlns:p14="http://schemas.microsoft.com/office/powerpoint/2010/main" val="275074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FF7A97-D078-4E30-A98C-AB231A94927A}" type="slidenum">
              <a:rPr lang="en-US" smtClean="0"/>
              <a:t>5</a:t>
            </a:fld>
            <a:endParaRPr lang="en-US"/>
          </a:p>
        </p:txBody>
      </p:sp>
    </p:spTree>
    <p:extLst>
      <p:ext uri="{BB962C8B-B14F-4D97-AF65-F5344CB8AC3E}">
        <p14:creationId xmlns:p14="http://schemas.microsoft.com/office/powerpoint/2010/main" val="9668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Soham</a:t>
            </a:r>
          </a:p>
        </p:txBody>
      </p:sp>
      <p:sp>
        <p:nvSpPr>
          <p:cNvPr id="4" name="Slide Number Placeholder 3"/>
          <p:cNvSpPr>
            <a:spLocks noGrp="1"/>
          </p:cNvSpPr>
          <p:nvPr>
            <p:ph type="sldNum" sz="quarter" idx="5"/>
          </p:nvPr>
        </p:nvSpPr>
        <p:spPr/>
        <p:txBody>
          <a:bodyPr/>
          <a:lstStyle/>
          <a:p>
            <a:fld id="{ECFF7A97-D078-4E30-A98C-AB231A94927A}" type="slidenum">
              <a:rPr lang="en-US" smtClean="0"/>
              <a:t>7</a:t>
            </a:fld>
            <a:endParaRPr lang="en-US"/>
          </a:p>
        </p:txBody>
      </p:sp>
    </p:spTree>
    <p:extLst>
      <p:ext uri="{BB962C8B-B14F-4D97-AF65-F5344CB8AC3E}">
        <p14:creationId xmlns:p14="http://schemas.microsoft.com/office/powerpoint/2010/main" val="179989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AD6EE87-EBD5-4F12-A48A-63ACA297AC8F}" type="datetimeFigureOut">
              <a:rPr lang="en-US" smtClean="0"/>
              <a:t>3/14/2023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355811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1600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4AFB99-0EAB-4182-AFF8-E214C82A68F6}" type="datetimeFigureOut">
              <a:rPr lang="en-US" smtClean="0"/>
              <a:t>3/14/2023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416504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1599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A61015F-7CC6-4D0A-9D87-873EA4C304CC}" type="datetimeFigureOut">
              <a:rPr lang="en-US" smtClean="0"/>
              <a:t>3/14/2023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87311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7488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8744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F4D4C-5367-4C26-9E2B-D8088D7FCA81}"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58170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384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5C68B11-C5A8-448C-8CE9-B1A273C79CFC}" type="datetimeFigureOut">
              <a:rPr lang="en-US" smtClean="0"/>
              <a:t>3/14/2023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85507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1833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298CD5-6C1E-4009-B41F-6DF62E31D3BE}" type="datetimeFigureOut">
              <a:rPr lang="en-US" smtClean="0"/>
              <a:pPr/>
              <a:t>3/14/2023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61160428"/>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SmoothFly</a:t>
            </a:r>
            <a:endParaRPr lang="en-US"/>
          </a:p>
        </p:txBody>
      </p:sp>
      <p:sp>
        <p:nvSpPr>
          <p:cNvPr id="3" name="Subtitle 2"/>
          <p:cNvSpPr>
            <a:spLocks noGrp="1"/>
          </p:cNvSpPr>
          <p:nvPr>
            <p:ph type="subTitle" idx="1"/>
          </p:nvPr>
        </p:nvSpPr>
        <p:spPr/>
        <p:txBody>
          <a:bodyPr/>
          <a:lstStyle/>
          <a:p>
            <a:r>
              <a:rPr lang="en-US"/>
              <a:t>Matthew blake, soham butala, Aaditya Parthasarathy, frances scott-weis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7351-DD20-AD68-9D6F-2DDC48DDD83C}"/>
              </a:ext>
            </a:extLst>
          </p:cNvPr>
          <p:cNvSpPr>
            <a:spLocks noGrp="1"/>
          </p:cNvSpPr>
          <p:nvPr>
            <p:ph type="title"/>
          </p:nvPr>
        </p:nvSpPr>
        <p:spPr/>
        <p:txBody>
          <a:bodyPr>
            <a:normAutofit/>
          </a:bodyPr>
          <a:lstStyle/>
          <a:p>
            <a:r>
              <a:rPr lang="en-US">
                <a:cs typeface="Calibri Light"/>
              </a:rPr>
              <a:t>Project design</a:t>
            </a:r>
          </a:p>
        </p:txBody>
      </p:sp>
      <p:sp>
        <p:nvSpPr>
          <p:cNvPr id="3" name="Content Placeholder 2">
            <a:extLst>
              <a:ext uri="{FF2B5EF4-FFF2-40B4-BE49-F238E27FC236}">
                <a16:creationId xmlns:a16="http://schemas.microsoft.com/office/drawing/2014/main" id="{EF5843DF-6A76-D167-F7F8-9B8EAF4D3C0B}"/>
              </a:ext>
            </a:extLst>
          </p:cNvPr>
          <p:cNvSpPr>
            <a:spLocks noGrp="1"/>
          </p:cNvSpPr>
          <p:nvPr>
            <p:ph idx="1"/>
          </p:nvPr>
        </p:nvSpPr>
        <p:spPr>
          <a:xfrm>
            <a:off x="581192" y="1953158"/>
            <a:ext cx="11029615" cy="4467962"/>
          </a:xfrm>
        </p:spPr>
        <p:txBody>
          <a:bodyPr vert="horz" lIns="91440" tIns="45720" rIns="91440" bIns="45720" rtlCol="0" anchor="t">
            <a:normAutofit lnSpcReduction="10000"/>
          </a:bodyPr>
          <a:lstStyle/>
          <a:p>
            <a:pPr marL="0" indent="0">
              <a:buNone/>
            </a:pPr>
            <a:r>
              <a:rPr lang="en-US" sz="1800" b="1" i="0" u="none" strike="noStrike">
                <a:solidFill>
                  <a:srgbClr val="111111"/>
                </a:solidFill>
                <a:effectLst/>
                <a:latin typeface="Calibri" panose="020F0502020204030204" pitchFamily="34" charset="0"/>
              </a:rPr>
              <a:t>Background</a:t>
            </a:r>
          </a:p>
          <a:p>
            <a:r>
              <a:rPr lang="en-US" sz="1800" b="0" i="0" u="none" strike="noStrike">
                <a:solidFill>
                  <a:srgbClr val="111111"/>
                </a:solidFill>
                <a:effectLst/>
                <a:latin typeface="Calibri" panose="020F0502020204030204" pitchFamily="34" charset="0"/>
              </a:rPr>
              <a:t>Covid-19 led to an increase in delays, cancellations, and other disruptions to air travel</a:t>
            </a:r>
          </a:p>
          <a:p>
            <a:r>
              <a:rPr lang="en-US">
                <a:solidFill>
                  <a:srgbClr val="111111"/>
                </a:solidFill>
                <a:latin typeface="Calibri" panose="020F0502020204030204" pitchFamily="34" charset="0"/>
              </a:rPr>
              <a:t>Experiencing such disruptions adds stress and uncertainty to traveling which is already heightened due to the pandemic</a:t>
            </a:r>
          </a:p>
          <a:p>
            <a:r>
              <a:rPr lang="en-US" sz="1800" b="0" i="0" u="none" strike="noStrike">
                <a:solidFill>
                  <a:srgbClr val="111111"/>
                </a:solidFill>
                <a:effectLst/>
                <a:latin typeface="Calibri" panose="020F0502020204030204" pitchFamily="34" charset="0"/>
              </a:rPr>
              <a:t>The Bureau of Transportation Statistics (BTS) holds a wealth of information on flight history in the US, but the data is largely </a:t>
            </a:r>
            <a:r>
              <a:rPr lang="en-US" sz="1800" b="0" i="0" u="sng" strike="noStrike">
                <a:solidFill>
                  <a:srgbClr val="111111"/>
                </a:solidFill>
                <a:effectLst/>
                <a:latin typeface="Calibri" panose="020F0502020204030204" pitchFamily="34" charset="0"/>
              </a:rPr>
              <a:t>inaccessible</a:t>
            </a:r>
            <a:r>
              <a:rPr lang="en-US" sz="1800" b="0" i="0" u="none" strike="noStrike">
                <a:solidFill>
                  <a:srgbClr val="111111"/>
                </a:solidFill>
                <a:effectLst/>
                <a:latin typeface="Calibri" panose="020F0502020204030204" pitchFamily="34" charset="0"/>
              </a:rPr>
              <a:t> and </a:t>
            </a:r>
            <a:r>
              <a:rPr lang="en-US" sz="1800" b="0" i="0" u="sng" strike="noStrike">
                <a:solidFill>
                  <a:srgbClr val="111111"/>
                </a:solidFill>
                <a:effectLst/>
                <a:latin typeface="Calibri" panose="020F0502020204030204" pitchFamily="34" charset="0"/>
              </a:rPr>
              <a:t>lacks interpretability  </a:t>
            </a:r>
            <a:endParaRPr lang="en-US" sz="1800" b="1" i="0" strike="noStrike">
              <a:solidFill>
                <a:srgbClr val="111111"/>
              </a:solidFill>
              <a:effectLst/>
              <a:latin typeface="Calibri" panose="020F0502020204030204" pitchFamily="34" charset="0"/>
            </a:endParaRPr>
          </a:p>
          <a:p>
            <a:pPr marL="0" indent="0">
              <a:buNone/>
            </a:pPr>
            <a:r>
              <a:rPr lang="en-US" sz="1800" b="1" i="0" strike="noStrike">
                <a:solidFill>
                  <a:srgbClr val="111111"/>
                </a:solidFill>
                <a:effectLst/>
                <a:latin typeface="Calibri" panose="020F0502020204030204" pitchFamily="34" charset="0"/>
              </a:rPr>
              <a:t>Project Goals</a:t>
            </a:r>
          </a:p>
          <a:p>
            <a:r>
              <a:rPr lang="en-US">
                <a:solidFill>
                  <a:srgbClr val="111111"/>
                </a:solidFill>
                <a:latin typeface="Calibri" panose="020F0502020204030204" pitchFamily="34" charset="0"/>
              </a:rPr>
              <a:t>Increase the accessibility of flight data from the BTS to allow users to gain insights into future travel plans with their own analysis </a:t>
            </a:r>
          </a:p>
          <a:p>
            <a:r>
              <a:rPr lang="en-US" b="0" i="0" strike="noStrike">
                <a:solidFill>
                  <a:srgbClr val="111111"/>
                </a:solidFill>
                <a:effectLst/>
                <a:latin typeface="Calibri" panose="020F0502020204030204" pitchFamily="34" charset="0"/>
              </a:rPr>
              <a:t>Provid</a:t>
            </a:r>
            <a:r>
              <a:rPr lang="en-US">
                <a:solidFill>
                  <a:srgbClr val="111111"/>
                </a:solidFill>
                <a:latin typeface="Calibri" panose="020F0502020204030204" pitchFamily="34" charset="0"/>
              </a:rPr>
              <a:t>e interpretable analysis of key factors that a user may consider when booking air travel:</a:t>
            </a:r>
          </a:p>
          <a:p>
            <a:pPr lvl="1"/>
            <a:r>
              <a:rPr lang="en-US">
                <a:solidFill>
                  <a:srgbClr val="111111"/>
                </a:solidFill>
                <a:latin typeface="Calibri" panose="020F0502020204030204" pitchFamily="34" charset="0"/>
              </a:rPr>
              <a:t>Fares</a:t>
            </a:r>
          </a:p>
          <a:p>
            <a:pPr lvl="1"/>
            <a:r>
              <a:rPr lang="en-US">
                <a:solidFill>
                  <a:srgbClr val="111111"/>
                </a:solidFill>
                <a:latin typeface="Calibri" panose="020F0502020204030204" pitchFamily="34" charset="0"/>
              </a:rPr>
              <a:t>Denied boarding</a:t>
            </a:r>
          </a:p>
          <a:p>
            <a:pPr lvl="1"/>
            <a:r>
              <a:rPr lang="en-US">
                <a:solidFill>
                  <a:srgbClr val="111111"/>
                </a:solidFill>
                <a:latin typeface="Calibri" panose="020F0502020204030204" pitchFamily="34" charset="0"/>
              </a:rPr>
              <a:t>Delays</a:t>
            </a:r>
            <a:endParaRPr lang="en-US">
              <a:cs typeface="Calibri" panose="020F0502020204030204"/>
            </a:endParaRPr>
          </a:p>
          <a:p>
            <a:endParaRPr lang="en-US"/>
          </a:p>
          <a:p>
            <a:endParaRPr lang="en-US">
              <a:cs typeface="Calibri"/>
            </a:endParaRPr>
          </a:p>
        </p:txBody>
      </p:sp>
    </p:spTree>
    <p:extLst>
      <p:ext uri="{BB962C8B-B14F-4D97-AF65-F5344CB8AC3E}">
        <p14:creationId xmlns:p14="http://schemas.microsoft.com/office/powerpoint/2010/main" val="22244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0CFA-5876-12EC-EA34-B0866FEB9EBF}"/>
              </a:ext>
            </a:extLst>
          </p:cNvPr>
          <p:cNvSpPr>
            <a:spLocks noGrp="1"/>
          </p:cNvSpPr>
          <p:nvPr>
            <p:ph type="title"/>
          </p:nvPr>
        </p:nvSpPr>
        <p:spPr/>
        <p:txBody>
          <a:bodyPr>
            <a:normAutofit/>
          </a:bodyPr>
          <a:lstStyle/>
          <a:p>
            <a:r>
              <a:rPr lang="en-US">
                <a:latin typeface="Calibri"/>
                <a:cs typeface="Calibri"/>
              </a:rPr>
              <a:t>Data used</a:t>
            </a:r>
            <a:endParaRPr lang="en-US"/>
          </a:p>
        </p:txBody>
      </p:sp>
      <p:sp>
        <p:nvSpPr>
          <p:cNvPr id="3" name="Content Placeholder 2">
            <a:extLst>
              <a:ext uri="{FF2B5EF4-FFF2-40B4-BE49-F238E27FC236}">
                <a16:creationId xmlns:a16="http://schemas.microsoft.com/office/drawing/2014/main" id="{382F3598-6DDB-9041-E16A-DE3F8A3C26B0}"/>
              </a:ext>
            </a:extLst>
          </p:cNvPr>
          <p:cNvSpPr>
            <a:spLocks noGrp="1"/>
          </p:cNvSpPr>
          <p:nvPr>
            <p:ph idx="1"/>
          </p:nvPr>
        </p:nvSpPr>
        <p:spPr>
          <a:xfrm>
            <a:off x="581192" y="1920240"/>
            <a:ext cx="11029615" cy="4846320"/>
          </a:xfrm>
        </p:spPr>
        <p:txBody>
          <a:bodyPr anchor="t">
            <a:normAutofit fontScale="77500" lnSpcReduction="20000"/>
          </a:bodyPr>
          <a:lstStyle/>
          <a:p>
            <a:pPr marL="285750" indent="-285750"/>
            <a:r>
              <a:rPr lang="en-US"/>
              <a:t>Airline On-time Statistics</a:t>
            </a:r>
          </a:p>
          <a:p>
            <a:pPr marL="609600" lvl="1" indent="-285750"/>
            <a:r>
              <a:rPr lang="en-US"/>
              <a:t>This data source was used for the Data Pipeline and provides an interface for selecting a variety of fields and obtaining data on relevant flight routes</a:t>
            </a:r>
          </a:p>
          <a:p>
            <a:pPr marL="609600" lvl="1" indent="-285750"/>
            <a:r>
              <a:rPr lang="en-US"/>
              <a:t>Limitation: Data must be manually queried by selecting airline, origin/destination city, and time frame, thus there is no way to obtain sets of data for more than one carrier or route in one query</a:t>
            </a:r>
          </a:p>
          <a:p>
            <a:pPr marL="305435" indent="-305435"/>
            <a:r>
              <a:rPr lang="en-US"/>
              <a:t>Airline On-Time Statistics and Delay Causes</a:t>
            </a:r>
          </a:p>
          <a:p>
            <a:pPr marL="629920" lvl="1" indent="-305435"/>
            <a:r>
              <a:rPr lang="en-US"/>
              <a:t>This data was used for the Delays visualizations and contains information about the flight routes and carriers which were delayed for more than 30 minutes aggregated by month. </a:t>
            </a:r>
          </a:p>
          <a:p>
            <a:pPr marL="629920" lvl="1" indent="-305435"/>
            <a:r>
              <a:rPr lang="en-US"/>
              <a:t>Limitations: </a:t>
            </a:r>
            <a:r>
              <a:rPr lang="en-US">
                <a:ea typeface="+mn-lt"/>
                <a:cs typeface="+mn-lt"/>
              </a:rPr>
              <a:t>Delays dataset did not contain information on flights by quarters as the consumer fares dataset did, thus preventing us from accounting for seasonality. Delays also only contained information on arrival delays, not departure delays.</a:t>
            </a:r>
          </a:p>
          <a:p>
            <a:pPr marL="305435" indent="-305435"/>
            <a:r>
              <a:rPr lang="en-US"/>
              <a:t>Domestic Airline Consumer Airfare Report </a:t>
            </a:r>
          </a:p>
          <a:p>
            <a:pPr marL="629285" lvl="1" indent="-305435"/>
            <a:r>
              <a:rPr lang="en-US"/>
              <a:t>This data was used for the Fares visualizations and contains information on fare prices of short and long-haul flights in the US aggregated by quarter</a:t>
            </a:r>
          </a:p>
          <a:p>
            <a:pPr marL="629920" lvl="1" indent="-305435"/>
            <a:r>
              <a:rPr lang="en-US"/>
              <a:t>Limitation: Carrier information is not available </a:t>
            </a:r>
          </a:p>
          <a:p>
            <a:pPr marL="305435" indent="-305435"/>
            <a:r>
              <a:rPr lang="en-US"/>
              <a:t>Passengers Denied Confirmed Space Report</a:t>
            </a:r>
          </a:p>
          <a:p>
            <a:pPr marL="629920" lvl="1" indent="-305435"/>
            <a:r>
              <a:rPr lang="en-US"/>
              <a:t>This data was used for the Denied Boarding visualizations and contains information on involuntary and voluntary denied boarding by carrier that is aggregated on a quarterly level </a:t>
            </a:r>
          </a:p>
          <a:p>
            <a:pPr marL="629920" lvl="1" indent="-305435"/>
            <a:r>
              <a:rPr lang="en-US"/>
              <a:t>Limitations:  Formatting for years prior to 2018 is inconsistent, column definitions and airline naming conventions are inconsistent, and data on flight route is not available </a:t>
            </a:r>
          </a:p>
          <a:p>
            <a:pPr marL="35560" indent="0">
              <a:buNone/>
            </a:pPr>
            <a:r>
              <a:rPr lang="en-US"/>
              <a:t>All the data for this project was obtained from the Bureau of Transportation Statistics. </a:t>
            </a:r>
          </a:p>
        </p:txBody>
      </p:sp>
    </p:spTree>
    <p:extLst>
      <p:ext uri="{BB962C8B-B14F-4D97-AF65-F5344CB8AC3E}">
        <p14:creationId xmlns:p14="http://schemas.microsoft.com/office/powerpoint/2010/main" val="71517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93C-2512-962E-CC40-C693AFBAF2FE}"/>
              </a:ext>
            </a:extLst>
          </p:cNvPr>
          <p:cNvSpPr>
            <a:spLocks noGrp="1"/>
          </p:cNvSpPr>
          <p:nvPr>
            <p:ph type="title"/>
          </p:nvPr>
        </p:nvSpPr>
        <p:spPr>
          <a:xfrm>
            <a:off x="581192" y="702156"/>
            <a:ext cx="11029616" cy="1013800"/>
          </a:xfrm>
        </p:spPr>
        <p:txBody>
          <a:bodyPr>
            <a:normAutofit/>
          </a:bodyPr>
          <a:lstStyle/>
          <a:p>
            <a:r>
              <a:rPr lang="en-US">
                <a:solidFill>
                  <a:srgbClr val="FFFEFF"/>
                </a:solidFill>
                <a:latin typeface="Calibri"/>
                <a:cs typeface="Calibri"/>
              </a:rPr>
              <a:t>Use Cases</a:t>
            </a:r>
            <a:endParaRPr lang="en-US">
              <a:solidFill>
                <a:srgbClr val="FFFEFF"/>
              </a:solidFill>
            </a:endParaRPr>
          </a:p>
        </p:txBody>
      </p:sp>
      <p:graphicFrame>
        <p:nvGraphicFramePr>
          <p:cNvPr id="9" name="Content Placeholder 2">
            <a:extLst>
              <a:ext uri="{FF2B5EF4-FFF2-40B4-BE49-F238E27FC236}">
                <a16:creationId xmlns:a16="http://schemas.microsoft.com/office/drawing/2014/main" id="{F70F03EA-D044-F5B9-A129-9B1F88B23FC7}"/>
              </a:ext>
            </a:extLst>
          </p:cNvPr>
          <p:cNvGraphicFramePr>
            <a:graphicFrameLocks noGrp="1"/>
          </p:cNvGraphicFramePr>
          <p:nvPr>
            <p:ph idx="1"/>
            <p:extLst>
              <p:ext uri="{D42A27DB-BD31-4B8C-83A1-F6EECF244321}">
                <p14:modId xmlns:p14="http://schemas.microsoft.com/office/powerpoint/2010/main" val="2841508245"/>
              </p:ext>
            </p:extLst>
          </p:nvPr>
        </p:nvGraphicFramePr>
        <p:xfrm>
          <a:off x="581192" y="2111828"/>
          <a:ext cx="11164494" cy="416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58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C7D6-FF82-7DA5-608D-DC9253DB27DC}"/>
              </a:ext>
            </a:extLst>
          </p:cNvPr>
          <p:cNvSpPr>
            <a:spLocks noGrp="1"/>
          </p:cNvSpPr>
          <p:nvPr>
            <p:ph type="title"/>
          </p:nvPr>
        </p:nvSpPr>
        <p:spPr>
          <a:xfrm>
            <a:off x="581192" y="702156"/>
            <a:ext cx="11029616" cy="1013800"/>
          </a:xfrm>
        </p:spPr>
        <p:txBody>
          <a:bodyPr>
            <a:normAutofit/>
          </a:bodyPr>
          <a:lstStyle/>
          <a:p>
            <a:r>
              <a:rPr lang="en-US">
                <a:solidFill>
                  <a:srgbClr val="FFFEFF"/>
                </a:solidFill>
              </a:rPr>
              <a:t>design</a:t>
            </a:r>
          </a:p>
        </p:txBody>
      </p:sp>
      <p:graphicFrame>
        <p:nvGraphicFramePr>
          <p:cNvPr id="8" name="Content Placeholder 2">
            <a:extLst>
              <a:ext uri="{FF2B5EF4-FFF2-40B4-BE49-F238E27FC236}">
                <a16:creationId xmlns:a16="http://schemas.microsoft.com/office/drawing/2014/main" id="{C257E8E5-E50B-60B7-553D-C5F1AE66C407}"/>
              </a:ext>
            </a:extLst>
          </p:cNvPr>
          <p:cNvGraphicFramePr>
            <a:graphicFrameLocks noGrp="1"/>
          </p:cNvGraphicFramePr>
          <p:nvPr>
            <p:ph idx="1"/>
            <p:extLst>
              <p:ext uri="{D42A27DB-BD31-4B8C-83A1-F6EECF244321}">
                <p14:modId xmlns:p14="http://schemas.microsoft.com/office/powerpoint/2010/main" val="1879307302"/>
              </p:ext>
            </p:extLst>
          </p:nvPr>
        </p:nvGraphicFramePr>
        <p:xfrm>
          <a:off x="581025" y="1832882"/>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650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Play">
            <a:extLst>
              <a:ext uri="{FF2B5EF4-FFF2-40B4-BE49-F238E27FC236}">
                <a16:creationId xmlns:a16="http://schemas.microsoft.com/office/drawing/2014/main" id="{CD26C0E4-DA38-1867-4E20-7081AD952F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13" name="Rectangle 12">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214258-1B2D-44AC-586D-B49DF69B5BD8}"/>
              </a:ext>
            </a:extLst>
          </p:cNvPr>
          <p:cNvSpPr>
            <a:spLocks noGrp="1"/>
          </p:cNvSpPr>
          <p:nvPr>
            <p:ph type="ctrTitle"/>
          </p:nvPr>
        </p:nvSpPr>
        <p:spPr>
          <a:xfrm>
            <a:off x="8296275" y="1419225"/>
            <a:ext cx="3081576" cy="2085869"/>
          </a:xfrm>
        </p:spPr>
        <p:txBody>
          <a:bodyPr>
            <a:normAutofit/>
          </a:bodyPr>
          <a:lstStyle/>
          <a:p>
            <a:r>
              <a:rPr lang="en-US">
                <a:solidFill>
                  <a:srgbClr val="FFFFFF"/>
                </a:solidFill>
                <a:cs typeface="Calibri Light"/>
              </a:rPr>
              <a:t>Demo</a:t>
            </a:r>
            <a:endParaRPr lang="en-US">
              <a:solidFill>
                <a:srgbClr val="FFFFFF"/>
              </a:solidFill>
            </a:endParaRPr>
          </a:p>
        </p:txBody>
      </p:sp>
    </p:spTree>
    <p:extLst>
      <p:ext uri="{BB962C8B-B14F-4D97-AF65-F5344CB8AC3E}">
        <p14:creationId xmlns:p14="http://schemas.microsoft.com/office/powerpoint/2010/main" val="282360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A205-A048-9331-1C95-BD659443AE36}"/>
              </a:ext>
            </a:extLst>
          </p:cNvPr>
          <p:cNvSpPr>
            <a:spLocks noGrp="1"/>
          </p:cNvSpPr>
          <p:nvPr>
            <p:ph type="title"/>
          </p:nvPr>
        </p:nvSpPr>
        <p:spPr/>
        <p:txBody>
          <a:bodyPr>
            <a:normAutofit/>
          </a:bodyPr>
          <a:lstStyle/>
          <a:p>
            <a:r>
              <a:rPr lang="en-US">
                <a:latin typeface="Calibri"/>
                <a:cs typeface="Calibri"/>
              </a:rPr>
              <a:t>Lessons learned and future work</a:t>
            </a:r>
            <a:endParaRPr lang="en-US"/>
          </a:p>
        </p:txBody>
      </p:sp>
      <p:sp>
        <p:nvSpPr>
          <p:cNvPr id="3" name="Content Placeholder 2">
            <a:extLst>
              <a:ext uri="{FF2B5EF4-FFF2-40B4-BE49-F238E27FC236}">
                <a16:creationId xmlns:a16="http://schemas.microsoft.com/office/drawing/2014/main" id="{7EDF4DB7-A944-E08C-E5E6-9EDD34CFC23A}"/>
              </a:ext>
            </a:extLst>
          </p:cNvPr>
          <p:cNvSpPr>
            <a:spLocks noGrp="1"/>
          </p:cNvSpPr>
          <p:nvPr>
            <p:ph idx="1"/>
          </p:nvPr>
        </p:nvSpPr>
        <p:spPr>
          <a:xfrm>
            <a:off x="581192" y="2180496"/>
            <a:ext cx="11029615" cy="4164216"/>
          </a:xfrm>
        </p:spPr>
        <p:txBody>
          <a:bodyPr vert="horz" lIns="91440" tIns="45720" rIns="91440" bIns="45720" rtlCol="0" anchor="t">
            <a:normAutofit fontScale="92500" lnSpcReduction="10000"/>
          </a:bodyPr>
          <a:lstStyle/>
          <a:p>
            <a:pPr marL="305435" indent="-305435"/>
            <a:r>
              <a:rPr lang="en-US">
                <a:cs typeface="Calibri"/>
              </a:rPr>
              <a:t>Lessons Learned</a:t>
            </a:r>
            <a:endParaRPr lang="en-US"/>
          </a:p>
          <a:p>
            <a:pPr marL="629920" lvl="1" indent="-305435"/>
            <a:endParaRPr lang="en-US">
              <a:cs typeface="Calibri"/>
            </a:endParaRPr>
          </a:p>
          <a:p>
            <a:pPr marL="629920" lvl="1" indent="-305435"/>
            <a:r>
              <a:rPr lang="en-US">
                <a:cs typeface="Calibri"/>
              </a:rPr>
              <a:t>Working with a variety of datasets, even from the same source, necessitates a substantial amount of data cleaning and processing</a:t>
            </a:r>
            <a:endParaRPr lang="en-US"/>
          </a:p>
          <a:p>
            <a:pPr marL="899795" lvl="2" indent="-269875"/>
            <a:r>
              <a:rPr lang="en-US">
                <a:cs typeface="Calibri"/>
              </a:rPr>
              <a:t>Datasets were often incomplete i.e. they contained discontinuous data collected at various timepoints</a:t>
            </a:r>
          </a:p>
          <a:p>
            <a:pPr marL="899795" lvl="2" indent="-269875"/>
            <a:r>
              <a:rPr lang="en-US">
                <a:cs typeface="Calibri"/>
              </a:rPr>
              <a:t>Needed to reformat/transform variables in the datasets in order to create our visualizations</a:t>
            </a:r>
          </a:p>
          <a:p>
            <a:pPr marL="899795" lvl="2" indent="-269875"/>
            <a:endParaRPr lang="en-US">
              <a:cs typeface="Calibri"/>
            </a:endParaRPr>
          </a:p>
          <a:p>
            <a:pPr marL="305435" indent="-305435"/>
            <a:r>
              <a:rPr lang="en-US">
                <a:cs typeface="Calibri"/>
              </a:rPr>
              <a:t>Future Work</a:t>
            </a:r>
          </a:p>
          <a:p>
            <a:pPr marL="629920" lvl="1" indent="-305435"/>
            <a:r>
              <a:rPr lang="en-US">
                <a:cs typeface="Calibri"/>
              </a:rPr>
              <a:t>Expand dashboard to query data from the pipeline to allow for further analysis and specifications from a user</a:t>
            </a:r>
          </a:p>
          <a:p>
            <a:pPr marL="629920" lvl="1" indent="-305435"/>
            <a:r>
              <a:rPr lang="en-US">
                <a:cs typeface="Calibri"/>
              </a:rPr>
              <a:t>Automate the process for our dashboard to query the pipeline to ensure that our visualizations are up-to-date.</a:t>
            </a:r>
          </a:p>
          <a:p>
            <a:pPr marL="629920" lvl="1" indent="-305435"/>
            <a:r>
              <a:rPr lang="en-US">
                <a:cs typeface="Calibri"/>
              </a:rPr>
              <a:t>Incorporate forecasting modeling into our dashboards i.e. predict the likelihood of a user being denied boarding or their flight being delayed</a:t>
            </a:r>
          </a:p>
          <a:p>
            <a:pPr marL="629920" lvl="1" indent="-305435"/>
            <a:r>
              <a:rPr lang="en-US">
                <a:cs typeface="Calibri"/>
              </a:rPr>
              <a:t>Our datasets only contained data on flights within the United States. We could expand our dashboard to include flights outside of the states. </a:t>
            </a:r>
          </a:p>
          <a:p>
            <a:pPr marL="629920" lvl="1" indent="-305435"/>
            <a:endParaRPr lang="en-US">
              <a:cs typeface="Calibri"/>
            </a:endParaRPr>
          </a:p>
          <a:p>
            <a:pPr marL="629920" lvl="1" indent="-305435"/>
            <a:endParaRPr lang="en-US">
              <a:cs typeface="Calibri"/>
            </a:endParaRPr>
          </a:p>
          <a:p>
            <a:pPr marL="629920" lvl="1" indent="-305435"/>
            <a:endParaRPr lang="en-US">
              <a:cs typeface="Calibri"/>
            </a:endParaRPr>
          </a:p>
          <a:p>
            <a:pPr marL="305435" indent="-305435"/>
            <a:endParaRPr lang="en-US">
              <a:cs typeface="Calibri"/>
            </a:endParaRPr>
          </a:p>
          <a:p>
            <a:pPr marL="305435" indent="-305435"/>
            <a:endParaRPr lang="en-US">
              <a:cs typeface="Calibri"/>
            </a:endParaRPr>
          </a:p>
          <a:p>
            <a:pPr marL="305435" indent="-305435"/>
            <a:endParaRPr lang="en-US"/>
          </a:p>
        </p:txBody>
      </p:sp>
    </p:spTree>
    <p:extLst>
      <p:ext uri="{BB962C8B-B14F-4D97-AF65-F5344CB8AC3E}">
        <p14:creationId xmlns:p14="http://schemas.microsoft.com/office/powerpoint/2010/main" val="18266144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7</Slides>
  <Notes>5</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Dividend</vt:lpstr>
      <vt:lpstr>SmoothFly</vt:lpstr>
      <vt:lpstr>Project design</vt:lpstr>
      <vt:lpstr>Data used</vt:lpstr>
      <vt:lpstr>Use Cases</vt:lpstr>
      <vt:lpstr>design</vt:lpstr>
      <vt:lpstr>Demo</vt:lpstr>
      <vt:lpstr>Lessons learned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2023-03-08T03:07:45Z</dcterms:created>
  <dcterms:modified xsi:type="dcterms:W3CDTF">2023-03-15T00:07:30Z</dcterms:modified>
</cp:coreProperties>
</file>