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75" r:id="rId5"/>
    <p:sldId id="279" r:id="rId6"/>
    <p:sldId id="283" r:id="rId7"/>
    <p:sldId id="276" r:id="rId8"/>
    <p:sldId id="277" r:id="rId9"/>
    <p:sldId id="278" r:id="rId10"/>
    <p:sldId id="281" r:id="rId11"/>
    <p:sldId id="282" r:id="rId12"/>
    <p:sldId id="260" r:id="rId13"/>
    <p:sldId id="261" r:id="rId14"/>
    <p:sldId id="274" r:id="rId15"/>
    <p:sldId id="262" r:id="rId16"/>
    <p:sldId id="263" r:id="rId17"/>
    <p:sldId id="264" r:id="rId18"/>
    <p:sldId id="265" r:id="rId19"/>
    <p:sldId id="266" r:id="rId20"/>
    <p:sldId id="267" r:id="rId21"/>
    <p:sldId id="280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47"/>
    <a:srgbClr val="C42F00"/>
    <a:srgbClr val="92D050"/>
    <a:srgbClr val="2E3F6E"/>
    <a:srgbClr val="4E95D9"/>
    <a:srgbClr val="536691"/>
    <a:srgbClr val="F39053"/>
    <a:srgbClr val="111D47"/>
    <a:srgbClr val="2C4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58938-BAB8-1589-7592-5997B17D835F}" v="1202" dt="2024-04-05T18:34:03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EEBB31-E2D3-4DCD-A7FF-6DCE1CD75FCD}"/>
              </a:ext>
            </a:extLst>
          </p:cNvPr>
          <p:cNvSpPr>
            <a:spLocks noGrp="1"/>
          </p:cNvSpPr>
          <p:nvPr/>
        </p:nvSpPr>
        <p:spPr>
          <a:xfrm>
            <a:off x="4813905" y="2948820"/>
            <a:ext cx="2673048" cy="331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00" b="1" dirty="0">
                <a:solidFill>
                  <a:schemeClr val="bg1"/>
                </a:solidFill>
                <a:latin typeface="Agency FB"/>
              </a:rPr>
              <a:t>Automatic Timetable Generator</a:t>
            </a:r>
            <a:r>
              <a:rPr lang="en-IN" sz="7200" b="1" dirty="0">
                <a:solidFill>
                  <a:schemeClr val="bg1"/>
                </a:solidFill>
                <a:latin typeface="Agency FB"/>
              </a:rPr>
              <a:t> </a:t>
            </a:r>
            <a:endParaRPr lang="en-IN" sz="7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5751285" y="9026072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6815665" y="8300358"/>
            <a:ext cx="677333" cy="2491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7880045" y="7889118"/>
            <a:ext cx="677333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8944425" y="7598832"/>
            <a:ext cx="677333" cy="319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008805" y="6897309"/>
            <a:ext cx="677333" cy="3870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DNA outline">
            <a:extLst>
              <a:ext uri="{FF2B5EF4-FFF2-40B4-BE49-F238E27FC236}">
                <a16:creationId xmlns:a16="http://schemas.microsoft.com/office/drawing/2014/main" id="{4812ED2F-4F8F-A269-BAD2-FF8F4746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20000">
            <a:off x="353181" y="2246087"/>
            <a:ext cx="1785257" cy="1736876"/>
          </a:xfrm>
          <a:prstGeom prst="rect">
            <a:avLst/>
          </a:prstGeom>
        </p:spPr>
      </p:pic>
      <p:pic>
        <p:nvPicPr>
          <p:cNvPr id="18" name="Graphic 17" descr="Processor outline">
            <a:extLst>
              <a:ext uri="{FF2B5EF4-FFF2-40B4-BE49-F238E27FC236}">
                <a16:creationId xmlns:a16="http://schemas.microsoft.com/office/drawing/2014/main" id="{A108A289-9651-DCD3-E4B9-96E735D24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0658385" y="2216640"/>
            <a:ext cx="1446590" cy="1470781"/>
          </a:xfrm>
          <a:prstGeom prst="rect">
            <a:avLst/>
          </a:prstGeom>
        </p:spPr>
      </p:pic>
      <p:pic>
        <p:nvPicPr>
          <p:cNvPr id="20" name="Graphic 19" descr="Presentation with pie chart outline">
            <a:extLst>
              <a:ext uri="{FF2B5EF4-FFF2-40B4-BE49-F238E27FC236}">
                <a16:creationId xmlns:a16="http://schemas.microsoft.com/office/drawing/2014/main" id="{D3422DC1-9465-2678-BC76-A168D509E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8514" y="5161038"/>
            <a:ext cx="1942495" cy="1894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561E6B-F79C-F7D7-0D15-F24C38EBBEE2}"/>
              </a:ext>
            </a:extLst>
          </p:cNvPr>
          <p:cNvSpPr txBox="1"/>
          <p:nvPr/>
        </p:nvSpPr>
        <p:spPr>
          <a:xfrm>
            <a:off x="529166" y="4157737"/>
            <a:ext cx="216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Genetically inspired</a:t>
            </a:r>
          </a:p>
          <a:p>
            <a:r>
              <a:rPr lang="en-GB" dirty="0"/>
              <a:t>Algorithm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EC909-E3DA-A5C6-053E-7B5D3C44F8C6}"/>
              </a:ext>
            </a:extLst>
          </p:cNvPr>
          <p:cNvSpPr txBox="1"/>
          <p:nvPr/>
        </p:nvSpPr>
        <p:spPr>
          <a:xfrm>
            <a:off x="10011832" y="4157736"/>
            <a:ext cx="2162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Coding and computer expertise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F270F-78DE-52E4-1AD6-E3F841BCA75B}"/>
              </a:ext>
            </a:extLst>
          </p:cNvPr>
          <p:cNvSpPr txBox="1"/>
          <p:nvPr/>
        </p:nvSpPr>
        <p:spPr>
          <a:xfrm>
            <a:off x="7290403" y="5778497"/>
            <a:ext cx="2343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Data &amp;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8" y="-3101788"/>
            <a:ext cx="677333" cy="3854824"/>
          </a:xfrm>
          <a:prstGeom prst="rect">
            <a:avLst/>
          </a:prstGeom>
          <a:solidFill>
            <a:srgbClr val="4E9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3669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565967" y="295834"/>
            <a:ext cx="256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DFD LEVEL-0</a:t>
            </a:r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5BB58790-4C26-D233-9BD2-18A3728F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561" y="753037"/>
            <a:ext cx="702670" cy="702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51CD9-5270-5CDC-51CA-441C4DC3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7" y="1976300"/>
            <a:ext cx="11564470" cy="38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22906-347F-BE46-E445-D20A7258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78" y="601679"/>
            <a:ext cx="9430918" cy="62714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8" y="-3101788"/>
            <a:ext cx="677333" cy="3854824"/>
          </a:xfrm>
          <a:prstGeom prst="rect">
            <a:avLst/>
          </a:prstGeom>
          <a:solidFill>
            <a:srgbClr val="4E9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3669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565967" y="295834"/>
            <a:ext cx="256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DFD LEVEL-1</a:t>
            </a:r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5BB58790-4C26-D233-9BD2-18A3728F3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561" y="753037"/>
            <a:ext cx="702670" cy="7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4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B5403E-B7E6-8583-3CCA-68F66F8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6" y="1024542"/>
            <a:ext cx="8458200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84238"/>
            <a:ext cx="50316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7247"/>
                </a:solidFill>
              </a:rPr>
              <a:t>What We</a:t>
            </a:r>
            <a:r>
              <a:rPr lang="en-GB" sz="3600" b="1" dirty="0"/>
              <a:t> Propose …!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9481285" y="-21391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880000">
            <a:off x="10340046" y="693224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1210902" y="1709223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8586236" y="596462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2880000">
            <a:off x="11259283" y="-129252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2880000">
            <a:off x="10340044" y="2567985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B5403E-B7E6-8583-3CCA-68F66F8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6" y="1024542"/>
            <a:ext cx="8458200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64516"/>
            <a:ext cx="8236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Can Be deployed on </a:t>
            </a:r>
            <a:r>
              <a:rPr lang="en-GB" sz="3600" b="1" dirty="0">
                <a:solidFill>
                  <a:srgbClr val="FF7247"/>
                </a:solidFill>
              </a:rPr>
              <a:t>Multiple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-455610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880000">
            <a:off x="-2130145" y="8143891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-3883955" y="8047129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0739188" y="-1229919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-2911157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6653D-01DB-8A93-28A2-652A6171E8F4}"/>
              </a:ext>
            </a:extLst>
          </p:cNvPr>
          <p:cNvSpPr txBox="1"/>
          <p:nvPr/>
        </p:nvSpPr>
        <p:spPr>
          <a:xfrm>
            <a:off x="765088" y="667640"/>
            <a:ext cx="24491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536691"/>
                </a:solidFill>
              </a:rPr>
              <a:t>Teacher’s</a:t>
            </a:r>
            <a:r>
              <a:rPr lang="en-IN" sz="2000" b="1" dirty="0">
                <a:solidFill>
                  <a:srgbClr val="FF7247"/>
                </a:solidFill>
              </a:rPr>
              <a:t> </a:t>
            </a:r>
            <a:r>
              <a:rPr lang="en-IN" sz="2000" b="1" dirty="0"/>
              <a:t>Interface</a:t>
            </a:r>
            <a:r>
              <a:rPr lang="en-IN" sz="2000" b="1" dirty="0">
                <a:solidFill>
                  <a:srgbClr val="FF7247"/>
                </a:solidFill>
              </a:rPr>
              <a:t> </a:t>
            </a:r>
            <a:endParaRPr lang="en-GB" sz="2000" b="1" dirty="0">
              <a:solidFill>
                <a:srgbClr val="FF72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8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1" y="272143"/>
            <a:ext cx="9759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Have </a:t>
            </a:r>
            <a:r>
              <a:rPr lang="en-IN" sz="3600" b="1" dirty="0"/>
              <a:t>Different interface for</a:t>
            </a:r>
            <a:r>
              <a:rPr lang="en-IN" sz="3600" b="1" dirty="0">
                <a:solidFill>
                  <a:srgbClr val="FF7247"/>
                </a:solidFill>
              </a:rPr>
              <a:t> student &amp; Teacher </a:t>
            </a:r>
            <a:endParaRPr lang="en-GB" sz="3600" b="1" dirty="0">
              <a:solidFill>
                <a:srgbClr val="FF724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-455610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880000">
            <a:off x="-2130145" y="8143891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-3883955" y="8047129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0739188" y="-1229919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-2911157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86FD1-4786-69C4-93E1-F1A73BEF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9" y="1459923"/>
            <a:ext cx="9112771" cy="5125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E2052-1FC7-2673-B4AB-1A63787BA05A}"/>
              </a:ext>
            </a:extLst>
          </p:cNvPr>
          <p:cNvSpPr txBox="1"/>
          <p:nvPr/>
        </p:nvSpPr>
        <p:spPr>
          <a:xfrm>
            <a:off x="792797" y="918474"/>
            <a:ext cx="25131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FF7247"/>
                </a:solidFill>
              </a:rPr>
              <a:t>Student’s </a:t>
            </a:r>
            <a:r>
              <a:rPr lang="en-IN" sz="2000" b="1" dirty="0"/>
              <a:t>Interface</a:t>
            </a:r>
            <a:r>
              <a:rPr lang="en-IN" sz="2000" b="1" dirty="0">
                <a:solidFill>
                  <a:srgbClr val="FF7247"/>
                </a:solidFill>
              </a:rPr>
              <a:t> </a:t>
            </a:r>
            <a:endParaRPr lang="en-GB" sz="2000" b="1" dirty="0">
              <a:solidFill>
                <a:srgbClr val="FF72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B5403E-B7E6-8583-3CCA-68F66F8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6" y="1024542"/>
            <a:ext cx="8458200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Password </a:t>
            </a:r>
            <a:r>
              <a:rPr lang="en-GB" sz="3600" b="1" dirty="0">
                <a:solidFill>
                  <a:srgbClr val="FF7247"/>
                </a:solidFill>
              </a:rPr>
              <a:t>Authentication</a:t>
            </a:r>
            <a:r>
              <a:rPr lang="en-GB" sz="3600" b="1" dirty="0"/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-455610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880000">
            <a:off x="11597950" y="-166534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9844140" y="-1762109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-2911157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F5995F8-C935-E227-6F0B-47525EA9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4" y="1027941"/>
            <a:ext cx="9494762" cy="57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86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B5403E-B7E6-8583-3CCA-68F66F8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6" y="1024542"/>
            <a:ext cx="8458200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Class </a:t>
            </a:r>
            <a:r>
              <a:rPr lang="en-GB" sz="3600" b="1" dirty="0">
                <a:solidFill>
                  <a:srgbClr val="FF7247"/>
                </a:solidFill>
              </a:rPr>
              <a:t>wise</a:t>
            </a:r>
            <a:r>
              <a:rPr lang="en-GB" sz="3600" b="1" dirty="0"/>
              <a:t> Schedule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-4556107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880000">
            <a:off x="11622141" y="-3298205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9868331" y="-3394967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F5995F8-C935-E227-6F0B-47525EA9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4" y="1027941"/>
            <a:ext cx="9494762" cy="578787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98A500-2C95-9E2F-4E85-FE2480E10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" y="1030271"/>
            <a:ext cx="9494761" cy="58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FB5403E-B7E6-8583-3CCA-68F66F83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6" y="1024542"/>
            <a:ext cx="8458200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Integrated </a:t>
            </a:r>
            <a:r>
              <a:rPr lang="en-GB" sz="3600" b="1" dirty="0">
                <a:solidFill>
                  <a:srgbClr val="FF7247"/>
                </a:solidFill>
              </a:rPr>
              <a:t>Dash</a:t>
            </a:r>
            <a:r>
              <a:rPr lang="en-GB" sz="3600" b="1" dirty="0">
                <a:solidFill>
                  <a:srgbClr val="2C4072"/>
                </a:solidFill>
              </a:rPr>
              <a:t>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2047893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5400000">
            <a:off x="10696855" y="-994062"/>
            <a:ext cx="1040190" cy="955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2880000"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F5995F8-C935-E227-6F0B-47525EA9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4" y="1027941"/>
            <a:ext cx="9494762" cy="578787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98A500-2C95-9E2F-4E85-FE2480E10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" y="1030271"/>
            <a:ext cx="9494761" cy="580740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91C076-1815-D85E-7B33-B40E8E8E5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66" y="1022533"/>
            <a:ext cx="9494761" cy="58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7247"/>
                </a:solidFill>
              </a:rPr>
              <a:t>Total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rgbClr val="2C4072"/>
                </a:solidFill>
              </a:rPr>
              <a:t>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 rot="2880000">
            <a:off x="10739191" y="2047893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5400000">
            <a:off x="10733140" y="747652"/>
            <a:ext cx="1040190" cy="1124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rot="5400000"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91C076-1815-D85E-7B33-B40E8E8E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34855" r="67389" b="728"/>
          <a:stretch/>
        </p:blipFill>
        <p:spPr>
          <a:xfrm>
            <a:off x="3246966" y="1832913"/>
            <a:ext cx="3553592" cy="4323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AE7538-F0CE-1AD7-FCC9-F15D4E988670}"/>
              </a:ext>
            </a:extLst>
          </p:cNvPr>
          <p:cNvSpPr txBox="1"/>
          <p:nvPr/>
        </p:nvSpPr>
        <p:spPr>
          <a:xfrm>
            <a:off x="665237" y="3014738"/>
            <a:ext cx="20259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To understand the </a:t>
            </a:r>
            <a:r>
              <a:rPr lang="en-GB" sz="2400" b="1" dirty="0">
                <a:solidFill>
                  <a:srgbClr val="FF7247"/>
                </a:solidFill>
              </a:rPr>
              <a:t>hours</a:t>
            </a:r>
            <a:r>
              <a:rPr lang="en-GB" sz="2400" b="1" dirty="0">
                <a:solidFill>
                  <a:srgbClr val="2C4072"/>
                </a:solidFill>
              </a:rPr>
              <a:t> of teaching </a:t>
            </a:r>
            <a:r>
              <a:rPr lang="en-GB" sz="2400" b="1" dirty="0"/>
              <a:t>and syllabus completion</a:t>
            </a:r>
          </a:p>
        </p:txBody>
      </p:sp>
    </p:spTree>
    <p:extLst>
      <p:ext uri="{BB962C8B-B14F-4D97-AF65-F5344CB8AC3E}">
        <p14:creationId xmlns:p14="http://schemas.microsoft.com/office/powerpoint/2010/main" val="22120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Distribution of </a:t>
            </a:r>
            <a:r>
              <a:rPr lang="en-GB" sz="3600" b="1" dirty="0">
                <a:ea typeface="+mn-lt"/>
                <a:cs typeface="+mn-lt"/>
              </a:rPr>
              <a:t>Subjects</a:t>
            </a:r>
            <a:r>
              <a:rPr lang="en-GB" sz="3600" b="1" dirty="0"/>
              <a:t> as per week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10739191" y="2047893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2640000">
            <a:off x="10672152" y="713238"/>
            <a:ext cx="1100666" cy="1100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276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288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36BEE0-45BA-6547-0799-085E9C2C2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5" t="34855" r="32229" b="519"/>
          <a:stretch/>
        </p:blipFill>
        <p:spPr>
          <a:xfrm>
            <a:off x="3549347" y="1554723"/>
            <a:ext cx="4182550" cy="474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169762-16E1-713F-2F49-49C8ABED30F6}"/>
              </a:ext>
            </a:extLst>
          </p:cNvPr>
          <p:cNvSpPr txBox="1"/>
          <p:nvPr/>
        </p:nvSpPr>
        <p:spPr>
          <a:xfrm>
            <a:off x="822475" y="2917976"/>
            <a:ext cx="221947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To understand the </a:t>
            </a:r>
            <a:r>
              <a:rPr lang="en-GB" sz="2400" b="1" dirty="0">
                <a:solidFill>
                  <a:srgbClr val="FF7247"/>
                </a:solidFill>
              </a:rPr>
              <a:t>priority of subjects</a:t>
            </a:r>
            <a:r>
              <a:rPr lang="en-GB" sz="2400" b="1" dirty="0"/>
              <a:t> based on importance in field</a:t>
            </a:r>
          </a:p>
        </p:txBody>
      </p:sp>
    </p:spTree>
    <p:extLst>
      <p:ext uri="{BB962C8B-B14F-4D97-AF65-F5344CB8AC3E}">
        <p14:creationId xmlns:p14="http://schemas.microsoft.com/office/powerpoint/2010/main" val="272776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EEBB31-E2D3-4DCD-A7FF-6DCE1CD75FCD}"/>
              </a:ext>
            </a:extLst>
          </p:cNvPr>
          <p:cNvSpPr>
            <a:spLocks noGrp="1"/>
          </p:cNvSpPr>
          <p:nvPr/>
        </p:nvSpPr>
        <p:spPr>
          <a:xfrm>
            <a:off x="4983238" y="2948820"/>
            <a:ext cx="2673048" cy="331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00" b="1" dirty="0">
                <a:solidFill>
                  <a:schemeClr val="bg1"/>
                </a:solidFill>
                <a:latin typeface="Agency FB"/>
              </a:rPr>
              <a:t>Automatic Timetable Generator</a:t>
            </a:r>
            <a:r>
              <a:rPr lang="en-IN" sz="7200" b="1" dirty="0">
                <a:solidFill>
                  <a:schemeClr val="bg1"/>
                </a:solidFill>
                <a:latin typeface="Agency FB"/>
              </a:rPr>
              <a:t> </a:t>
            </a:r>
            <a:endParaRPr lang="en-IN" sz="7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5751285" y="9026072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6815665" y="8300358"/>
            <a:ext cx="677333" cy="2491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7880045" y="7889118"/>
            <a:ext cx="677333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8944425" y="7598832"/>
            <a:ext cx="677333" cy="319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008805" y="6897309"/>
            <a:ext cx="677333" cy="3870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DNA outline">
            <a:extLst>
              <a:ext uri="{FF2B5EF4-FFF2-40B4-BE49-F238E27FC236}">
                <a16:creationId xmlns:a16="http://schemas.microsoft.com/office/drawing/2014/main" id="{4812ED2F-4F8F-A269-BAD2-FF8F4746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5400000">
            <a:off x="3776133" y="2197706"/>
            <a:ext cx="1821542" cy="1797352"/>
          </a:xfrm>
          <a:prstGeom prst="rect">
            <a:avLst/>
          </a:prstGeom>
        </p:spPr>
      </p:pic>
      <p:pic>
        <p:nvPicPr>
          <p:cNvPr id="18" name="Graphic 17" descr="Processor outline">
            <a:extLst>
              <a:ext uri="{FF2B5EF4-FFF2-40B4-BE49-F238E27FC236}">
                <a16:creationId xmlns:a16="http://schemas.microsoft.com/office/drawing/2014/main" id="{A108A289-9651-DCD3-E4B9-96E735D24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0671" y="2373878"/>
            <a:ext cx="1446590" cy="1507066"/>
          </a:xfrm>
          <a:prstGeom prst="rect">
            <a:avLst/>
          </a:prstGeom>
        </p:spPr>
      </p:pic>
      <p:pic>
        <p:nvPicPr>
          <p:cNvPr id="20" name="Graphic 19" descr="Presentation with pie chart outline">
            <a:extLst>
              <a:ext uri="{FF2B5EF4-FFF2-40B4-BE49-F238E27FC236}">
                <a16:creationId xmlns:a16="http://schemas.microsoft.com/office/drawing/2014/main" id="{D3422DC1-9465-2678-BC76-A168D509E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3371" y="2379133"/>
            <a:ext cx="1942495" cy="1894115"/>
          </a:xfrm>
          <a:prstGeom prst="rect">
            <a:avLst/>
          </a:prstGeom>
        </p:spPr>
      </p:pic>
      <p:pic>
        <p:nvPicPr>
          <p:cNvPr id="5" name="Graphic 4" descr="Fire">
            <a:extLst>
              <a:ext uri="{FF2B5EF4-FFF2-40B4-BE49-F238E27FC236}">
                <a16:creationId xmlns:a16="http://schemas.microsoft.com/office/drawing/2014/main" id="{E2D1E85F-86D4-645B-EE05-DDDCDDAA9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124199" y="2652751"/>
            <a:ext cx="914400" cy="914400"/>
          </a:xfrm>
          <a:prstGeom prst="rect">
            <a:avLst/>
          </a:prstGeom>
        </p:spPr>
      </p:pic>
      <p:pic>
        <p:nvPicPr>
          <p:cNvPr id="6" name="Graphic 5" descr="Fire">
            <a:extLst>
              <a:ext uri="{FF2B5EF4-FFF2-40B4-BE49-F238E27FC236}">
                <a16:creationId xmlns:a16="http://schemas.microsoft.com/office/drawing/2014/main" id="{2D616E6C-C8FD-081A-583F-415367436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10229">
            <a:off x="3286587" y="2742184"/>
            <a:ext cx="641459" cy="777981"/>
          </a:xfrm>
          <a:prstGeom prst="rect">
            <a:avLst/>
          </a:prstGeom>
        </p:spPr>
      </p:pic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2EB7C719-8AAB-4A28-9987-F58931198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10229">
            <a:off x="3415466" y="2875620"/>
            <a:ext cx="642793" cy="468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7355F-66D1-AF3C-F11C-AD94F434B9EA}"/>
              </a:ext>
            </a:extLst>
          </p:cNvPr>
          <p:cNvSpPr>
            <a:spLocks noGrp="1"/>
          </p:cNvSpPr>
          <p:nvPr/>
        </p:nvSpPr>
        <p:spPr>
          <a:xfrm>
            <a:off x="4459544" y="3280230"/>
            <a:ext cx="2673048" cy="331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00" b="1" dirty="0">
                <a:solidFill>
                  <a:schemeClr val="bg1"/>
                </a:solidFill>
                <a:latin typeface="Agency FB"/>
              </a:rPr>
              <a:t>Automatic Timetable Generator</a:t>
            </a:r>
            <a:r>
              <a:rPr lang="en-IN" sz="7200" b="1" dirty="0">
                <a:solidFill>
                  <a:schemeClr val="bg1"/>
                </a:solidFill>
                <a:latin typeface="Agency FB"/>
              </a:rPr>
              <a:t> </a:t>
            </a:r>
            <a:endParaRPr lang="en-IN" sz="7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4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659190" y="272143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Free Slots in week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10739191" y="2047893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10800000">
            <a:off x="10708438" y="725333"/>
            <a:ext cx="1100666" cy="1100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70B598-36C0-29D5-1B98-1525C3872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16" t="34951" r="637" b="-83"/>
          <a:stretch/>
        </p:blipFill>
        <p:spPr>
          <a:xfrm>
            <a:off x="3776737" y="1717561"/>
            <a:ext cx="3810007" cy="4848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0A8F59-41BC-5440-EF38-5AC62387FC7E}"/>
              </a:ext>
            </a:extLst>
          </p:cNvPr>
          <p:cNvSpPr txBox="1"/>
          <p:nvPr/>
        </p:nvSpPr>
        <p:spPr>
          <a:xfrm>
            <a:off x="822475" y="2917976"/>
            <a:ext cx="23404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To plan the </a:t>
            </a:r>
            <a:r>
              <a:rPr lang="en-GB" sz="2400" b="1" dirty="0">
                <a:solidFill>
                  <a:srgbClr val="FF7247"/>
                </a:solidFill>
              </a:rPr>
              <a:t>Extracurricular activities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/>
              <a:t>based on</a:t>
            </a:r>
            <a:r>
              <a:rPr lang="en-GB" sz="2400" b="1" dirty="0">
                <a:solidFill>
                  <a:srgbClr val="2C4072"/>
                </a:solidFill>
              </a:rPr>
              <a:t> free slots</a:t>
            </a:r>
          </a:p>
        </p:txBody>
      </p:sp>
    </p:spTree>
    <p:extLst>
      <p:ext uri="{BB962C8B-B14F-4D97-AF65-F5344CB8AC3E}">
        <p14:creationId xmlns:p14="http://schemas.microsoft.com/office/powerpoint/2010/main" val="223739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4FE43-1F3F-0EBC-96C7-827AE09FF873}"/>
              </a:ext>
            </a:extLst>
          </p:cNvPr>
          <p:cNvSpPr txBox="1"/>
          <p:nvPr/>
        </p:nvSpPr>
        <p:spPr>
          <a:xfrm>
            <a:off x="928130" y="629336"/>
            <a:ext cx="7994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FF7247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10739191" y="2047893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10800000">
            <a:off x="10708438" y="725333"/>
            <a:ext cx="1100666" cy="1100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>
            <a:off x="10739188" y="4539510"/>
            <a:ext cx="1040190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0739187" y="3293700"/>
            <a:ext cx="1040190" cy="1016001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10739187" y="5785318"/>
            <a:ext cx="1040190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A8F59-41BC-5440-EF38-5AC62387FC7E}"/>
              </a:ext>
            </a:extLst>
          </p:cNvPr>
          <p:cNvSpPr txBox="1"/>
          <p:nvPr/>
        </p:nvSpPr>
        <p:spPr>
          <a:xfrm>
            <a:off x="1423110" y="2013472"/>
            <a:ext cx="80884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 The Automatic Timetable Generator, driven by the genetic algorithm, represents a significant leap in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scheduling efficiency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. While improving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 user-friendliness 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and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scalability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this project lays a foundation for automating resource allocation in college schedules, emphasizing the potential in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usability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 and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adaptability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.</a:t>
            </a:r>
            <a:endParaRPr lang="en-GB" sz="2800" dirty="0">
              <a:latin typeface="Agency FB" panose="020B05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52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264715" y="2047893"/>
            <a:ext cx="11502571" cy="1016001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10800000">
            <a:off x="294438" y="725333"/>
            <a:ext cx="11514666" cy="1100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>
            <a:off x="240522" y="4539510"/>
            <a:ext cx="11526761" cy="1016001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5501949" y="-1931444"/>
            <a:ext cx="1003905" cy="11526762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5465664" y="548080"/>
            <a:ext cx="1088570" cy="11514667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6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2925668" y="1975322"/>
            <a:ext cx="1378856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10800000">
            <a:off x="2925668" y="728400"/>
            <a:ext cx="6168571" cy="1257906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>
            <a:off x="4304523" y="1987415"/>
            <a:ext cx="3495522" cy="1003906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7800045" y="1805985"/>
            <a:ext cx="1124857" cy="1463524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5411238" y="505749"/>
            <a:ext cx="1197428" cy="6168568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D59C7-806C-81C7-D448-B6995BB1AA49}"/>
              </a:ext>
            </a:extLst>
          </p:cNvPr>
          <p:cNvSpPr txBox="1"/>
          <p:nvPr/>
        </p:nvSpPr>
        <p:spPr>
          <a:xfrm>
            <a:off x="3779762" y="1974547"/>
            <a:ext cx="46445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139520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8317B-C671-6493-C139-8BEE4B7107F3}"/>
              </a:ext>
            </a:extLst>
          </p:cNvPr>
          <p:cNvSpPr/>
          <p:nvPr/>
        </p:nvSpPr>
        <p:spPr>
          <a:xfrm>
            <a:off x="-1380237" y="2011608"/>
            <a:ext cx="1378856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4A9EA-D8C1-1CE1-9FA5-3EE2B6580B7A}"/>
              </a:ext>
            </a:extLst>
          </p:cNvPr>
          <p:cNvSpPr/>
          <p:nvPr/>
        </p:nvSpPr>
        <p:spPr>
          <a:xfrm rot="10800000">
            <a:off x="2967487" y="-1258286"/>
            <a:ext cx="6168571" cy="1257906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213A-E26D-99F6-E708-AC936D31FCE0}"/>
              </a:ext>
            </a:extLst>
          </p:cNvPr>
          <p:cNvSpPr/>
          <p:nvPr/>
        </p:nvSpPr>
        <p:spPr>
          <a:xfrm rot="2880000">
            <a:off x="10739187" y="-2282205"/>
            <a:ext cx="1040190" cy="1016001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314AB-BCEF-4E78-7CE1-7FE6341242C7}"/>
              </a:ext>
            </a:extLst>
          </p:cNvPr>
          <p:cNvSpPr/>
          <p:nvPr/>
        </p:nvSpPr>
        <p:spPr>
          <a:xfrm flipH="1" flipV="1">
            <a:off x="7800045" y="3027606"/>
            <a:ext cx="84668" cy="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C94C4-F4BD-C619-410B-C636CB6657D1}"/>
              </a:ext>
            </a:extLst>
          </p:cNvPr>
          <p:cNvSpPr/>
          <p:nvPr/>
        </p:nvSpPr>
        <p:spPr>
          <a:xfrm rot="5400000">
            <a:off x="12468807" y="1842271"/>
            <a:ext cx="1124857" cy="1463524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6890C-A0A9-19C8-01E9-E16119A089BE}"/>
              </a:ext>
            </a:extLst>
          </p:cNvPr>
          <p:cNvSpPr/>
          <p:nvPr/>
        </p:nvSpPr>
        <p:spPr>
          <a:xfrm rot="5400000">
            <a:off x="5562425" y="4345985"/>
            <a:ext cx="1197428" cy="6229048"/>
          </a:xfrm>
          <a:prstGeom prst="rect">
            <a:avLst/>
          </a:prstGeom>
          <a:solidFill>
            <a:srgbClr val="FF7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3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EEBB31-E2D3-4DCD-A7FF-6DCE1CD75FCD}"/>
              </a:ext>
            </a:extLst>
          </p:cNvPr>
          <p:cNvSpPr>
            <a:spLocks noGrp="1"/>
          </p:cNvSpPr>
          <p:nvPr/>
        </p:nvSpPr>
        <p:spPr>
          <a:xfrm>
            <a:off x="1741715" y="1219200"/>
            <a:ext cx="8938381" cy="2218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b="1" dirty="0">
                <a:latin typeface="Agency FB" panose="020B0503020202020204" pitchFamily="34" charset="0"/>
              </a:rPr>
              <a:t>Automatic Timetable Generator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210904" y="6727977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166427" y="6401406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109854" y="6014356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053282" y="5421689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008805" y="4599214"/>
            <a:ext cx="677333" cy="3870475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5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8" y="0"/>
            <a:ext cx="677333" cy="3870475"/>
          </a:xfrm>
          <a:prstGeom prst="rect">
            <a:avLst/>
          </a:prstGeom>
          <a:solidFill>
            <a:srgbClr val="FF72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8DBA604-05C2-4313-B845-58EA7F5813E2}"/>
              </a:ext>
            </a:extLst>
          </p:cNvPr>
          <p:cNvSpPr txBox="1"/>
          <p:nvPr/>
        </p:nvSpPr>
        <p:spPr>
          <a:xfrm>
            <a:off x="850018" y="1874728"/>
            <a:ext cx="7426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Our Automatic Timetable Generator optimizes resource allocation,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minimizes conflicts, and maximizes utilization for college courses.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Leveraging advanced algorithms and data analysis, the system efficiently handles complexities by collecting and processing key data—teacher availability, subject schedules, and classroom constraints.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1021769" y="761999"/>
            <a:ext cx="256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7247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7E9E1EA7-D8B3-55AA-6526-DCF8AB87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3499" y="3000934"/>
            <a:ext cx="856130" cy="8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8DBA604-05C2-4313-B845-58EA7F5813E2}"/>
              </a:ext>
            </a:extLst>
          </p:cNvPr>
          <p:cNvSpPr txBox="1"/>
          <p:nvPr/>
        </p:nvSpPr>
        <p:spPr>
          <a:xfrm>
            <a:off x="850018" y="1874728"/>
            <a:ext cx="9208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The timetabling problem, acknowledged as NP-hard (Kong &amp; Kwok, 1999), employs heuristic functions for enhanced scheduling performance.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Possible Solutions for this problem 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Genetic Algorithms and Memetic Algorithms 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by Mohd. Dain, </a:t>
            </a:r>
            <a:r>
              <a:rPr lang="en-US" sz="2800" dirty="0" err="1">
                <a:latin typeface="Agency FB" panose="020B0503020202020204" pitchFamily="34" charset="0"/>
                <a:ea typeface="+mn-lt"/>
                <a:cs typeface="+mn-lt"/>
              </a:rPr>
              <a:t>Shaari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N. </a:t>
            </a:r>
            <a:r>
              <a:rPr lang="en-US" sz="2800" dirty="0" err="1">
                <a:latin typeface="Agency FB" panose="020B0503020202020204" pitchFamily="34" charset="0"/>
                <a:ea typeface="+mn-lt"/>
                <a:cs typeface="+mn-lt"/>
              </a:rPr>
              <a:t>Gom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</a:t>
            </a:r>
            <a:r>
              <a:rPr lang="en-US" sz="2800" dirty="0" err="1">
                <a:latin typeface="Agency FB" panose="020B0503020202020204" pitchFamily="34" charset="0"/>
                <a:ea typeface="+mn-lt"/>
                <a:cs typeface="+mn-lt"/>
              </a:rPr>
              <a:t>Bacheck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 (2001),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Semantic Web 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by </a:t>
            </a:r>
            <a:r>
              <a:rPr lang="en-US" sz="2800" dirty="0" err="1">
                <a:latin typeface="Agency FB" panose="020B0503020202020204" pitchFamily="34" charset="0"/>
                <a:ea typeface="+mn-lt"/>
                <a:cs typeface="+mn-lt"/>
              </a:rPr>
              <a:t>Causmaecker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 , P.D (2002).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Parallel Hybrid Genetic Algorithm 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by Berger and </a:t>
            </a:r>
            <a:r>
              <a:rPr lang="en-US" sz="2800" dirty="0" err="1">
                <a:latin typeface="Agency FB" panose="020B0503020202020204" pitchFamily="34" charset="0"/>
                <a:ea typeface="+mn-lt"/>
                <a:cs typeface="+mn-lt"/>
              </a:rPr>
              <a:t>Barkaouia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 (2002) for the vehicle routing problem, asserting its speed, cost-effectiveness, and competitiveness over traditional heuristics.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1021768" y="761999"/>
            <a:ext cx="370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LITERATURE REVIEW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7E9E1EA7-D8B3-55AA-6526-DCF8AB87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3500" y="2234203"/>
            <a:ext cx="856130" cy="856130"/>
          </a:xfrm>
          <a:prstGeom prst="rect">
            <a:avLst/>
          </a:prstGeom>
        </p:spPr>
      </p:pic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4C28EDD-2ED0-65B8-7D52-FA4621EDB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451" y="3054931"/>
            <a:ext cx="690781" cy="6907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9" y="-850074"/>
            <a:ext cx="677333" cy="387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0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8DBA604-05C2-4313-B845-58EA7F5813E2}"/>
              </a:ext>
            </a:extLst>
          </p:cNvPr>
          <p:cNvSpPr txBox="1"/>
          <p:nvPr/>
        </p:nvSpPr>
        <p:spPr>
          <a:xfrm>
            <a:off x="850018" y="1874728"/>
            <a:ext cx="9208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The “Automated Timetable Generator for Schools &amp; Colleges” project aims to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 automate scheduling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optimize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resource allocation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and ensure </a:t>
            </a:r>
            <a:r>
              <a:rPr lang="en-US" sz="2800" b="1" dirty="0">
                <a:latin typeface="Agency FB" panose="020B0503020202020204" pitchFamily="34" charset="0"/>
                <a:ea typeface="+mn-lt"/>
                <a:cs typeface="+mn-lt"/>
              </a:rPr>
              <a:t>constraint adherence</a:t>
            </a: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, thereby streamlining operations and improving the academic experience.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1021768" y="761999"/>
            <a:ext cx="370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PROBLEM STATEMENT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7E9E1EA7-D8B3-55AA-6526-DCF8AB87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3500" y="2234203"/>
            <a:ext cx="856130" cy="856130"/>
          </a:xfrm>
          <a:prstGeom prst="rect">
            <a:avLst/>
          </a:prstGeom>
        </p:spPr>
      </p:pic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4C28EDD-2ED0-65B8-7D52-FA4621EDB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451" y="3054931"/>
            <a:ext cx="690781" cy="6907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9" y="-850074"/>
            <a:ext cx="677333" cy="387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03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1021769" y="761999"/>
            <a:ext cx="256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OBJECTIVES</a:t>
            </a:r>
            <a:r>
              <a:rPr lang="en-IN" sz="3600" b="1" dirty="0">
                <a:solidFill>
                  <a:srgbClr val="FF7247"/>
                </a:solidFill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613D7C4-62D1-4C3A-AC30-6355778A6957}"/>
              </a:ext>
            </a:extLst>
          </p:cNvPr>
          <p:cNvSpPr txBox="1"/>
          <p:nvPr/>
        </p:nvSpPr>
        <p:spPr>
          <a:xfrm>
            <a:off x="1021769" y="2090172"/>
            <a:ext cx="7426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To Develop an Automated Timetable generation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To Optimize Resource Allocation for college courses.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To minimize Conflicts to enhance overall scheduling process.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  <a:ea typeface="+mn-lt"/>
                <a:cs typeface="+mn-lt"/>
              </a:rPr>
              <a:t>To Efficiently Handle Complexities by collecting and processing key data.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F9BFAA34-B36F-6F65-B75C-A6A53EBFF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634" y="2198594"/>
            <a:ext cx="856130" cy="856130"/>
          </a:xfrm>
          <a:prstGeom prst="rect">
            <a:avLst/>
          </a:prstGeom>
        </p:spPr>
      </p:pic>
      <p:pic>
        <p:nvPicPr>
          <p:cNvPr id="9" name="Graphic 8" descr="Playbook">
            <a:extLst>
              <a:ext uri="{FF2B5EF4-FFF2-40B4-BE49-F238E27FC236}">
                <a16:creationId xmlns:a16="http://schemas.microsoft.com/office/drawing/2014/main" id="{2A0E4DE1-5A12-6404-F86E-F8FBF21F8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64" y="14083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8" y="-2409264"/>
            <a:ext cx="677333" cy="46235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3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D967E-E2AA-84AC-62FA-62E63E81D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33350"/>
            <a:ext cx="5734050" cy="6591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7" y="-2332710"/>
            <a:ext cx="677333" cy="3854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3669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565967" y="295834"/>
            <a:ext cx="256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SYSTEM</a:t>
            </a:r>
          </a:p>
          <a:p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ARCHITECTURE </a:t>
            </a:r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CA01A5CA-EC07-5E8C-E59F-AA5A7856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63" y="15221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AD871-FD0F-B6D5-11DB-839B22F6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40" y="0"/>
            <a:ext cx="9225658" cy="648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2A5B97-AA99-9848-635A-69183BCDD2CA}"/>
              </a:ext>
            </a:extLst>
          </p:cNvPr>
          <p:cNvSpPr/>
          <p:nvPr/>
        </p:nvSpPr>
        <p:spPr>
          <a:xfrm>
            <a:off x="6373549" y="6858000"/>
            <a:ext cx="677333" cy="174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CD569-AB56-2141-35C8-D5AB0D7C0D92}"/>
              </a:ext>
            </a:extLst>
          </p:cNvPr>
          <p:cNvSpPr/>
          <p:nvPr/>
        </p:nvSpPr>
        <p:spPr>
          <a:xfrm>
            <a:off x="7324802" y="6858000"/>
            <a:ext cx="677333" cy="24916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478B6-D49D-506C-F6F0-7256577B538B}"/>
              </a:ext>
            </a:extLst>
          </p:cNvPr>
          <p:cNvSpPr/>
          <p:nvPr/>
        </p:nvSpPr>
        <p:spPr>
          <a:xfrm>
            <a:off x="8276055" y="6873120"/>
            <a:ext cx="677333" cy="28786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D59F5-1130-BF00-4534-1FBD6028DDD3}"/>
              </a:ext>
            </a:extLst>
          </p:cNvPr>
          <p:cNvSpPr/>
          <p:nvPr/>
        </p:nvSpPr>
        <p:spPr>
          <a:xfrm>
            <a:off x="9116035" y="6873120"/>
            <a:ext cx="677333" cy="3193142"/>
          </a:xfrm>
          <a:prstGeom prst="rect">
            <a:avLst/>
          </a:prstGeom>
          <a:solidFill>
            <a:srgbClr val="2C4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BA52F-3AD5-B2A0-772B-F1788C910F70}"/>
              </a:ext>
            </a:extLst>
          </p:cNvPr>
          <p:cNvSpPr/>
          <p:nvPr/>
        </p:nvSpPr>
        <p:spPr>
          <a:xfrm>
            <a:off x="10492898" y="-3101788"/>
            <a:ext cx="677333" cy="3854824"/>
          </a:xfrm>
          <a:prstGeom prst="rect">
            <a:avLst/>
          </a:prstGeom>
          <a:solidFill>
            <a:srgbClr val="4E9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3669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C5F8-C246-38A1-5468-39BBC6CB3096}"/>
              </a:ext>
            </a:extLst>
          </p:cNvPr>
          <p:cNvSpPr txBox="1"/>
          <p:nvPr/>
        </p:nvSpPr>
        <p:spPr>
          <a:xfrm>
            <a:off x="565967" y="295834"/>
            <a:ext cx="256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USE CASE </a:t>
            </a:r>
          </a:p>
          <a:p>
            <a:r>
              <a:rPr lang="en-IN" sz="3600" b="1">
                <a:solidFill>
                  <a:schemeClr val="tx2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DIAGRAM</a:t>
            </a:r>
            <a:endParaRPr lang="en-IN" sz="3600" b="1" dirty="0">
              <a:solidFill>
                <a:schemeClr val="tx2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5BB58790-4C26-D233-9BD2-18A3728F3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7561" y="753037"/>
            <a:ext cx="702670" cy="7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1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362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soham kamble</cp:lastModifiedBy>
  <cp:revision>422</cp:revision>
  <dcterms:created xsi:type="dcterms:W3CDTF">2024-04-05T17:22:03Z</dcterms:created>
  <dcterms:modified xsi:type="dcterms:W3CDTF">2024-06-01T06:29:04Z</dcterms:modified>
</cp:coreProperties>
</file>