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4" r:id="rId1"/>
  </p:sldMasterIdLst>
  <p:sldIdLst>
    <p:sldId id="259" r:id="rId2"/>
    <p:sldId id="258" r:id="rId3"/>
    <p:sldId id="260" r:id="rId4"/>
    <p:sldId id="271" r:id="rId5"/>
    <p:sldId id="261" r:id="rId6"/>
    <p:sldId id="264" r:id="rId7"/>
    <p:sldId id="273" r:id="rId8"/>
    <p:sldId id="272"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A5E8"/>
    <a:srgbClr val="F4E0F6"/>
    <a:srgbClr val="EBA7BC"/>
    <a:srgbClr val="7BC7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autoAdjust="0"/>
    <p:restoredTop sz="94660"/>
  </p:normalViewPr>
  <p:slideViewPr>
    <p:cSldViewPr snapToGrid="0">
      <p:cViewPr varScale="1">
        <p:scale>
          <a:sx n="79" d="100"/>
          <a:sy n="79" d="100"/>
        </p:scale>
        <p:origin x="3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40466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665661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6522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9210976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8642873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5/24/2023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28030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5/24/2023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7497297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550086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79706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096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70956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38806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5/24/2023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57287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5/24/2023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33643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5/24/2023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78253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5/24/2023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43227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74573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smtClean="0"/>
              <a:t>5/24/2023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453174999"/>
      </p:ext>
    </p:extLst>
  </p:cSld>
  <p:clrMap bg1="dk1" tx1="lt1" bg2="dk2" tx2="lt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 id="2147483809" r:id="rId15"/>
    <p:sldLayoutId id="2147483810" r:id="rId16"/>
    <p:sldLayoutId id="214748381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538478" cy="1450848"/>
          </a:xfrm>
        </p:spPr>
        <p:txBody>
          <a:bodyPr/>
          <a:lstStyle/>
          <a:p>
            <a:r>
              <a:rPr lang="en-US" dirty="0">
                <a:solidFill>
                  <a:srgbClr val="7BC782"/>
                </a:solidFill>
              </a:rPr>
              <a:t>GIT(Global Information Tracker )</a:t>
            </a:r>
          </a:p>
        </p:txBody>
      </p:sp>
      <p:sp>
        <p:nvSpPr>
          <p:cNvPr id="4" name="Text Placeholder 3"/>
          <p:cNvSpPr>
            <a:spLocks noGrp="1"/>
          </p:cNvSpPr>
          <p:nvPr>
            <p:ph type="body" sz="half" idx="2"/>
          </p:nvPr>
        </p:nvSpPr>
        <p:spPr>
          <a:xfrm>
            <a:off x="812531" y="2825490"/>
            <a:ext cx="3747278" cy="3143508"/>
          </a:xfrm>
        </p:spPr>
        <p:txBody>
          <a:bodyPr>
            <a:normAutofit/>
          </a:bodyPr>
          <a:lstStyle/>
          <a:p>
            <a:r>
              <a:rPr lang="en-US" sz="2000" dirty="0" smtClean="0"/>
              <a:t> GIT Stash</a:t>
            </a:r>
          </a:p>
          <a:p>
            <a:r>
              <a:rPr lang="en-US" sz="2000" dirty="0" smtClean="0"/>
              <a:t> GIT Bisect</a:t>
            </a:r>
          </a:p>
          <a:p>
            <a:r>
              <a:rPr lang="en-US" sz="2000" dirty="0" smtClean="0"/>
              <a:t> GIT </a:t>
            </a:r>
            <a:r>
              <a:rPr lang="en-US" sz="2000" dirty="0" err="1"/>
              <a:t>Reflog</a:t>
            </a:r>
            <a:endParaRPr lang="en-US" sz="2000" dirty="0"/>
          </a:p>
          <a:p>
            <a:r>
              <a:rPr lang="en-US" sz="2000" dirty="0" smtClean="0"/>
              <a:t> GIT Diff</a:t>
            </a:r>
            <a:endParaRPr lang="en-US" sz="2000" dirty="0"/>
          </a:p>
          <a:p>
            <a:r>
              <a:rPr lang="en-US" sz="2000" dirty="0" smtClean="0"/>
              <a:t> GIT Cherry </a:t>
            </a:r>
            <a:r>
              <a:rPr lang="en-US" sz="2000" dirty="0"/>
              <a:t>Pick</a:t>
            </a:r>
          </a:p>
          <a:p>
            <a:r>
              <a:rPr lang="en-US" sz="2000" dirty="0" smtClean="0"/>
              <a:t> GIT Switch</a:t>
            </a:r>
            <a:endParaRPr lang="en-US" sz="2000" dirty="0"/>
          </a:p>
          <a:p>
            <a:r>
              <a:rPr lang="en-US" sz="2000" dirty="0" smtClean="0"/>
              <a:t> GIT Rebase</a:t>
            </a:r>
            <a:r>
              <a:rPr lang="en-US" sz="1600" dirty="0" smtClean="0"/>
              <a:t> </a:t>
            </a:r>
            <a:endParaRPr lang="en-US" sz="1600" dirty="0"/>
          </a:p>
        </p:txBody>
      </p:sp>
      <p:pic>
        <p:nvPicPr>
          <p:cNvPr id="4098" name="Picture 2" descr="What is Git and Why Should You Use It? Free Intro to Git Gu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5696" y="2503416"/>
            <a:ext cx="6372997" cy="3860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1937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15" y="319020"/>
            <a:ext cx="5092906" cy="1574808"/>
          </a:xfrm>
        </p:spPr>
        <p:txBody>
          <a:bodyPr/>
          <a:lstStyle/>
          <a:p>
            <a:r>
              <a:rPr lang="en-US" b="1" dirty="0" smtClean="0">
                <a:solidFill>
                  <a:schemeClr val="accent1">
                    <a:lumMod val="60000"/>
                    <a:lumOff val="40000"/>
                  </a:schemeClr>
                </a:solidFill>
              </a:rPr>
              <a:t>GIT REBASE</a:t>
            </a:r>
            <a:endParaRPr lang="en-US" b="1" dirty="0">
              <a:solidFill>
                <a:schemeClr val="accent1">
                  <a:lumMod val="60000"/>
                  <a:lumOff val="40000"/>
                </a:schemeClr>
              </a:solidFill>
            </a:endParaRPr>
          </a:p>
        </p:txBody>
      </p:sp>
      <p:sp>
        <p:nvSpPr>
          <p:cNvPr id="4" name="Text Placeholder 3"/>
          <p:cNvSpPr>
            <a:spLocks noGrp="1"/>
          </p:cNvSpPr>
          <p:nvPr>
            <p:ph type="body" sz="half" idx="2"/>
          </p:nvPr>
        </p:nvSpPr>
        <p:spPr>
          <a:xfrm>
            <a:off x="227315" y="2959100"/>
            <a:ext cx="5084979" cy="2108200"/>
          </a:xfrm>
        </p:spPr>
        <p:txBody>
          <a:bodyPr>
            <a:normAutofit/>
          </a:bodyPr>
          <a:lstStyle/>
          <a:p>
            <a:r>
              <a:rPr lang="en-US" dirty="0" smtClean="0"/>
              <a:t>-&gt;This command used to integrate changes from one branch onto another .</a:t>
            </a:r>
          </a:p>
          <a:p>
            <a:endParaRPr lang="en-US" dirty="0" smtClean="0"/>
          </a:p>
          <a:p>
            <a:r>
              <a:rPr lang="en-US" dirty="0" smtClean="0"/>
              <a:t>-&gt; </a:t>
            </a:r>
            <a:r>
              <a:rPr lang="en-US" dirty="0"/>
              <a:t>It allows you to modify the commit history of a branch by moving, combining, or editing commits to create a more streamlined and linear history.</a:t>
            </a:r>
          </a:p>
        </p:txBody>
      </p:sp>
      <p:pic>
        <p:nvPicPr>
          <p:cNvPr id="4098" name="Picture 2" descr="Git Rebase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7191" y="2043112"/>
            <a:ext cx="5629275" cy="2771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511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801778"/>
          </a:xfrm>
        </p:spPr>
        <p:txBody>
          <a:bodyPr/>
          <a:lstStyle/>
          <a:p>
            <a:r>
              <a:rPr lang="en-US" sz="3200" dirty="0" smtClean="0"/>
              <a:t>Here are the steps how GIT rebase works :</a:t>
            </a:r>
            <a:br>
              <a:rPr lang="en-US" sz="3200" dirty="0" smtClean="0"/>
            </a:br>
            <a:r>
              <a:rPr lang="en-US" sz="3200" dirty="0"/>
              <a:t/>
            </a:r>
            <a:br>
              <a:rPr lang="en-US" sz="3200" dirty="0"/>
            </a:br>
            <a:r>
              <a:rPr lang="en-US" sz="3200" dirty="0" smtClean="0"/>
              <a:t/>
            </a:r>
            <a:br>
              <a:rPr lang="en-US" sz="3200" dirty="0" smtClean="0"/>
            </a:br>
            <a:r>
              <a:rPr lang="en-US" sz="1400" b="1" dirty="0" smtClean="0">
                <a:solidFill>
                  <a:schemeClr val="accent1">
                    <a:lumMod val="60000"/>
                    <a:lumOff val="40000"/>
                  </a:schemeClr>
                </a:solidFill>
              </a:rPr>
              <a:t>1. Select </a:t>
            </a:r>
            <a:r>
              <a:rPr lang="en-US" sz="1400" b="1" dirty="0">
                <a:solidFill>
                  <a:schemeClr val="accent1">
                    <a:lumMod val="60000"/>
                    <a:lumOff val="40000"/>
                  </a:schemeClr>
                </a:solidFill>
              </a:rPr>
              <a:t>the target </a:t>
            </a:r>
            <a:r>
              <a:rPr lang="en-US" sz="1400" b="1" dirty="0" smtClean="0">
                <a:solidFill>
                  <a:schemeClr val="accent1">
                    <a:lumMod val="60000"/>
                    <a:lumOff val="40000"/>
                  </a:schemeClr>
                </a:solidFill>
              </a:rPr>
              <a:t>branch :</a:t>
            </a:r>
            <a:r>
              <a:rPr lang="en-US" sz="1400" b="1" dirty="0" smtClean="0"/>
              <a:t> </a:t>
            </a:r>
            <a:r>
              <a:rPr lang="en-US" sz="1400" dirty="0"/>
              <a:t>specify the branch that you want to apply changes to</a:t>
            </a:r>
            <a:r>
              <a:rPr lang="en-US" sz="1400" dirty="0" smtClean="0"/>
              <a:t/>
            </a:r>
            <a:br>
              <a:rPr lang="en-US" sz="1400" dirty="0" smtClean="0"/>
            </a:br>
            <a:r>
              <a:rPr lang="en-US" sz="1400" dirty="0" smtClean="0"/>
              <a:t/>
            </a:r>
            <a:br>
              <a:rPr lang="en-US" sz="1400" dirty="0" smtClean="0"/>
            </a:br>
            <a:r>
              <a:rPr lang="en-US" sz="1400" b="1" dirty="0" smtClean="0">
                <a:solidFill>
                  <a:schemeClr val="accent1">
                    <a:lumMod val="60000"/>
                    <a:lumOff val="40000"/>
                  </a:schemeClr>
                </a:solidFill>
              </a:rPr>
              <a:t>2. </a:t>
            </a:r>
            <a:r>
              <a:rPr lang="en-US" sz="1400" b="1" dirty="0">
                <a:solidFill>
                  <a:schemeClr val="accent1">
                    <a:lumMod val="60000"/>
                    <a:lumOff val="40000"/>
                  </a:schemeClr>
                </a:solidFill>
              </a:rPr>
              <a:t>Start the </a:t>
            </a:r>
            <a:r>
              <a:rPr lang="en-US" sz="1400" b="1" dirty="0" smtClean="0">
                <a:solidFill>
                  <a:schemeClr val="accent1">
                    <a:lumMod val="60000"/>
                    <a:lumOff val="40000"/>
                  </a:schemeClr>
                </a:solidFill>
              </a:rPr>
              <a:t>rebase : </a:t>
            </a:r>
            <a:r>
              <a:rPr lang="en-US" sz="1400" dirty="0"/>
              <a:t>This tells </a:t>
            </a:r>
            <a:r>
              <a:rPr lang="en-US" sz="1400" dirty="0" smtClean="0"/>
              <a:t>GIT </a:t>
            </a:r>
            <a:r>
              <a:rPr lang="en-US" sz="1400" dirty="0"/>
              <a:t>to take the commits from the current branch and replay them on top of the specified branch.</a:t>
            </a:r>
            <a:r>
              <a:rPr lang="en-US" sz="1400" dirty="0" smtClean="0"/>
              <a:t/>
            </a:r>
            <a:br>
              <a:rPr lang="en-US" sz="1400" dirty="0" smtClean="0"/>
            </a:br>
            <a:r>
              <a:rPr lang="en-US" sz="1400" dirty="0" smtClean="0"/>
              <a:t/>
            </a:r>
            <a:br>
              <a:rPr lang="en-US" sz="1400" dirty="0" smtClean="0"/>
            </a:br>
            <a:r>
              <a:rPr lang="en-US" sz="1400" b="1" dirty="0" smtClean="0">
                <a:solidFill>
                  <a:schemeClr val="accent1">
                    <a:lumMod val="60000"/>
                    <a:lumOff val="40000"/>
                  </a:schemeClr>
                </a:solidFill>
              </a:rPr>
              <a:t>3. </a:t>
            </a:r>
            <a:r>
              <a:rPr lang="en-US" sz="1400" b="1" dirty="0">
                <a:solidFill>
                  <a:schemeClr val="accent1">
                    <a:lumMod val="60000"/>
                    <a:lumOff val="40000"/>
                  </a:schemeClr>
                </a:solidFill>
              </a:rPr>
              <a:t>Replay the </a:t>
            </a:r>
            <a:r>
              <a:rPr lang="en-US" sz="1400" b="1" dirty="0" smtClean="0">
                <a:solidFill>
                  <a:schemeClr val="accent1">
                    <a:lumMod val="60000"/>
                    <a:lumOff val="40000"/>
                  </a:schemeClr>
                </a:solidFill>
              </a:rPr>
              <a:t>commits : </a:t>
            </a:r>
            <a:r>
              <a:rPr lang="en-US" sz="1400" dirty="0" smtClean="0"/>
              <a:t>GIT </a:t>
            </a:r>
            <a:r>
              <a:rPr lang="en-US" sz="1400" dirty="0"/>
              <a:t>goes through each commit on the current </a:t>
            </a:r>
            <a:r>
              <a:rPr lang="en-US" sz="1400" dirty="0" smtClean="0"/>
              <a:t>branch </a:t>
            </a:r>
            <a:r>
              <a:rPr lang="en-US" sz="1400" dirty="0"/>
              <a:t>that is not already on the target branch. It removes these commits temporarily, one by one, and then applies them on top of the target branch.</a:t>
            </a:r>
            <a:r>
              <a:rPr lang="en-US" sz="1400" dirty="0" smtClean="0"/>
              <a:t/>
            </a:r>
            <a:br>
              <a:rPr lang="en-US" sz="1400" dirty="0" smtClean="0"/>
            </a:br>
            <a:r>
              <a:rPr lang="en-US" sz="1400" dirty="0"/>
              <a:t/>
            </a:r>
            <a:br>
              <a:rPr lang="en-US" sz="1400" dirty="0"/>
            </a:br>
            <a:r>
              <a:rPr lang="en-US" sz="1400" b="1" dirty="0" smtClean="0">
                <a:solidFill>
                  <a:schemeClr val="accent1">
                    <a:lumMod val="60000"/>
                    <a:lumOff val="40000"/>
                  </a:schemeClr>
                </a:solidFill>
              </a:rPr>
              <a:t>4.</a:t>
            </a:r>
            <a:r>
              <a:rPr lang="en-US" sz="1400" b="1" dirty="0">
                <a:solidFill>
                  <a:schemeClr val="accent1">
                    <a:lumMod val="60000"/>
                    <a:lumOff val="40000"/>
                  </a:schemeClr>
                </a:solidFill>
              </a:rPr>
              <a:t> Resolve </a:t>
            </a:r>
            <a:r>
              <a:rPr lang="en-US" sz="1400" b="1" dirty="0" smtClean="0">
                <a:solidFill>
                  <a:schemeClr val="accent1">
                    <a:lumMod val="60000"/>
                    <a:lumOff val="40000"/>
                  </a:schemeClr>
                </a:solidFill>
              </a:rPr>
              <a:t>conflicts : </a:t>
            </a:r>
            <a:r>
              <a:rPr lang="en-US" sz="1400" dirty="0"/>
              <a:t>If there are any conflicts during the rebase process, </a:t>
            </a:r>
            <a:r>
              <a:rPr lang="en-US" sz="1400" dirty="0" smtClean="0"/>
              <a:t>GIT </a:t>
            </a:r>
            <a:r>
              <a:rPr lang="en-US" sz="1400" dirty="0"/>
              <a:t>pauses and asks you to resolve them </a:t>
            </a:r>
            <a:r>
              <a:rPr lang="en-US" sz="1400" dirty="0" smtClean="0"/>
              <a:t>manually</a:t>
            </a:r>
            <a:r>
              <a:rPr lang="en-US" sz="1400" dirty="0"/>
              <a:t> </a:t>
            </a:r>
            <a:r>
              <a:rPr lang="en-US" sz="1400" dirty="0" smtClean="0"/>
              <a:t>.</a:t>
            </a:r>
            <a:br>
              <a:rPr lang="en-US" sz="1400" dirty="0" smtClean="0"/>
            </a:br>
            <a:r>
              <a:rPr lang="en-US" sz="1400" dirty="0" smtClean="0"/>
              <a:t/>
            </a:r>
            <a:br>
              <a:rPr lang="en-US" sz="1400" dirty="0" smtClean="0"/>
            </a:br>
            <a:r>
              <a:rPr lang="en-US" sz="1400" b="1" dirty="0" smtClean="0">
                <a:solidFill>
                  <a:schemeClr val="accent1">
                    <a:lumMod val="60000"/>
                    <a:lumOff val="40000"/>
                  </a:schemeClr>
                </a:solidFill>
              </a:rPr>
              <a:t>5.</a:t>
            </a:r>
            <a:r>
              <a:rPr lang="en-US" sz="1400" b="1" dirty="0">
                <a:solidFill>
                  <a:schemeClr val="accent1">
                    <a:lumMod val="60000"/>
                    <a:lumOff val="40000"/>
                  </a:schemeClr>
                </a:solidFill>
              </a:rPr>
              <a:t> Finish the </a:t>
            </a:r>
            <a:r>
              <a:rPr lang="en-US" sz="1400" b="1" dirty="0" smtClean="0">
                <a:solidFill>
                  <a:schemeClr val="accent1">
                    <a:lumMod val="60000"/>
                    <a:lumOff val="40000"/>
                  </a:schemeClr>
                </a:solidFill>
              </a:rPr>
              <a:t>rebase : </a:t>
            </a:r>
            <a:r>
              <a:rPr lang="en-US" sz="1400" dirty="0"/>
              <a:t>Once all the commits have been replayed and conflicts resolved, </a:t>
            </a:r>
            <a:r>
              <a:rPr lang="en-US" sz="1400" dirty="0" smtClean="0"/>
              <a:t>GIT </a:t>
            </a:r>
            <a:r>
              <a:rPr lang="en-US" sz="1400" dirty="0"/>
              <a:t>completes the rebase. The current branch is now up to date with the changes from the target branch, and the commit history is modified accordingly.</a:t>
            </a:r>
          </a:p>
        </p:txBody>
      </p:sp>
    </p:spTree>
    <p:extLst>
      <p:ext uri="{BB962C8B-B14F-4D97-AF65-F5344CB8AC3E}">
        <p14:creationId xmlns:p14="http://schemas.microsoft.com/office/powerpoint/2010/main" val="266017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851" y="525264"/>
            <a:ext cx="5092906" cy="1574808"/>
          </a:xfrm>
        </p:spPr>
        <p:txBody>
          <a:bodyPr/>
          <a:lstStyle/>
          <a:p>
            <a:r>
              <a:rPr lang="en-US" b="1" dirty="0" smtClean="0">
                <a:solidFill>
                  <a:schemeClr val="accent3">
                    <a:lumMod val="75000"/>
                  </a:schemeClr>
                </a:solidFill>
              </a:rPr>
              <a:t>GIT CHERRY PICK</a:t>
            </a:r>
            <a:endParaRPr lang="en-US" b="1" dirty="0">
              <a:solidFill>
                <a:schemeClr val="accent3">
                  <a:lumMod val="75000"/>
                </a:schemeClr>
              </a:solidFill>
            </a:endParaRPr>
          </a:p>
        </p:txBody>
      </p:sp>
      <p:sp>
        <p:nvSpPr>
          <p:cNvPr id="4" name="Text Placeholder 3"/>
          <p:cNvSpPr>
            <a:spLocks noGrp="1"/>
          </p:cNvSpPr>
          <p:nvPr>
            <p:ph type="body" sz="half" idx="2"/>
          </p:nvPr>
        </p:nvSpPr>
        <p:spPr>
          <a:xfrm>
            <a:off x="324851" y="3096768"/>
            <a:ext cx="5084979" cy="3072384"/>
          </a:xfrm>
        </p:spPr>
        <p:txBody>
          <a:bodyPr>
            <a:normAutofit/>
          </a:bodyPr>
          <a:lstStyle/>
          <a:p>
            <a:r>
              <a:rPr lang="en-US" dirty="0" smtClean="0"/>
              <a:t>-&gt;GIT cherry pick </a:t>
            </a:r>
            <a:r>
              <a:rPr lang="en-US" dirty="0"/>
              <a:t>allows you to select and apply a specific commit from one branch onto another branch. </a:t>
            </a:r>
            <a:endParaRPr lang="en-US" dirty="0" smtClean="0"/>
          </a:p>
          <a:p>
            <a:endParaRPr lang="en-US" dirty="0"/>
          </a:p>
          <a:p>
            <a:r>
              <a:rPr lang="en-US" dirty="0" smtClean="0"/>
              <a:t>-&gt;It </a:t>
            </a:r>
            <a:r>
              <a:rPr lang="en-US" dirty="0"/>
              <a:t>lets you pick individual commits and apply them in isolation to another branch, independent of the commit history.</a:t>
            </a:r>
          </a:p>
        </p:txBody>
      </p:sp>
      <p:pic>
        <p:nvPicPr>
          <p:cNvPr id="10244" name="Picture 4" descr="How To Cherry Pick Git Commits | When &amp; How to use a Git Cherry Pick  Commit? – Junos No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2576" y="1901952"/>
            <a:ext cx="4998719" cy="3523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3433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607361" cy="6118770"/>
          </a:xfrm>
        </p:spPr>
        <p:txBody>
          <a:bodyPr/>
          <a:lstStyle/>
          <a:p>
            <a:r>
              <a:rPr lang="en-US" sz="3200" dirty="0" smtClean="0">
                <a:effectLst>
                  <a:outerShdw blurRad="38100" dist="38100" dir="2700000" algn="tl">
                    <a:srgbClr val="000000">
                      <a:alpha val="43137"/>
                    </a:srgbClr>
                  </a:outerShdw>
                </a:effectLst>
              </a:rPr>
              <a:t>The GIT cherry pick command </a:t>
            </a:r>
            <a:r>
              <a:rPr lang="en-US" sz="3200" dirty="0">
                <a:effectLst>
                  <a:outerShdw blurRad="38100" dist="38100" dir="2700000" algn="tl">
                    <a:srgbClr val="000000">
                      <a:alpha val="43137"/>
                    </a:srgbClr>
                  </a:outerShdw>
                </a:effectLst>
              </a:rPr>
              <a:t>works as follows</a:t>
            </a:r>
            <a:r>
              <a:rPr lang="en-US" sz="3200" dirty="0" smtClean="0">
                <a:effectLst>
                  <a:outerShdw blurRad="38100" dist="38100" dir="2700000" algn="tl">
                    <a:srgbClr val="000000">
                      <a:alpha val="43137"/>
                    </a:srgbClr>
                  </a:outerShdw>
                </a:effectLst>
              </a:rPr>
              <a:t>:</a:t>
            </a:r>
            <a:br>
              <a:rPr lang="en-US" sz="3200" dirty="0" smtClean="0">
                <a:effectLst>
                  <a:outerShdw blurRad="38100" dist="38100" dir="2700000" algn="tl">
                    <a:srgbClr val="000000">
                      <a:alpha val="43137"/>
                    </a:srgbClr>
                  </a:outerShdw>
                </a:effectLst>
              </a:rPr>
            </a:br>
            <a:r>
              <a:rPr lang="en-US" sz="3200" dirty="0">
                <a:effectLst>
                  <a:outerShdw blurRad="38100" dist="38100" dir="2700000" algn="tl">
                    <a:srgbClr val="000000">
                      <a:alpha val="43137"/>
                    </a:srgbClr>
                  </a:outerShdw>
                </a:effectLst>
              </a:rPr>
              <a:t/>
            </a:r>
            <a:br>
              <a:rPr lang="en-US" sz="3200" dirty="0">
                <a:effectLst>
                  <a:outerShdw blurRad="38100" dist="38100" dir="2700000" algn="tl">
                    <a:srgbClr val="000000">
                      <a:alpha val="43137"/>
                    </a:srgbClr>
                  </a:outerShdw>
                </a:effectLst>
              </a:rPr>
            </a:br>
            <a:r>
              <a:rPr lang="en-US" sz="3200" dirty="0" smtClean="0"/>
              <a:t/>
            </a:r>
            <a:br>
              <a:rPr lang="en-US" sz="3200" dirty="0" smtClean="0"/>
            </a:br>
            <a:r>
              <a:rPr lang="en-US" sz="1400" b="1" dirty="0" smtClean="0">
                <a:solidFill>
                  <a:srgbClr val="FFC000"/>
                </a:solidFill>
              </a:rPr>
              <a:t>1.Identify </a:t>
            </a:r>
            <a:r>
              <a:rPr lang="en-US" sz="1400" b="1" dirty="0">
                <a:solidFill>
                  <a:srgbClr val="FFC000"/>
                </a:solidFill>
              </a:rPr>
              <a:t>the commit: </a:t>
            </a:r>
            <a:r>
              <a:rPr lang="en-US" sz="1400" dirty="0"/>
              <a:t>You need to identify the commit that you want to cherry-pick</a:t>
            </a:r>
            <a:r>
              <a:rPr lang="en-US" sz="1400" dirty="0" smtClean="0"/>
              <a:t>.</a:t>
            </a:r>
            <a:br>
              <a:rPr lang="en-US" sz="1400" dirty="0" smtClean="0"/>
            </a:br>
            <a:r>
              <a:rPr lang="en-US" sz="1400" dirty="0"/>
              <a:t/>
            </a:r>
            <a:br>
              <a:rPr lang="en-US" sz="1400" dirty="0"/>
            </a:br>
            <a:r>
              <a:rPr lang="en-US" sz="1400" b="1" dirty="0" smtClean="0">
                <a:solidFill>
                  <a:srgbClr val="FFC000"/>
                </a:solidFill>
              </a:rPr>
              <a:t>2. </a:t>
            </a:r>
            <a:r>
              <a:rPr lang="en-US" sz="1400" b="1" dirty="0">
                <a:solidFill>
                  <a:srgbClr val="FFC000"/>
                </a:solidFill>
              </a:rPr>
              <a:t>Switch to the target branch: </a:t>
            </a:r>
            <a:r>
              <a:rPr lang="en-US" sz="1400" dirty="0"/>
              <a:t>Move to the branch where you want to apply the cherry-picked commit</a:t>
            </a:r>
            <a:r>
              <a:rPr lang="en-US" sz="1400" dirty="0" smtClean="0"/>
              <a:t>.</a:t>
            </a:r>
            <a:br>
              <a:rPr lang="en-US" sz="1400" dirty="0" smtClean="0"/>
            </a:br>
            <a:r>
              <a:rPr lang="en-US" sz="1400" dirty="0" smtClean="0"/>
              <a:t/>
            </a:r>
            <a:br>
              <a:rPr lang="en-US" sz="1400" dirty="0" smtClean="0"/>
            </a:br>
            <a:r>
              <a:rPr lang="en-US" sz="1400" b="1" dirty="0" smtClean="0">
                <a:solidFill>
                  <a:srgbClr val="FFC000"/>
                </a:solidFill>
              </a:rPr>
              <a:t>3. </a:t>
            </a:r>
            <a:r>
              <a:rPr lang="en-US" sz="1400" b="1" dirty="0">
                <a:solidFill>
                  <a:srgbClr val="FFC000"/>
                </a:solidFill>
              </a:rPr>
              <a:t>Run cherry-pick: </a:t>
            </a:r>
            <a:r>
              <a:rPr lang="en-US" sz="1400" dirty="0" smtClean="0"/>
              <a:t>Execute the GIT cherry pick command </a:t>
            </a:r>
            <a:r>
              <a:rPr lang="en-US" sz="1400" dirty="0"/>
              <a:t>followed by the commit hash you want to cherry-pick. For example</a:t>
            </a:r>
            <a:r>
              <a:rPr lang="en-US" sz="1400" dirty="0" smtClean="0"/>
              <a:t>: GIT cherry pick &lt;commit hash&gt; </a:t>
            </a:r>
            <a:r>
              <a:rPr lang="en-US" sz="1400" dirty="0"/>
              <a:t>This command creates a new commit on the current branch, incorporating the changes from the cherry-picked commit</a:t>
            </a:r>
            <a:r>
              <a:rPr lang="en-US" sz="1400" dirty="0" smtClean="0"/>
              <a:t>.</a:t>
            </a:r>
            <a:br>
              <a:rPr lang="en-US" sz="1400" dirty="0" smtClean="0"/>
            </a:br>
            <a:r>
              <a:rPr lang="en-US" sz="1400" dirty="0" smtClean="0"/>
              <a:t/>
            </a:r>
            <a:br>
              <a:rPr lang="en-US" sz="1400" dirty="0" smtClean="0"/>
            </a:br>
            <a:r>
              <a:rPr lang="en-US" sz="1400" b="1" dirty="0" smtClean="0">
                <a:solidFill>
                  <a:srgbClr val="FFC000"/>
                </a:solidFill>
              </a:rPr>
              <a:t>4. </a:t>
            </a:r>
            <a:r>
              <a:rPr lang="en-US" sz="1400" b="1" dirty="0">
                <a:solidFill>
                  <a:srgbClr val="FFC000"/>
                </a:solidFill>
              </a:rPr>
              <a:t>Resolve conflicts: </a:t>
            </a:r>
            <a:r>
              <a:rPr lang="en-US" sz="1400" dirty="0"/>
              <a:t>If there are any conflicts between the cherry-picked commit and the target </a:t>
            </a:r>
            <a:r>
              <a:rPr lang="en-US" sz="1400" dirty="0" smtClean="0"/>
              <a:t>branch</a:t>
            </a:r>
            <a:r>
              <a:rPr lang="en-US" sz="1400" dirty="0"/>
              <a:t>, </a:t>
            </a:r>
            <a:r>
              <a:rPr lang="en-US" sz="1400" dirty="0" err="1"/>
              <a:t>Git</a:t>
            </a:r>
            <a:r>
              <a:rPr lang="en-US" sz="1400" dirty="0"/>
              <a:t> will pause the cherry-pick process and prompt you to resolve the conflicts manually</a:t>
            </a:r>
            <a:r>
              <a:rPr lang="en-US" sz="1400" dirty="0" smtClean="0"/>
              <a:t>.</a:t>
            </a:r>
            <a:br>
              <a:rPr lang="en-US" sz="1400" dirty="0" smtClean="0"/>
            </a:br>
            <a:r>
              <a:rPr lang="en-US" sz="1400" b="1" dirty="0" smtClean="0">
                <a:solidFill>
                  <a:srgbClr val="FFC000"/>
                </a:solidFill>
              </a:rPr>
              <a:t>5.</a:t>
            </a:r>
            <a:r>
              <a:rPr lang="en-US" b="1" dirty="0">
                <a:solidFill>
                  <a:srgbClr val="FFC000"/>
                </a:solidFill>
              </a:rPr>
              <a:t> </a:t>
            </a:r>
            <a:r>
              <a:rPr lang="en-US" sz="1400" b="1" dirty="0">
                <a:solidFill>
                  <a:srgbClr val="FFC000"/>
                </a:solidFill>
              </a:rPr>
              <a:t>Finish cherry-pick: </a:t>
            </a:r>
            <a:r>
              <a:rPr lang="en-US" sz="1400" dirty="0"/>
              <a:t>Once the conflicts, if any, have been resolved, </a:t>
            </a:r>
            <a:r>
              <a:rPr lang="en-US" sz="1400" dirty="0" err="1"/>
              <a:t>Git</a:t>
            </a:r>
            <a:r>
              <a:rPr lang="en-US" sz="1400" dirty="0"/>
              <a:t> completes the cherry-pick by creating a new commit on the target branch that replicates the changes from the cherry-picked commit.</a:t>
            </a:r>
            <a:br>
              <a:rPr lang="en-US" sz="1400" dirty="0"/>
            </a:br>
            <a:r>
              <a:rPr lang="en-US" sz="1400" dirty="0"/>
              <a:t/>
            </a:r>
            <a:br>
              <a:rPr lang="en-US" sz="1400" dirty="0"/>
            </a:br>
            <a:r>
              <a:rPr lang="en-US" sz="1400" dirty="0"/>
              <a:t/>
            </a:r>
            <a:br>
              <a:rPr lang="en-US" sz="1400" dirty="0"/>
            </a:br>
            <a:r>
              <a:rPr lang="en-US" sz="1400" dirty="0" smtClean="0"/>
              <a:t/>
            </a:r>
            <a:br>
              <a:rPr lang="en-US" sz="1400" dirty="0" smtClean="0"/>
            </a:br>
            <a:endParaRPr lang="en-US" sz="1400" dirty="0"/>
          </a:p>
        </p:txBody>
      </p:sp>
      <p:sp>
        <p:nvSpPr>
          <p:cNvPr id="3" name="Rectangle 1"/>
          <p:cNvSpPr>
            <a:spLocks noChangeArrowheads="1"/>
          </p:cNvSpPr>
          <p:nvPr/>
        </p:nvSpPr>
        <p:spPr bwMode="auto">
          <a:xfrm>
            <a:off x="0" y="-477311"/>
            <a:ext cx="65" cy="954622"/>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58817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414272"/>
            <a:ext cx="3962465" cy="5169408"/>
          </a:xfrm>
        </p:spPr>
        <p:txBody>
          <a:bodyPr/>
          <a:lstStyle/>
          <a:p>
            <a:r>
              <a:rPr lang="en-US" sz="2400" b="1" dirty="0" smtClean="0"/>
              <a:t>GIT cherry-pick </a:t>
            </a:r>
            <a:r>
              <a:rPr lang="en-US" sz="2400" dirty="0"/>
              <a:t>is useful when you want to selectively apply specific commits from one branch to another, rather than </a:t>
            </a:r>
            <a:r>
              <a:rPr lang="en-US" sz="2400" dirty="0" smtClean="0"/>
              <a:t>merging or </a:t>
            </a:r>
            <a:r>
              <a:rPr lang="en-US" sz="2400" dirty="0"/>
              <a:t>rebasing entire branches. It allows you to pick individual </a:t>
            </a:r>
            <a:r>
              <a:rPr lang="en-US" sz="2400" dirty="0" smtClean="0"/>
              <a:t>change sets </a:t>
            </a:r>
            <a:r>
              <a:rPr lang="en-US" sz="2400" dirty="0"/>
              <a:t>and apply them to different branches, making it a flexible tool for managing your </a:t>
            </a:r>
            <a:r>
              <a:rPr lang="en-US" sz="2400" dirty="0" smtClean="0"/>
              <a:t>GIT workflow</a:t>
            </a:r>
            <a:r>
              <a:rPr lang="en-US" sz="2400" dirty="0"/>
              <a:t>.</a:t>
            </a:r>
          </a:p>
        </p:txBody>
      </p:sp>
      <p:pic>
        <p:nvPicPr>
          <p:cNvPr id="9219" name="Picture 3" descr="GIT Cherry-pick | When and How to use GIT Cherry-pick with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8449" y="2279904"/>
            <a:ext cx="6193535" cy="4133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885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850" y="890016"/>
            <a:ext cx="5709142" cy="780288"/>
          </a:xfrm>
        </p:spPr>
        <p:txBody>
          <a:bodyPr>
            <a:noAutofit/>
          </a:bodyPr>
          <a:lstStyle/>
          <a:p>
            <a:r>
              <a:rPr lang="en-US" sz="3200" b="1" dirty="0" smtClean="0">
                <a:solidFill>
                  <a:srgbClr val="FFC000"/>
                </a:solidFill>
              </a:rPr>
              <a:t>What is GIT , Why to use it ?</a:t>
            </a:r>
            <a:endParaRPr lang="en-US" sz="3200" b="1" dirty="0">
              <a:solidFill>
                <a:srgbClr val="FFC000"/>
              </a:solidFill>
            </a:endParaRPr>
          </a:p>
        </p:txBody>
      </p:sp>
      <p:sp>
        <p:nvSpPr>
          <p:cNvPr id="3" name="Picture Placeholder 2"/>
          <p:cNvSpPr>
            <a:spLocks noGrp="1"/>
          </p:cNvSpPr>
          <p:nvPr>
            <p:ph type="pic" idx="1"/>
          </p:nvPr>
        </p:nvSpPr>
        <p:spPr>
          <a:xfrm>
            <a:off x="6956426" y="1854192"/>
            <a:ext cx="3200400" cy="3860808"/>
          </a:xfrm>
        </p:spPr>
      </p:sp>
      <p:sp>
        <p:nvSpPr>
          <p:cNvPr id="4" name="Text Placeholder 3"/>
          <p:cNvSpPr>
            <a:spLocks noGrp="1"/>
          </p:cNvSpPr>
          <p:nvPr>
            <p:ph type="body" sz="half" idx="2"/>
          </p:nvPr>
        </p:nvSpPr>
        <p:spPr>
          <a:xfrm>
            <a:off x="813578" y="2840736"/>
            <a:ext cx="5084979" cy="2731008"/>
          </a:xfrm>
        </p:spPr>
        <p:txBody>
          <a:bodyPr>
            <a:normAutofit/>
          </a:bodyPr>
          <a:lstStyle/>
          <a:p>
            <a:r>
              <a:rPr lang="en-US" sz="1800" dirty="0" smtClean="0">
                <a:solidFill>
                  <a:srgbClr val="92D050"/>
                </a:solidFill>
              </a:rPr>
              <a:t>-&gt; GIT </a:t>
            </a:r>
            <a:r>
              <a:rPr lang="en-US" sz="1800" dirty="0">
                <a:solidFill>
                  <a:srgbClr val="92D050"/>
                </a:solidFill>
              </a:rPr>
              <a:t>is a an open source distributed version control system that is available for </a:t>
            </a:r>
            <a:r>
              <a:rPr lang="en-US" sz="1800" dirty="0" smtClean="0">
                <a:solidFill>
                  <a:srgbClr val="92D050"/>
                </a:solidFill>
              </a:rPr>
              <a:t>free.</a:t>
            </a:r>
          </a:p>
          <a:p>
            <a:endParaRPr lang="en-US" sz="1800" dirty="0">
              <a:solidFill>
                <a:srgbClr val="92D050"/>
              </a:solidFill>
            </a:endParaRPr>
          </a:p>
          <a:p>
            <a:r>
              <a:rPr lang="en-US" sz="1800" dirty="0" smtClean="0">
                <a:solidFill>
                  <a:srgbClr val="92D050"/>
                </a:solidFill>
              </a:rPr>
              <a:t>-&gt;</a:t>
            </a:r>
            <a:r>
              <a:rPr lang="en-US" sz="1800" dirty="0">
                <a:solidFill>
                  <a:srgbClr val="92D050"/>
                </a:solidFill>
              </a:rPr>
              <a:t> </a:t>
            </a:r>
            <a:r>
              <a:rPr lang="en-US" sz="1800" dirty="0" smtClean="0">
                <a:solidFill>
                  <a:srgbClr val="92D050"/>
                </a:solidFill>
              </a:rPr>
              <a:t>Commonly </a:t>
            </a:r>
            <a:r>
              <a:rPr lang="en-US" sz="1800" dirty="0">
                <a:solidFill>
                  <a:srgbClr val="92D050"/>
                </a:solidFill>
              </a:rPr>
              <a:t>used for software development and other collaborative </a:t>
            </a:r>
            <a:r>
              <a:rPr lang="en-US" sz="1800" dirty="0" smtClean="0">
                <a:solidFill>
                  <a:srgbClr val="92D050"/>
                </a:solidFill>
              </a:rPr>
              <a:t>projects.</a:t>
            </a:r>
            <a:endParaRPr lang="en-US" sz="1800" dirty="0">
              <a:solidFill>
                <a:srgbClr val="92D050"/>
              </a:solidFill>
            </a:endParaRPr>
          </a:p>
        </p:txBody>
      </p:sp>
      <p:pic>
        <p:nvPicPr>
          <p:cNvPr id="3074" name="Picture 2" descr="busin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9546" y="1854192"/>
            <a:ext cx="5144918" cy="3860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991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603705"/>
            <a:ext cx="3401064" cy="1447800"/>
          </a:xfrm>
        </p:spPr>
        <p:txBody>
          <a:bodyPr/>
          <a:lstStyle/>
          <a:p>
            <a:r>
              <a:rPr lang="en-US" sz="2800" b="1" dirty="0" smtClean="0">
                <a:solidFill>
                  <a:srgbClr val="EBA7BC"/>
                </a:solidFill>
              </a:rPr>
              <a:t>GIT STASH</a:t>
            </a:r>
            <a:endParaRPr lang="en-US" sz="2800" b="1" dirty="0">
              <a:solidFill>
                <a:srgbClr val="EBA7BC"/>
              </a:solidFill>
            </a:endParaRPr>
          </a:p>
        </p:txBody>
      </p:sp>
      <p:sp>
        <p:nvSpPr>
          <p:cNvPr id="36" name="Text Placeholder 35"/>
          <p:cNvSpPr>
            <a:spLocks noGrp="1"/>
          </p:cNvSpPr>
          <p:nvPr>
            <p:ph type="body" sz="half" idx="2"/>
          </p:nvPr>
        </p:nvSpPr>
        <p:spPr>
          <a:xfrm>
            <a:off x="460376" y="3214624"/>
            <a:ext cx="3401063" cy="2895599"/>
          </a:xfrm>
        </p:spPr>
        <p:txBody>
          <a:bodyPr>
            <a:normAutofit/>
          </a:bodyPr>
          <a:lstStyle/>
          <a:p>
            <a:r>
              <a:rPr lang="en-US" sz="1600" dirty="0" smtClean="0"/>
              <a:t>-&gt; It is a GIT command used to save the unfinished work. </a:t>
            </a:r>
            <a:endParaRPr lang="en-US" sz="1600" dirty="0"/>
          </a:p>
          <a:p>
            <a:endParaRPr lang="en-US" sz="1600" dirty="0" smtClean="0"/>
          </a:p>
          <a:p>
            <a:r>
              <a:rPr lang="en-US" sz="1600" dirty="0" smtClean="0"/>
              <a:t>-&gt;By using GIT stash we can terminate our ongoing work and switch to another work without completing the initial one the condition is the code cannot be commit or add.</a:t>
            </a:r>
            <a:endParaRPr lang="en-US" sz="1600" dirty="0"/>
          </a:p>
        </p:txBody>
      </p:sp>
      <p:sp>
        <p:nvSpPr>
          <p:cNvPr id="41" name="AutoShape 10" descr="Git Stash Command - Scaler Top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Git Stash Command - Scaler Topic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git stash pop - Scaler Topic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Git Stash - javatpoi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24400" y="1130300"/>
            <a:ext cx="6718300" cy="516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954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931" y="86352"/>
            <a:ext cx="5092906" cy="1574808"/>
          </a:xfrm>
        </p:spPr>
        <p:txBody>
          <a:bodyPr/>
          <a:lstStyle/>
          <a:p>
            <a:r>
              <a:rPr lang="en-US" b="1" dirty="0" smtClean="0">
                <a:solidFill>
                  <a:schemeClr val="accent6">
                    <a:lumMod val="60000"/>
                    <a:lumOff val="40000"/>
                  </a:schemeClr>
                </a:solidFill>
              </a:rPr>
              <a:t>GIT</a:t>
            </a:r>
            <a:r>
              <a:rPr lang="en-US" b="1" dirty="0" smtClean="0">
                <a:solidFill>
                  <a:schemeClr val="accent6">
                    <a:lumMod val="75000"/>
                  </a:schemeClr>
                </a:solidFill>
              </a:rPr>
              <a:t> </a:t>
            </a:r>
            <a:r>
              <a:rPr lang="en-US" b="1" dirty="0" smtClean="0">
                <a:solidFill>
                  <a:schemeClr val="accent6">
                    <a:lumMod val="60000"/>
                    <a:lumOff val="40000"/>
                  </a:schemeClr>
                </a:solidFill>
              </a:rPr>
              <a:t>BISECT</a:t>
            </a:r>
            <a:endParaRPr lang="en-US" b="1" dirty="0">
              <a:solidFill>
                <a:schemeClr val="accent6">
                  <a:lumMod val="60000"/>
                  <a:lumOff val="40000"/>
                </a:schemeClr>
              </a:solidFill>
            </a:endParaRPr>
          </a:p>
        </p:txBody>
      </p:sp>
      <p:sp>
        <p:nvSpPr>
          <p:cNvPr id="4" name="Text Placeholder 3"/>
          <p:cNvSpPr>
            <a:spLocks noGrp="1"/>
          </p:cNvSpPr>
          <p:nvPr>
            <p:ph type="body" sz="half" idx="2"/>
          </p:nvPr>
        </p:nvSpPr>
        <p:spPr>
          <a:xfrm>
            <a:off x="202932" y="2414016"/>
            <a:ext cx="4039884" cy="4242816"/>
          </a:xfrm>
        </p:spPr>
        <p:txBody>
          <a:bodyPr/>
          <a:lstStyle/>
          <a:p>
            <a:endParaRPr lang="en-US" dirty="0" smtClean="0"/>
          </a:p>
          <a:p>
            <a:r>
              <a:rPr lang="en-US" dirty="0" smtClean="0"/>
              <a:t>-&gt;It is a powerful command in GIT that helps </a:t>
            </a:r>
            <a:r>
              <a:rPr lang="en-US" dirty="0"/>
              <a:t>you identify the specific commit that introduced a bug or regression in your codebase. It allows you to perform a binary search through the commit history to quickly locate the problematic commit.</a:t>
            </a:r>
          </a:p>
        </p:txBody>
      </p:sp>
      <p:pic>
        <p:nvPicPr>
          <p:cNvPr id="1026" name="Picture 2" descr="git-bisect — The Practical Testing 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4608" y="1536192"/>
            <a:ext cx="7033175" cy="4730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1043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306" y="-220664"/>
            <a:ext cx="5092906" cy="1574808"/>
          </a:xfrm>
        </p:spPr>
        <p:txBody>
          <a:bodyPr/>
          <a:lstStyle/>
          <a:p>
            <a:r>
              <a:rPr lang="en-US" b="1" dirty="0" smtClean="0">
                <a:solidFill>
                  <a:srgbClr val="EDA5E8"/>
                </a:solidFill>
              </a:rPr>
              <a:t>GIT REFOLG</a:t>
            </a:r>
            <a:endParaRPr lang="en-US" b="1" dirty="0">
              <a:solidFill>
                <a:srgbClr val="EDA5E8"/>
              </a:solidFill>
            </a:endParaRPr>
          </a:p>
        </p:txBody>
      </p:sp>
      <p:sp>
        <p:nvSpPr>
          <p:cNvPr id="4" name="Text Placeholder 3"/>
          <p:cNvSpPr>
            <a:spLocks noGrp="1"/>
          </p:cNvSpPr>
          <p:nvPr>
            <p:ph type="body" sz="half" idx="2"/>
          </p:nvPr>
        </p:nvSpPr>
        <p:spPr>
          <a:xfrm>
            <a:off x="460376" y="2362200"/>
            <a:ext cx="4010024" cy="3683000"/>
          </a:xfrm>
        </p:spPr>
        <p:txBody>
          <a:bodyPr>
            <a:normAutofit/>
          </a:bodyPr>
          <a:lstStyle/>
          <a:p>
            <a:r>
              <a:rPr lang="en-US" dirty="0"/>
              <a:t>-</a:t>
            </a:r>
            <a:r>
              <a:rPr lang="en-US" dirty="0" smtClean="0"/>
              <a:t>&gt;It is a command in GIT that stand for “Reference Log” .</a:t>
            </a:r>
          </a:p>
          <a:p>
            <a:endParaRPr lang="en-US" dirty="0" smtClean="0"/>
          </a:p>
          <a:p>
            <a:r>
              <a:rPr lang="en-US" dirty="0" smtClean="0"/>
              <a:t>-&gt;It includes info about branch updates ,commit changes and other operations that modify the GIT history.</a:t>
            </a:r>
          </a:p>
          <a:p>
            <a:endParaRPr lang="en-US" dirty="0" smtClean="0"/>
          </a:p>
          <a:p>
            <a:r>
              <a:rPr lang="en-US" dirty="0" smtClean="0"/>
              <a:t>-&gt; Useful for recovering lost commit or branches.</a:t>
            </a:r>
          </a:p>
          <a:p>
            <a:endParaRPr lang="en-US" dirty="0"/>
          </a:p>
          <a:p>
            <a:r>
              <a:rPr lang="en-US" dirty="0" smtClean="0"/>
              <a:t>-&gt;These are just logs that GIT keeps for as a record.</a:t>
            </a:r>
          </a:p>
          <a:p>
            <a:endParaRPr lang="en-US" dirty="0"/>
          </a:p>
        </p:txBody>
      </p:sp>
      <p:sp>
        <p:nvSpPr>
          <p:cNvPr id="6" name="AutoShape 4" descr="Git Stash Command - Scaler Top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Git Stash Command - Scaler Topic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descr="Git Stash Command - Scaler Topic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3"/>
          <p:cNvSpPr>
            <a:spLocks noChangeArrowheads="1"/>
          </p:cNvSpPr>
          <p:nvPr/>
        </p:nvSpPr>
        <p:spPr bwMode="auto">
          <a:xfrm>
            <a:off x="0" y="43934"/>
            <a:ext cx="184731" cy="369332"/>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050" name="Picture 2" descr="Git Reflog: A Guide to Recovering Lost Commits - This Dot Lab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3100" y="1544644"/>
            <a:ext cx="5461000" cy="4076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866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 y="183888"/>
            <a:ext cx="5746941" cy="1574808"/>
          </a:xfrm>
        </p:spPr>
        <p:txBody>
          <a:bodyPr/>
          <a:lstStyle/>
          <a:p>
            <a:r>
              <a:rPr lang="en-US" b="1" dirty="0" smtClean="0"/>
              <a:t>Limitations of GIT </a:t>
            </a:r>
            <a:r>
              <a:rPr lang="en-US" b="1" dirty="0" err="1" smtClean="0"/>
              <a:t>Reflog</a:t>
            </a:r>
            <a:endParaRPr lang="en-US" b="1" dirty="0"/>
          </a:p>
        </p:txBody>
      </p:sp>
      <p:sp>
        <p:nvSpPr>
          <p:cNvPr id="4" name="Text Placeholder 3"/>
          <p:cNvSpPr>
            <a:spLocks noGrp="1"/>
          </p:cNvSpPr>
          <p:nvPr>
            <p:ph type="body" sz="half" idx="2"/>
          </p:nvPr>
        </p:nvSpPr>
        <p:spPr>
          <a:xfrm>
            <a:off x="438912" y="2743200"/>
            <a:ext cx="5740061" cy="2377440"/>
          </a:xfrm>
        </p:spPr>
        <p:txBody>
          <a:bodyPr/>
          <a:lstStyle/>
          <a:p>
            <a:r>
              <a:rPr lang="en-US" sz="1800" dirty="0" smtClean="0"/>
              <a:t>-&gt; Local Repository only.</a:t>
            </a:r>
          </a:p>
          <a:p>
            <a:endParaRPr lang="en-US" sz="1800" dirty="0" smtClean="0"/>
          </a:p>
          <a:p>
            <a:r>
              <a:rPr lang="en-US" sz="1800" dirty="0" smtClean="0"/>
              <a:t>-&gt; Limited history : To save disk space.</a:t>
            </a:r>
            <a:endParaRPr lang="en-US" sz="1800" dirty="0"/>
          </a:p>
          <a:p>
            <a:endParaRPr lang="en-US" sz="1800" dirty="0" smtClean="0"/>
          </a:p>
          <a:p>
            <a:r>
              <a:rPr lang="en-US" sz="1800" dirty="0" smtClean="0"/>
              <a:t>-&gt; Not shared between clones</a:t>
            </a:r>
            <a:r>
              <a:rPr lang="en-US" dirty="0" smtClean="0"/>
              <a:t>.</a:t>
            </a:r>
            <a:endParaRPr lang="en-US" dirty="0"/>
          </a:p>
        </p:txBody>
      </p:sp>
    </p:spTree>
    <p:extLst>
      <p:ext uri="{BB962C8B-B14F-4D97-AF65-F5344CB8AC3E}">
        <p14:creationId xmlns:p14="http://schemas.microsoft.com/office/powerpoint/2010/main" val="630788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7901" y="4365625"/>
            <a:ext cx="8496300" cy="1400530"/>
          </a:xfrm>
        </p:spPr>
        <p:txBody>
          <a:bodyPr/>
          <a:lstStyle/>
          <a:p>
            <a:endParaRPr lang="en-US" dirty="0"/>
          </a:p>
        </p:txBody>
      </p:sp>
      <p:pic>
        <p:nvPicPr>
          <p:cNvPr id="3074" name="Picture 2" descr="git - When one adds an untracked file, does it not go to staged  immediately? - Stack Over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900" y="749300"/>
            <a:ext cx="8496300" cy="561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231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24" y="182880"/>
            <a:ext cx="5092906" cy="1574808"/>
          </a:xfrm>
        </p:spPr>
        <p:txBody>
          <a:bodyPr>
            <a:normAutofit/>
          </a:bodyPr>
          <a:lstStyle/>
          <a:p>
            <a:r>
              <a:rPr lang="en-US" sz="4000" b="1" dirty="0" smtClean="0">
                <a:solidFill>
                  <a:schemeClr val="accent1">
                    <a:lumMod val="60000"/>
                    <a:lumOff val="40000"/>
                  </a:schemeClr>
                </a:solidFill>
              </a:rPr>
              <a:t>GIT DIFF</a:t>
            </a:r>
            <a:endParaRPr lang="en-US" sz="4000" b="1" dirty="0">
              <a:solidFill>
                <a:schemeClr val="accent1">
                  <a:lumMod val="60000"/>
                  <a:lumOff val="40000"/>
                </a:schemeClr>
              </a:solidFill>
            </a:endParaRPr>
          </a:p>
        </p:txBody>
      </p:sp>
      <p:sp>
        <p:nvSpPr>
          <p:cNvPr id="4" name="Text Placeholder 3"/>
          <p:cNvSpPr>
            <a:spLocks noGrp="1"/>
          </p:cNvSpPr>
          <p:nvPr>
            <p:ph type="body" sz="half" idx="2"/>
          </p:nvPr>
        </p:nvSpPr>
        <p:spPr>
          <a:xfrm>
            <a:off x="268224" y="2872232"/>
            <a:ext cx="10221976" cy="3425952"/>
          </a:xfrm>
        </p:spPr>
        <p:txBody>
          <a:bodyPr>
            <a:normAutofit/>
          </a:bodyPr>
          <a:lstStyle/>
          <a:p>
            <a:r>
              <a:rPr lang="en-US" sz="1800" dirty="0" smtClean="0"/>
              <a:t>-&gt;GIT diff is </a:t>
            </a:r>
            <a:r>
              <a:rPr lang="en-US" sz="1800" dirty="0"/>
              <a:t>a command that allows you to view the differences between different states of your codebase. It shows the changes made to files, lines, or even individual characters between two commits, branches, or other references in your </a:t>
            </a:r>
            <a:r>
              <a:rPr lang="en-US" sz="1800" dirty="0" smtClean="0"/>
              <a:t>GIT </a:t>
            </a:r>
            <a:r>
              <a:rPr lang="en-US" sz="1800" dirty="0"/>
              <a:t>repository</a:t>
            </a:r>
            <a:r>
              <a:rPr lang="en-US" sz="1800" dirty="0" smtClean="0"/>
              <a:t>.</a:t>
            </a:r>
            <a:endParaRPr lang="en-US" sz="1800" dirty="0"/>
          </a:p>
          <a:p>
            <a:endParaRPr lang="en-US" sz="1800" dirty="0" smtClean="0"/>
          </a:p>
          <a:p>
            <a:r>
              <a:rPr lang="en-US" sz="1800" dirty="0" smtClean="0"/>
              <a:t>-&gt;The text in green represent the changes that we have added and the text in red represent the changes that we delete.</a:t>
            </a:r>
            <a:endParaRPr lang="en-US" sz="1800" dirty="0"/>
          </a:p>
        </p:txBody>
      </p:sp>
    </p:spTree>
    <p:extLst>
      <p:ext uri="{BB962C8B-B14F-4D97-AF65-F5344CB8AC3E}">
        <p14:creationId xmlns:p14="http://schemas.microsoft.com/office/powerpoint/2010/main" val="2094849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073" y="146304"/>
            <a:ext cx="5844477" cy="1584960"/>
          </a:xfrm>
        </p:spPr>
        <p:txBody>
          <a:bodyPr/>
          <a:lstStyle/>
          <a:p>
            <a:r>
              <a:rPr lang="en-US" b="1" dirty="0" smtClean="0">
                <a:solidFill>
                  <a:schemeClr val="accent1">
                    <a:lumMod val="60000"/>
                    <a:lumOff val="40000"/>
                  </a:schemeClr>
                </a:solidFill>
              </a:rPr>
              <a:t>GIT Switch </a:t>
            </a:r>
            <a:endParaRPr lang="en-US" b="1" dirty="0">
              <a:solidFill>
                <a:schemeClr val="accent1">
                  <a:lumMod val="60000"/>
                  <a:lumOff val="40000"/>
                </a:schemeClr>
              </a:solidFill>
            </a:endParaRPr>
          </a:p>
        </p:txBody>
      </p:sp>
      <p:sp>
        <p:nvSpPr>
          <p:cNvPr id="4" name="Text Placeholder 3"/>
          <p:cNvSpPr>
            <a:spLocks noGrp="1"/>
          </p:cNvSpPr>
          <p:nvPr>
            <p:ph type="body" sz="half" idx="2"/>
          </p:nvPr>
        </p:nvSpPr>
        <p:spPr>
          <a:xfrm>
            <a:off x="195073" y="2908300"/>
            <a:ext cx="5193792" cy="2286000"/>
          </a:xfrm>
        </p:spPr>
        <p:txBody>
          <a:bodyPr/>
          <a:lstStyle/>
          <a:p>
            <a:r>
              <a:rPr lang="en-US" dirty="0" smtClean="0"/>
              <a:t>-&gt;Allows us to switch between branches or restore your working directory to a specific commit or branch.</a:t>
            </a:r>
          </a:p>
          <a:p>
            <a:endParaRPr lang="en-US" dirty="0"/>
          </a:p>
          <a:p>
            <a:r>
              <a:rPr lang="en-US" dirty="0" smtClean="0"/>
              <a:t>-&gt; Example : GIT switch –c &lt;branch-name&gt;</a:t>
            </a:r>
          </a:p>
          <a:p>
            <a:r>
              <a:rPr lang="en-US" dirty="0" smtClean="0"/>
              <a:t>Instead of 1</a:t>
            </a:r>
            <a:r>
              <a:rPr lang="en-US" baseline="30000" dirty="0" smtClean="0"/>
              <a:t>st</a:t>
            </a:r>
            <a:r>
              <a:rPr lang="en-US" dirty="0" smtClean="0"/>
              <a:t> creating a branch and then switching it we can create and switch to the branch  directly in one step by using  above command .</a:t>
            </a:r>
            <a:endParaRPr lang="en-US" dirty="0"/>
          </a:p>
        </p:txBody>
      </p:sp>
      <p:pic>
        <p:nvPicPr>
          <p:cNvPr id="3074" name="Picture 2" descr="git switch branch vs checkout - Easily switch branch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6544" y="719328"/>
            <a:ext cx="6217920" cy="5190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6620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861</TotalTime>
  <Words>505</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vt:lpstr>
      <vt:lpstr>GIT(Global Information Tracker )</vt:lpstr>
      <vt:lpstr>What is GIT , Why to use it ?</vt:lpstr>
      <vt:lpstr>GIT STASH</vt:lpstr>
      <vt:lpstr>GIT BISECT</vt:lpstr>
      <vt:lpstr>GIT REFOLG</vt:lpstr>
      <vt:lpstr>Limitations of GIT Reflog</vt:lpstr>
      <vt:lpstr>PowerPoint Presentation</vt:lpstr>
      <vt:lpstr>GIT DIFF</vt:lpstr>
      <vt:lpstr>GIT Switch </vt:lpstr>
      <vt:lpstr>GIT REBASE</vt:lpstr>
      <vt:lpstr>Here are the steps how GIT rebase works :   1. Select the target branch : specify the branch that you want to apply changes to  2. Start the rebase : This tells GIT to take the commits from the current branch and replay them on top of the specified branch.  3. Replay the commits : GIT goes through each commit on the current branch that is not already on the target branch. It removes these commits temporarily, one by one, and then applies them on top of the target branch.  4. Resolve conflicts : If there are any conflicts during the rebase process, GIT pauses and asks you to resolve them manually .  5. Finish the rebase : Once all the commits have been replayed and conflicts resolved, GIT completes the rebase. The current branch is now up to date with the changes from the target branch, and the commit history is modified accordingly.</vt:lpstr>
      <vt:lpstr>GIT CHERRY PICK</vt:lpstr>
      <vt:lpstr>The GIT cherry pick command works as follows:   1.Identify the commit: You need to identify the commit that you want to cherry-pick.  2. Switch to the target branch: Move to the branch where you want to apply the cherry-picked commit.  3. Run cherry-pick: Execute the GIT cherry pick command followed by the commit hash you want to cherry-pick. For example: GIT cherry pick &lt;commit hash&gt; This command creates a new commit on the current branch, incorporating the changes from the cherry-picked commit.  4. Resolve conflicts: If there are any conflicts between the cherry-picked commit and the target branch, Git will pause the cherry-pick process and prompt you to resolve the conflicts manually. 5. Finish cherry-pick: Once the conflicts, if any, have been resolved, Git completes the cherry-pick by creating a new commit on the target branch that replicates the changes from the cherry-picked commit.    </vt:lpstr>
      <vt:lpstr>GIT cherry-pick is useful when you want to selectively apply specific commits from one branch to another, rather than merging or rebasing entire branches. It allows you to pick individual change sets and apply them to different branches, making it a flexible tool for managing your GIT workflow.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Admin</dc:creator>
  <cp:lastModifiedBy>Admin</cp:lastModifiedBy>
  <cp:revision>34</cp:revision>
  <dcterms:created xsi:type="dcterms:W3CDTF">2023-05-21T16:51:23Z</dcterms:created>
  <dcterms:modified xsi:type="dcterms:W3CDTF">2023-05-23T19:02:48Z</dcterms:modified>
</cp:coreProperties>
</file>