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jvco0CjeuV+GuAtI/RqPJxvUJY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11" Type="http://schemas.openxmlformats.org/officeDocument/2006/relationships/image" Target="../media/image12.png"/><Relationship Id="rId10" Type="http://schemas.openxmlformats.org/officeDocument/2006/relationships/image" Target="../media/image7.png"/><Relationship Id="rId12" Type="http://schemas.openxmlformats.org/officeDocument/2006/relationships/image" Target="../media/image24.png"/><Relationship Id="rId9"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5.png"/><Relationship Id="rId11" Type="http://schemas.openxmlformats.org/officeDocument/2006/relationships/image" Target="../media/image21.png"/><Relationship Id="rId10" Type="http://schemas.openxmlformats.org/officeDocument/2006/relationships/image" Target="../media/image20.png"/><Relationship Id="rId9"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4.png"/><Relationship Id="rId10"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4.png"/><Relationship Id="rId10"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6.png"/><Relationship Id="rId11" Type="http://schemas.openxmlformats.org/officeDocument/2006/relationships/image" Target="../media/image7.png"/><Relationship Id="rId10" Type="http://schemas.openxmlformats.org/officeDocument/2006/relationships/image" Target="../media/image6.png"/><Relationship Id="rId12" Type="http://schemas.openxmlformats.org/officeDocument/2006/relationships/image" Target="../media/image12.png"/><Relationship Id="rId9"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6.png"/><Relationship Id="rId11" Type="http://schemas.openxmlformats.org/officeDocument/2006/relationships/image" Target="../media/image7.png"/><Relationship Id="rId10" Type="http://schemas.openxmlformats.org/officeDocument/2006/relationships/image" Target="../media/image6.png"/><Relationship Id="rId12" Type="http://schemas.openxmlformats.org/officeDocument/2006/relationships/image" Target="../media/image12.png"/><Relationship Id="rId9"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6.png"/><Relationship Id="rId11" Type="http://schemas.openxmlformats.org/officeDocument/2006/relationships/image" Target="../media/image7.png"/><Relationship Id="rId10" Type="http://schemas.openxmlformats.org/officeDocument/2006/relationships/image" Target="../media/image6.png"/><Relationship Id="rId12" Type="http://schemas.openxmlformats.org/officeDocument/2006/relationships/image" Target="../media/image12.png"/><Relationship Id="rId9"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83" name="Shape 83"/>
        <p:cNvGrpSpPr/>
        <p:nvPr/>
      </p:nvGrpSpPr>
      <p:grpSpPr>
        <a:xfrm>
          <a:off x="0" y="0"/>
          <a:ext cx="0" cy="0"/>
          <a:chOff x="0" y="0"/>
          <a:chExt cx="0" cy="0"/>
        </a:xfrm>
      </p:grpSpPr>
      <p:sp>
        <p:nvSpPr>
          <p:cNvPr id="84" name="Google Shape;84;p1"/>
          <p:cNvSpPr/>
          <p:nvPr/>
        </p:nvSpPr>
        <p:spPr>
          <a:xfrm flipH="1">
            <a:off x="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3">
              <a:alphaModFix/>
            </a:blip>
            <a:stretch>
              <a:fillRect b="0" l="0" r="0" t="0"/>
            </a:stretch>
          </a:blipFill>
          <a:ln>
            <a:noFill/>
          </a:ln>
        </p:spPr>
      </p:sp>
      <p:sp>
        <p:nvSpPr>
          <p:cNvPr id="85" name="Google Shape;85;p1"/>
          <p:cNvSpPr/>
          <p:nvPr/>
        </p:nvSpPr>
        <p:spPr>
          <a:xfrm flipH="1">
            <a:off x="189611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4">
              <a:alphaModFix/>
            </a:blip>
            <a:stretch>
              <a:fillRect b="0" l="0" r="0" t="0"/>
            </a:stretch>
          </a:blipFill>
          <a:ln>
            <a:noFill/>
          </a:ln>
        </p:spPr>
      </p:sp>
      <p:sp>
        <p:nvSpPr>
          <p:cNvPr id="86" name="Google Shape;86;p1"/>
          <p:cNvSpPr/>
          <p:nvPr/>
        </p:nvSpPr>
        <p:spPr>
          <a:xfrm>
            <a:off x="6676902" y="449028"/>
            <a:ext cx="290771" cy="290771"/>
          </a:xfrm>
          <a:custGeom>
            <a:rect b="b" l="l" r="r" t="t"/>
            <a:pathLst>
              <a:path extrusionOk="0" h="290771" w="290771">
                <a:moveTo>
                  <a:pt x="0" y="0"/>
                </a:moveTo>
                <a:lnTo>
                  <a:pt x="290770" y="0"/>
                </a:lnTo>
                <a:lnTo>
                  <a:pt x="290770" y="290770"/>
                </a:lnTo>
                <a:lnTo>
                  <a:pt x="0" y="290770"/>
                </a:lnTo>
                <a:lnTo>
                  <a:pt x="0" y="0"/>
                </a:lnTo>
                <a:close/>
              </a:path>
            </a:pathLst>
          </a:custGeom>
          <a:blipFill rotWithShape="1">
            <a:blip r:embed="rId5">
              <a:alphaModFix/>
            </a:blip>
            <a:stretch>
              <a:fillRect b="0" l="0" r="0" t="0"/>
            </a:stretch>
          </a:blipFill>
          <a:ln>
            <a:noFill/>
          </a:ln>
        </p:spPr>
      </p:sp>
      <p:sp>
        <p:nvSpPr>
          <p:cNvPr id="87" name="Google Shape;87;p1"/>
          <p:cNvSpPr txBox="1"/>
          <p:nvPr/>
        </p:nvSpPr>
        <p:spPr>
          <a:xfrm>
            <a:off x="3387074" y="401403"/>
            <a:ext cx="2715338"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Title Page</a:t>
            </a:r>
            <a:endParaRPr/>
          </a:p>
        </p:txBody>
      </p:sp>
      <p:grpSp>
        <p:nvGrpSpPr>
          <p:cNvPr id="88" name="Google Shape;88;p1"/>
          <p:cNvGrpSpPr/>
          <p:nvPr/>
        </p:nvGrpSpPr>
        <p:grpSpPr>
          <a:xfrm>
            <a:off x="9525" y="973170"/>
            <a:ext cx="18288000" cy="9313830"/>
            <a:chOff x="0" y="-38100"/>
            <a:chExt cx="4862686" cy="2476500"/>
          </a:xfrm>
        </p:grpSpPr>
        <p:sp>
          <p:nvSpPr>
            <p:cNvPr id="89" name="Google Shape;89;p1"/>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90" name="Google Shape;90;p1"/>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1" name="Google Shape;91;p1"/>
          <p:cNvCxnSpPr/>
          <p:nvPr/>
        </p:nvCxnSpPr>
        <p:spPr>
          <a:xfrm>
            <a:off x="685272" y="1603451"/>
            <a:ext cx="343428" cy="0"/>
          </a:xfrm>
          <a:prstGeom prst="straightConnector1">
            <a:avLst/>
          </a:prstGeom>
          <a:noFill/>
          <a:ln cap="rnd" cmpd="sng" w="47625">
            <a:solidFill>
              <a:srgbClr val="000000"/>
            </a:solidFill>
            <a:prstDash val="solid"/>
            <a:round/>
            <a:headEnd len="sm" w="sm" type="none"/>
            <a:tailEnd len="med" w="med" type="stealth"/>
          </a:ln>
        </p:spPr>
      </p:cxnSp>
      <p:cxnSp>
        <p:nvCxnSpPr>
          <p:cNvPr id="92" name="Google Shape;92;p1"/>
          <p:cNvCxnSpPr/>
          <p:nvPr/>
        </p:nvCxnSpPr>
        <p:spPr>
          <a:xfrm rot="10800000">
            <a:off x="168470" y="1603451"/>
            <a:ext cx="343428" cy="0"/>
          </a:xfrm>
          <a:prstGeom prst="straightConnector1">
            <a:avLst/>
          </a:prstGeom>
          <a:noFill/>
          <a:ln cap="rnd" cmpd="sng" w="47625">
            <a:solidFill>
              <a:srgbClr val="000000"/>
            </a:solidFill>
            <a:prstDash val="solid"/>
            <a:round/>
            <a:headEnd len="sm" w="sm" type="none"/>
            <a:tailEnd len="med" w="med" type="stealth"/>
          </a:ln>
        </p:spPr>
      </p:cxnSp>
      <p:sp>
        <p:nvSpPr>
          <p:cNvPr id="93" name="Google Shape;93;p1"/>
          <p:cNvSpPr/>
          <p:nvPr/>
        </p:nvSpPr>
        <p:spPr>
          <a:xfrm>
            <a:off x="1200150" y="1443766"/>
            <a:ext cx="309499" cy="319371"/>
          </a:xfrm>
          <a:custGeom>
            <a:rect b="b" l="l" r="r" t="t"/>
            <a:pathLst>
              <a:path extrusionOk="0" h="319371" w="309499">
                <a:moveTo>
                  <a:pt x="0" y="0"/>
                </a:moveTo>
                <a:lnTo>
                  <a:pt x="309499" y="0"/>
                </a:lnTo>
                <a:lnTo>
                  <a:pt x="309499" y="319371"/>
                </a:lnTo>
                <a:lnTo>
                  <a:pt x="0" y="319371"/>
                </a:lnTo>
                <a:lnTo>
                  <a:pt x="0" y="0"/>
                </a:lnTo>
                <a:close/>
              </a:path>
            </a:pathLst>
          </a:custGeom>
          <a:blipFill rotWithShape="1">
            <a:blip r:embed="rId6">
              <a:alphaModFix/>
            </a:blip>
            <a:stretch>
              <a:fillRect b="0" l="0" r="0" t="0"/>
            </a:stretch>
          </a:blipFill>
          <a:ln>
            <a:noFill/>
          </a:ln>
        </p:spPr>
      </p:sp>
      <p:grpSp>
        <p:nvGrpSpPr>
          <p:cNvPr id="94" name="Google Shape;94;p1"/>
          <p:cNvGrpSpPr/>
          <p:nvPr/>
        </p:nvGrpSpPr>
        <p:grpSpPr>
          <a:xfrm>
            <a:off x="1600768" y="1336276"/>
            <a:ext cx="15658532" cy="522389"/>
            <a:chOff x="0" y="-9525"/>
            <a:chExt cx="12467294" cy="415925"/>
          </a:xfrm>
        </p:grpSpPr>
        <p:sp>
          <p:nvSpPr>
            <p:cNvPr id="95" name="Google Shape;95;p1"/>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1"/>
          <p:cNvSpPr/>
          <p:nvPr/>
        </p:nvSpPr>
        <p:spPr>
          <a:xfrm>
            <a:off x="1752902" y="1443766"/>
            <a:ext cx="333943" cy="319371"/>
          </a:xfrm>
          <a:custGeom>
            <a:rect b="b" l="l" r="r" t="t"/>
            <a:pathLst>
              <a:path extrusionOk="0" h="319371" w="333943">
                <a:moveTo>
                  <a:pt x="0" y="0"/>
                </a:moveTo>
                <a:lnTo>
                  <a:pt x="333942" y="0"/>
                </a:lnTo>
                <a:lnTo>
                  <a:pt x="333942" y="319371"/>
                </a:lnTo>
                <a:lnTo>
                  <a:pt x="0" y="319371"/>
                </a:lnTo>
                <a:lnTo>
                  <a:pt x="0" y="0"/>
                </a:lnTo>
                <a:close/>
              </a:path>
            </a:pathLst>
          </a:custGeom>
          <a:blipFill rotWithShape="1">
            <a:blip r:embed="rId7">
              <a:alphaModFix/>
            </a:blip>
            <a:stretch>
              <a:fillRect b="0" l="0" r="0" t="0"/>
            </a:stretch>
          </a:blipFill>
          <a:ln>
            <a:noFill/>
          </a:ln>
        </p:spPr>
      </p:sp>
      <p:grpSp>
        <p:nvGrpSpPr>
          <p:cNvPr id="98" name="Google Shape;98;p1"/>
          <p:cNvGrpSpPr/>
          <p:nvPr/>
        </p:nvGrpSpPr>
        <p:grpSpPr>
          <a:xfrm>
            <a:off x="335973" y="263361"/>
            <a:ext cx="597104" cy="597104"/>
            <a:chOff x="0" y="0"/>
            <a:chExt cx="812800" cy="812800"/>
          </a:xfrm>
        </p:grpSpPr>
        <p:sp>
          <p:nvSpPr>
            <p:cNvPr id="99" name="Google Shape;99;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1"/>
          <p:cNvSpPr txBox="1"/>
          <p:nvPr/>
        </p:nvSpPr>
        <p:spPr>
          <a:xfrm>
            <a:off x="2258294" y="1368501"/>
            <a:ext cx="8707740"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48494E"/>
                </a:solidFill>
                <a:latin typeface="Arial"/>
                <a:ea typeface="Arial"/>
                <a:cs typeface="Arial"/>
                <a:sym typeface="Arial"/>
              </a:rPr>
              <a:t>Group Members</a:t>
            </a:r>
            <a:endParaRPr/>
          </a:p>
        </p:txBody>
      </p:sp>
      <p:sp>
        <p:nvSpPr>
          <p:cNvPr id="102" name="Google Shape;102;p1"/>
          <p:cNvSpPr txBox="1"/>
          <p:nvPr/>
        </p:nvSpPr>
        <p:spPr>
          <a:xfrm>
            <a:off x="1028700" y="5133975"/>
            <a:ext cx="16230600" cy="131445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8599" u="none" cap="none" strike="noStrike">
                <a:solidFill>
                  <a:srgbClr val="000000"/>
                </a:solidFill>
                <a:latin typeface="Arial"/>
                <a:ea typeface="Arial"/>
                <a:cs typeface="Arial"/>
                <a:sym typeface="Arial"/>
              </a:rPr>
              <a:t>Centurians Research Project</a:t>
            </a:r>
            <a:endParaRPr/>
          </a:p>
        </p:txBody>
      </p:sp>
      <p:sp>
        <p:nvSpPr>
          <p:cNvPr id="103" name="Google Shape;103;p1"/>
          <p:cNvSpPr txBox="1"/>
          <p:nvPr/>
        </p:nvSpPr>
        <p:spPr>
          <a:xfrm>
            <a:off x="392715" y="8211179"/>
            <a:ext cx="3054316" cy="40513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Members</a:t>
            </a:r>
            <a:endParaRPr/>
          </a:p>
        </p:txBody>
      </p:sp>
      <p:sp>
        <p:nvSpPr>
          <p:cNvPr id="104" name="Google Shape;104;p1"/>
          <p:cNvSpPr txBox="1"/>
          <p:nvPr/>
        </p:nvSpPr>
        <p:spPr>
          <a:xfrm>
            <a:off x="634525" y="8829285"/>
            <a:ext cx="2298263" cy="429015"/>
          </a:xfrm>
          <a:prstGeom prst="rect">
            <a:avLst/>
          </a:prstGeom>
          <a:noFill/>
          <a:ln>
            <a:noFill/>
          </a:ln>
        </p:spPr>
        <p:txBody>
          <a:bodyPr anchorCtr="0" anchor="t" bIns="0" lIns="0" spcFirstLastPara="1" rIns="0" wrap="square" tIns="0">
            <a:spAutoFit/>
          </a:bodyPr>
          <a:lstStyle/>
          <a:p>
            <a:pPr indent="0" lvl="0" marL="0" marR="0" rtl="0" algn="ctr">
              <a:lnSpc>
                <a:spcPct val="130022"/>
              </a:lnSpc>
              <a:spcBef>
                <a:spcPts val="0"/>
              </a:spcBef>
              <a:spcAft>
                <a:spcPts val="0"/>
              </a:spcAft>
              <a:buNone/>
            </a:pPr>
            <a:r>
              <a:rPr b="1" i="0" lang="en-US" sz="2708" u="none" cap="none" strike="noStrike">
                <a:solidFill>
                  <a:srgbClr val="000000"/>
                </a:solidFill>
                <a:latin typeface="Arial"/>
                <a:ea typeface="Arial"/>
                <a:cs typeface="Arial"/>
                <a:sym typeface="Arial"/>
              </a:rPr>
              <a:t>Saanvi</a:t>
            </a:r>
            <a:endParaRPr/>
          </a:p>
        </p:txBody>
      </p:sp>
      <p:sp>
        <p:nvSpPr>
          <p:cNvPr id="105" name="Google Shape;105;p1"/>
          <p:cNvSpPr txBox="1"/>
          <p:nvPr/>
        </p:nvSpPr>
        <p:spPr>
          <a:xfrm>
            <a:off x="3804149" y="8829285"/>
            <a:ext cx="2298263" cy="429015"/>
          </a:xfrm>
          <a:prstGeom prst="rect">
            <a:avLst/>
          </a:prstGeom>
          <a:noFill/>
          <a:ln>
            <a:noFill/>
          </a:ln>
        </p:spPr>
        <p:txBody>
          <a:bodyPr anchorCtr="0" anchor="t" bIns="0" lIns="0" spcFirstLastPara="1" rIns="0" wrap="square" tIns="0">
            <a:spAutoFit/>
          </a:bodyPr>
          <a:lstStyle/>
          <a:p>
            <a:pPr indent="0" lvl="0" marL="0" marR="0" rtl="0" algn="ctr">
              <a:lnSpc>
                <a:spcPct val="130022"/>
              </a:lnSpc>
              <a:spcBef>
                <a:spcPts val="0"/>
              </a:spcBef>
              <a:spcAft>
                <a:spcPts val="0"/>
              </a:spcAft>
              <a:buNone/>
            </a:pPr>
            <a:r>
              <a:rPr b="1" i="0" lang="en-US" sz="2708" u="none" cap="none" strike="noStrike">
                <a:solidFill>
                  <a:srgbClr val="000000"/>
                </a:solidFill>
                <a:latin typeface="Arial"/>
                <a:ea typeface="Arial"/>
                <a:cs typeface="Arial"/>
                <a:sym typeface="Arial"/>
              </a:rPr>
              <a:t>Soham</a:t>
            </a:r>
            <a:endParaRPr/>
          </a:p>
        </p:txBody>
      </p:sp>
      <p:sp>
        <p:nvSpPr>
          <p:cNvPr id="106" name="Google Shape;106;p1"/>
          <p:cNvSpPr txBox="1"/>
          <p:nvPr/>
        </p:nvSpPr>
        <p:spPr>
          <a:xfrm>
            <a:off x="2258294" y="8829285"/>
            <a:ext cx="2298263" cy="429015"/>
          </a:xfrm>
          <a:prstGeom prst="rect">
            <a:avLst/>
          </a:prstGeom>
          <a:noFill/>
          <a:ln>
            <a:noFill/>
          </a:ln>
        </p:spPr>
        <p:txBody>
          <a:bodyPr anchorCtr="0" anchor="t" bIns="0" lIns="0" spcFirstLastPara="1" rIns="0" wrap="square" tIns="0">
            <a:spAutoFit/>
          </a:bodyPr>
          <a:lstStyle/>
          <a:p>
            <a:pPr indent="0" lvl="0" marL="0" marR="0" rtl="0" algn="ctr">
              <a:lnSpc>
                <a:spcPct val="130022"/>
              </a:lnSpc>
              <a:spcBef>
                <a:spcPts val="0"/>
              </a:spcBef>
              <a:spcAft>
                <a:spcPts val="0"/>
              </a:spcAft>
              <a:buNone/>
            </a:pPr>
            <a:r>
              <a:rPr b="1" i="0" lang="en-US" sz="2708" u="none" cap="none" strike="noStrike">
                <a:solidFill>
                  <a:srgbClr val="000000"/>
                </a:solidFill>
                <a:latin typeface="Arial"/>
                <a:ea typeface="Arial"/>
                <a:cs typeface="Arial"/>
                <a:sym typeface="Arial"/>
              </a:rPr>
              <a:t>Priya</a:t>
            </a:r>
            <a:endParaRPr/>
          </a:p>
        </p:txBody>
      </p:sp>
      <p:sp>
        <p:nvSpPr>
          <p:cNvPr id="107" name="Google Shape;107;p1"/>
          <p:cNvSpPr txBox="1"/>
          <p:nvPr/>
        </p:nvSpPr>
        <p:spPr>
          <a:xfrm>
            <a:off x="5673155" y="8829285"/>
            <a:ext cx="2298263" cy="429015"/>
          </a:xfrm>
          <a:prstGeom prst="rect">
            <a:avLst/>
          </a:prstGeom>
          <a:noFill/>
          <a:ln>
            <a:noFill/>
          </a:ln>
        </p:spPr>
        <p:txBody>
          <a:bodyPr anchorCtr="0" anchor="t" bIns="0" lIns="0" spcFirstLastPara="1" rIns="0" wrap="square" tIns="0">
            <a:spAutoFit/>
          </a:bodyPr>
          <a:lstStyle/>
          <a:p>
            <a:pPr indent="0" lvl="0" marL="0" marR="0" rtl="0" algn="ctr">
              <a:lnSpc>
                <a:spcPct val="130022"/>
              </a:lnSpc>
              <a:spcBef>
                <a:spcPts val="0"/>
              </a:spcBef>
              <a:spcAft>
                <a:spcPts val="0"/>
              </a:spcAft>
              <a:buNone/>
            </a:pPr>
            <a:r>
              <a:rPr b="1" i="0" lang="en-US" sz="2708" u="none" cap="none" strike="noStrike">
                <a:solidFill>
                  <a:srgbClr val="000000"/>
                </a:solidFill>
                <a:latin typeface="Arial"/>
                <a:ea typeface="Arial"/>
                <a:cs typeface="Arial"/>
                <a:sym typeface="Arial"/>
              </a:rPr>
              <a:t>Shubham</a:t>
            </a:r>
            <a:endParaRPr/>
          </a:p>
        </p:txBody>
      </p:sp>
      <p:sp>
        <p:nvSpPr>
          <p:cNvPr id="108" name="Google Shape;108;p1"/>
          <p:cNvSpPr txBox="1"/>
          <p:nvPr/>
        </p:nvSpPr>
        <p:spPr>
          <a:xfrm>
            <a:off x="7569266" y="8829285"/>
            <a:ext cx="2298263" cy="429015"/>
          </a:xfrm>
          <a:prstGeom prst="rect">
            <a:avLst/>
          </a:prstGeom>
          <a:noFill/>
          <a:ln>
            <a:noFill/>
          </a:ln>
        </p:spPr>
        <p:txBody>
          <a:bodyPr anchorCtr="0" anchor="t" bIns="0" lIns="0" spcFirstLastPara="1" rIns="0" wrap="square" tIns="0">
            <a:spAutoFit/>
          </a:bodyPr>
          <a:lstStyle/>
          <a:p>
            <a:pPr indent="0" lvl="0" marL="0" marR="0" rtl="0" algn="ctr">
              <a:lnSpc>
                <a:spcPct val="130022"/>
              </a:lnSpc>
              <a:spcBef>
                <a:spcPts val="0"/>
              </a:spcBef>
              <a:spcAft>
                <a:spcPts val="0"/>
              </a:spcAft>
              <a:buNone/>
            </a:pPr>
            <a:r>
              <a:rPr b="1" i="0" lang="en-US" sz="2708" u="none" cap="none" strike="noStrike">
                <a:solidFill>
                  <a:srgbClr val="000000"/>
                </a:solidFill>
                <a:latin typeface="Arial"/>
                <a:ea typeface="Arial"/>
                <a:cs typeface="Arial"/>
                <a:sym typeface="Arial"/>
              </a:rPr>
              <a:t>Naman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368" name="Shape 368"/>
        <p:cNvGrpSpPr/>
        <p:nvPr/>
      </p:nvGrpSpPr>
      <p:grpSpPr>
        <a:xfrm>
          <a:off x="0" y="0"/>
          <a:ext cx="0" cy="0"/>
          <a:chOff x="0" y="0"/>
          <a:chExt cx="0" cy="0"/>
        </a:xfrm>
      </p:grpSpPr>
      <p:grpSp>
        <p:nvGrpSpPr>
          <p:cNvPr id="369" name="Google Shape;369;p10"/>
          <p:cNvGrpSpPr/>
          <p:nvPr/>
        </p:nvGrpSpPr>
        <p:grpSpPr>
          <a:xfrm>
            <a:off x="0" y="97511"/>
            <a:ext cx="22517282" cy="10189489"/>
            <a:chOff x="0" y="0"/>
            <a:chExt cx="30023043" cy="13585986"/>
          </a:xfrm>
        </p:grpSpPr>
        <p:sp>
          <p:nvSpPr>
            <p:cNvPr id="370" name="Google Shape;370;p10"/>
            <p:cNvSpPr/>
            <p:nvPr/>
          </p:nvSpPr>
          <p:spPr>
            <a:xfrm>
              <a:off x="18204666" y="468689"/>
              <a:ext cx="387694" cy="387694"/>
            </a:xfrm>
            <a:custGeom>
              <a:rect b="b" l="l" r="r" t="t"/>
              <a:pathLst>
                <a:path extrusionOk="0" h="387694" w="387694">
                  <a:moveTo>
                    <a:pt x="0" y="0"/>
                  </a:moveTo>
                  <a:lnTo>
                    <a:pt x="387694" y="0"/>
                  </a:lnTo>
                  <a:lnTo>
                    <a:pt x="387694" y="387694"/>
                  </a:lnTo>
                  <a:lnTo>
                    <a:pt x="0" y="387694"/>
                  </a:lnTo>
                  <a:lnTo>
                    <a:pt x="0" y="0"/>
                  </a:lnTo>
                  <a:close/>
                </a:path>
              </a:pathLst>
            </a:custGeom>
            <a:blipFill rotWithShape="1">
              <a:blip r:embed="rId3">
                <a:alphaModFix/>
              </a:blip>
              <a:stretch>
                <a:fillRect b="0" l="0" r="0" t="0"/>
              </a:stretch>
            </a:blipFill>
            <a:ln>
              <a:noFill/>
            </a:ln>
          </p:spPr>
        </p:sp>
        <p:sp>
          <p:nvSpPr>
            <p:cNvPr id="371" name="Google Shape;371;p10"/>
            <p:cNvSpPr/>
            <p:nvPr/>
          </p:nvSpPr>
          <p:spPr>
            <a:xfrm>
              <a:off x="17438681" y="468689"/>
              <a:ext cx="400812" cy="387694"/>
            </a:xfrm>
            <a:custGeom>
              <a:rect b="b" l="l" r="r" t="t"/>
              <a:pathLst>
                <a:path extrusionOk="0" h="387694" w="400812">
                  <a:moveTo>
                    <a:pt x="0" y="0"/>
                  </a:moveTo>
                  <a:lnTo>
                    <a:pt x="400812" y="0"/>
                  </a:lnTo>
                  <a:lnTo>
                    <a:pt x="400812" y="387694"/>
                  </a:lnTo>
                  <a:lnTo>
                    <a:pt x="0" y="387694"/>
                  </a:lnTo>
                  <a:lnTo>
                    <a:pt x="0" y="0"/>
                  </a:lnTo>
                  <a:close/>
                </a:path>
              </a:pathLst>
            </a:custGeom>
            <a:blipFill rotWithShape="1">
              <a:blip r:embed="rId4">
                <a:alphaModFix/>
              </a:blip>
              <a:stretch>
                <a:fillRect b="0" l="0" r="0" t="0"/>
              </a:stretch>
            </a:blipFill>
            <a:ln>
              <a:noFill/>
            </a:ln>
          </p:spPr>
        </p:sp>
        <p:sp>
          <p:nvSpPr>
            <p:cNvPr id="372" name="Google Shape;372;p10"/>
            <p:cNvSpPr/>
            <p:nvPr/>
          </p:nvSpPr>
          <p:spPr>
            <a:xfrm flipH="1">
              <a:off x="0"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5">
                <a:alphaModFix/>
              </a:blip>
              <a:stretch>
                <a:fillRect b="0" l="0" r="0" t="0"/>
              </a:stretch>
            </a:blipFill>
            <a:ln>
              <a:noFill/>
            </a:ln>
          </p:spPr>
        </p:sp>
        <p:sp>
          <p:nvSpPr>
            <p:cNvPr id="373" name="Google Shape;373;p10"/>
            <p:cNvSpPr txBox="1"/>
            <p:nvPr/>
          </p:nvSpPr>
          <p:spPr>
            <a:xfrm>
              <a:off x="2012865" y="421064"/>
              <a:ext cx="21645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Title Page</a:t>
              </a:r>
              <a:endParaRPr/>
            </a:p>
          </p:txBody>
        </p:sp>
        <p:sp>
          <p:nvSpPr>
            <p:cNvPr id="374" name="Google Shape;374;p10"/>
            <p:cNvSpPr/>
            <p:nvPr/>
          </p:nvSpPr>
          <p:spPr>
            <a:xfrm flipH="1">
              <a:off x="2528147"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6">
                <a:alphaModFix/>
              </a:blip>
              <a:stretch>
                <a:fillRect b="0" l="0" r="0" t="0"/>
              </a:stretch>
            </a:blipFill>
            <a:ln>
              <a:noFill/>
            </a:ln>
          </p:spPr>
        </p:sp>
        <p:sp>
          <p:nvSpPr>
            <p:cNvPr id="375" name="Google Shape;375;p10"/>
            <p:cNvSpPr txBox="1"/>
            <p:nvPr/>
          </p:nvSpPr>
          <p:spPr>
            <a:xfrm>
              <a:off x="4541013" y="421064"/>
              <a:ext cx="23481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About</a:t>
              </a:r>
              <a:endParaRPr/>
            </a:p>
          </p:txBody>
        </p:sp>
        <p:sp>
          <p:nvSpPr>
            <p:cNvPr id="376" name="Google Shape;376;p10"/>
            <p:cNvSpPr/>
            <p:nvPr/>
          </p:nvSpPr>
          <p:spPr>
            <a:xfrm flipH="1">
              <a:off x="5244558"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7">
                <a:alphaModFix/>
              </a:blip>
              <a:stretch>
                <a:fillRect b="0" l="0" r="0" t="0"/>
              </a:stretch>
            </a:blipFill>
            <a:ln>
              <a:noFill/>
            </a:ln>
          </p:spPr>
        </p:sp>
        <p:sp>
          <p:nvSpPr>
            <p:cNvPr id="377" name="Google Shape;377;p10"/>
            <p:cNvSpPr/>
            <p:nvPr/>
          </p:nvSpPr>
          <p:spPr>
            <a:xfrm flipH="1">
              <a:off x="8007187"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8">
                <a:alphaModFix/>
              </a:blip>
              <a:stretch>
                <a:fillRect b="0" l="0" r="0" t="0"/>
              </a:stretch>
            </a:blipFill>
            <a:ln>
              <a:noFill/>
            </a:ln>
          </p:spPr>
        </p:sp>
        <p:sp>
          <p:nvSpPr>
            <p:cNvPr id="378" name="Google Shape;378;p10"/>
            <p:cNvSpPr/>
            <p:nvPr/>
          </p:nvSpPr>
          <p:spPr>
            <a:xfrm flipH="1">
              <a:off x="11830278"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9">
                <a:alphaModFix/>
              </a:blip>
              <a:stretch>
                <a:fillRect b="0" l="0" r="0" t="0"/>
              </a:stretch>
            </a:blipFill>
            <a:ln>
              <a:noFill/>
            </a:ln>
          </p:spPr>
        </p:sp>
        <p:grpSp>
          <p:nvGrpSpPr>
            <p:cNvPr id="379" name="Google Shape;379;p10"/>
            <p:cNvGrpSpPr/>
            <p:nvPr/>
          </p:nvGrpSpPr>
          <p:grpSpPr>
            <a:xfrm>
              <a:off x="0" y="1167546"/>
              <a:ext cx="24384000" cy="12418440"/>
              <a:chOff x="0" y="-38100"/>
              <a:chExt cx="4862686" cy="2476500"/>
            </a:xfrm>
          </p:grpSpPr>
          <p:sp>
            <p:nvSpPr>
              <p:cNvPr id="380" name="Google Shape;380;p10"/>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381" name="Google Shape;381;p10"/>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382" name="Google Shape;382;p10"/>
            <p:cNvCxnSpPr/>
            <p:nvPr/>
          </p:nvCxnSpPr>
          <p:spPr>
            <a:xfrm>
              <a:off x="913696" y="2007920"/>
              <a:ext cx="457904" cy="0"/>
            </a:xfrm>
            <a:prstGeom prst="straightConnector1">
              <a:avLst/>
            </a:prstGeom>
            <a:noFill/>
            <a:ln cap="rnd" cmpd="sng" w="63500">
              <a:solidFill>
                <a:srgbClr val="000000"/>
              </a:solidFill>
              <a:prstDash val="solid"/>
              <a:round/>
              <a:headEnd len="sm" w="sm" type="none"/>
              <a:tailEnd len="med" w="med" type="stealth"/>
            </a:ln>
          </p:spPr>
        </p:cxnSp>
        <p:cxnSp>
          <p:nvCxnSpPr>
            <p:cNvPr id="383" name="Google Shape;383;p10"/>
            <p:cNvCxnSpPr/>
            <p:nvPr/>
          </p:nvCxnSpPr>
          <p:spPr>
            <a:xfrm rot="10800000">
              <a:off x="224626" y="2007920"/>
              <a:ext cx="457904" cy="0"/>
            </a:xfrm>
            <a:prstGeom prst="straightConnector1">
              <a:avLst/>
            </a:prstGeom>
            <a:noFill/>
            <a:ln cap="rnd" cmpd="sng" w="63500">
              <a:solidFill>
                <a:srgbClr val="000000"/>
              </a:solidFill>
              <a:prstDash val="solid"/>
              <a:round/>
              <a:headEnd len="sm" w="sm" type="none"/>
              <a:tailEnd len="med" w="med" type="stealth"/>
            </a:ln>
          </p:spPr>
        </p:cxnSp>
        <p:sp>
          <p:nvSpPr>
            <p:cNvPr id="384" name="Google Shape;384;p10"/>
            <p:cNvSpPr/>
            <p:nvPr/>
          </p:nvSpPr>
          <p:spPr>
            <a:xfrm>
              <a:off x="1600200" y="1795007"/>
              <a:ext cx="412665" cy="425827"/>
            </a:xfrm>
            <a:custGeom>
              <a:rect b="b" l="l" r="r" t="t"/>
              <a:pathLst>
                <a:path extrusionOk="0" h="425827" w="412665">
                  <a:moveTo>
                    <a:pt x="0" y="0"/>
                  </a:moveTo>
                  <a:lnTo>
                    <a:pt x="412665" y="0"/>
                  </a:lnTo>
                  <a:lnTo>
                    <a:pt x="412665" y="425827"/>
                  </a:lnTo>
                  <a:lnTo>
                    <a:pt x="0" y="425827"/>
                  </a:lnTo>
                  <a:lnTo>
                    <a:pt x="0" y="0"/>
                  </a:lnTo>
                  <a:close/>
                </a:path>
              </a:pathLst>
            </a:custGeom>
            <a:blipFill rotWithShape="1">
              <a:blip r:embed="rId10">
                <a:alphaModFix/>
              </a:blip>
              <a:stretch>
                <a:fillRect b="0" l="0" r="0" t="0"/>
              </a:stretch>
            </a:blipFill>
            <a:ln>
              <a:noFill/>
            </a:ln>
          </p:spPr>
        </p:sp>
        <p:grpSp>
          <p:nvGrpSpPr>
            <p:cNvPr id="385" name="Google Shape;385;p10"/>
            <p:cNvGrpSpPr/>
            <p:nvPr/>
          </p:nvGrpSpPr>
          <p:grpSpPr>
            <a:xfrm>
              <a:off x="2134357" y="1651686"/>
              <a:ext cx="20878043" cy="696519"/>
              <a:chOff x="0" y="-9525"/>
              <a:chExt cx="12467294" cy="415925"/>
            </a:xfrm>
          </p:grpSpPr>
          <p:sp>
            <p:nvSpPr>
              <p:cNvPr id="386" name="Google Shape;386;p10"/>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0"/>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8" name="Google Shape;388;p10"/>
            <p:cNvSpPr/>
            <p:nvPr/>
          </p:nvSpPr>
          <p:spPr>
            <a:xfrm>
              <a:off x="2337202" y="1795007"/>
              <a:ext cx="445257" cy="425827"/>
            </a:xfrm>
            <a:custGeom>
              <a:rect b="b" l="l" r="r" t="t"/>
              <a:pathLst>
                <a:path extrusionOk="0" h="425827" w="445257">
                  <a:moveTo>
                    <a:pt x="0" y="0"/>
                  </a:moveTo>
                  <a:lnTo>
                    <a:pt x="445257" y="0"/>
                  </a:lnTo>
                  <a:lnTo>
                    <a:pt x="445257" y="425827"/>
                  </a:lnTo>
                  <a:lnTo>
                    <a:pt x="0" y="425827"/>
                  </a:lnTo>
                  <a:lnTo>
                    <a:pt x="0" y="0"/>
                  </a:lnTo>
                  <a:close/>
                </a:path>
              </a:pathLst>
            </a:custGeom>
            <a:blipFill rotWithShape="1">
              <a:blip r:embed="rId11">
                <a:alphaModFix/>
              </a:blip>
              <a:stretch>
                <a:fillRect b="0" l="0" r="0" t="0"/>
              </a:stretch>
            </a:blipFill>
            <a:ln>
              <a:noFill/>
            </a:ln>
          </p:spPr>
        </p:sp>
        <p:grpSp>
          <p:nvGrpSpPr>
            <p:cNvPr id="389" name="Google Shape;389;p10"/>
            <p:cNvGrpSpPr/>
            <p:nvPr/>
          </p:nvGrpSpPr>
          <p:grpSpPr>
            <a:xfrm>
              <a:off x="447964" y="221133"/>
              <a:ext cx="796139" cy="796139"/>
              <a:chOff x="0" y="0"/>
              <a:chExt cx="812800" cy="812800"/>
            </a:xfrm>
          </p:grpSpPr>
          <p:sp>
            <p:nvSpPr>
              <p:cNvPr id="390" name="Google Shape;390;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2" name="Google Shape;392;p10"/>
            <p:cNvSpPr txBox="1"/>
            <p:nvPr/>
          </p:nvSpPr>
          <p:spPr>
            <a:xfrm>
              <a:off x="7257423" y="421064"/>
              <a:ext cx="27627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Problem</a:t>
              </a:r>
              <a:endParaRPr/>
            </a:p>
          </p:txBody>
        </p:sp>
        <p:sp>
          <p:nvSpPr>
            <p:cNvPr id="393" name="Google Shape;393;p10"/>
            <p:cNvSpPr txBox="1"/>
            <p:nvPr/>
          </p:nvSpPr>
          <p:spPr>
            <a:xfrm>
              <a:off x="10020052" y="421064"/>
              <a:ext cx="36204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Data Overview</a:t>
              </a:r>
              <a:endParaRPr/>
            </a:p>
          </p:txBody>
        </p:sp>
        <p:sp>
          <p:nvSpPr>
            <p:cNvPr id="394" name="Google Shape;394;p10"/>
            <p:cNvSpPr txBox="1"/>
            <p:nvPr/>
          </p:nvSpPr>
          <p:spPr>
            <a:xfrm>
              <a:off x="13843143" y="421064"/>
              <a:ext cx="36204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Project Roadmap</a:t>
              </a:r>
              <a:endParaRPr/>
            </a:p>
          </p:txBody>
        </p:sp>
        <p:sp>
          <p:nvSpPr>
            <p:cNvPr id="395" name="Google Shape;395;p10"/>
            <p:cNvSpPr txBox="1"/>
            <p:nvPr/>
          </p:nvSpPr>
          <p:spPr>
            <a:xfrm>
              <a:off x="3011059" y="1710529"/>
              <a:ext cx="11610300" cy="369300"/>
            </a:xfrm>
            <a:prstGeom prst="rect">
              <a:avLst/>
            </a:prstGeom>
            <a:noFill/>
            <a:ln>
              <a:noFill/>
            </a:ln>
          </p:spPr>
          <p:txBody>
            <a:bodyPr anchorCtr="0" anchor="t" bIns="0" lIns="0" spcFirstLastPara="1" rIns="0" wrap="square" tIns="0">
              <a:spAutoFit/>
            </a:bodyPr>
            <a:lstStyle/>
            <a:p>
              <a:pPr indent="0" lvl="0" marL="0" marR="0" rtl="0" algn="l">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6" name="Google Shape;396;p10"/>
            <p:cNvSpPr/>
            <p:nvPr/>
          </p:nvSpPr>
          <p:spPr>
            <a:xfrm>
              <a:off x="17463594" y="483161"/>
              <a:ext cx="400812" cy="387694"/>
            </a:xfrm>
            <a:custGeom>
              <a:rect b="b" l="l" r="r" t="t"/>
              <a:pathLst>
                <a:path extrusionOk="0" h="387694" w="400812">
                  <a:moveTo>
                    <a:pt x="0" y="0"/>
                  </a:moveTo>
                  <a:lnTo>
                    <a:pt x="400812" y="0"/>
                  </a:lnTo>
                  <a:lnTo>
                    <a:pt x="400812" y="387694"/>
                  </a:lnTo>
                  <a:lnTo>
                    <a:pt x="0" y="387694"/>
                  </a:lnTo>
                  <a:lnTo>
                    <a:pt x="0" y="0"/>
                  </a:lnTo>
                  <a:close/>
                </a:path>
              </a:pathLst>
            </a:custGeom>
            <a:blipFill rotWithShape="1">
              <a:blip r:embed="rId4">
                <a:alphaModFix/>
              </a:blip>
              <a:stretch>
                <a:fillRect b="0" l="0" r="0" t="0"/>
              </a:stretch>
            </a:blipFill>
            <a:ln>
              <a:noFill/>
            </a:ln>
          </p:spPr>
        </p:sp>
      </p:grpSp>
      <p:sp>
        <p:nvSpPr>
          <p:cNvPr id="397" name="Google Shape;397;p10"/>
          <p:cNvSpPr/>
          <p:nvPr/>
        </p:nvSpPr>
        <p:spPr>
          <a:xfrm>
            <a:off x="1186720" y="2375807"/>
            <a:ext cx="2405011" cy="2389415"/>
          </a:xfrm>
          <a:custGeom>
            <a:rect b="b" l="l" r="r" t="t"/>
            <a:pathLst>
              <a:path extrusionOk="0" h="2389415" w="2405011">
                <a:moveTo>
                  <a:pt x="0" y="0"/>
                </a:moveTo>
                <a:lnTo>
                  <a:pt x="2405012" y="0"/>
                </a:lnTo>
                <a:lnTo>
                  <a:pt x="2405012" y="2389415"/>
                </a:lnTo>
                <a:lnTo>
                  <a:pt x="0" y="2389415"/>
                </a:lnTo>
                <a:lnTo>
                  <a:pt x="0" y="0"/>
                </a:lnTo>
                <a:close/>
              </a:path>
            </a:pathLst>
          </a:custGeom>
          <a:blipFill rotWithShape="1">
            <a:blip r:embed="rId12">
              <a:alphaModFix/>
            </a:blip>
            <a:stretch>
              <a:fillRect b="0" l="0" r="0" t="0"/>
            </a:stretch>
          </a:blipFill>
          <a:ln>
            <a:noFill/>
          </a:ln>
        </p:spPr>
      </p:sp>
      <p:sp>
        <p:nvSpPr>
          <p:cNvPr id="398" name="Google Shape;398;p10"/>
          <p:cNvSpPr txBox="1"/>
          <p:nvPr/>
        </p:nvSpPr>
        <p:spPr>
          <a:xfrm>
            <a:off x="3751839" y="2265590"/>
            <a:ext cx="8786633" cy="1104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300" u="none" cap="none" strike="noStrike">
                <a:solidFill>
                  <a:srgbClr val="000000"/>
                </a:solidFill>
                <a:latin typeface="Arial"/>
                <a:ea typeface="Arial"/>
                <a:cs typeface="Arial"/>
                <a:sym typeface="Arial"/>
              </a:rPr>
              <a:t>Project Roadmap </a:t>
            </a:r>
            <a:endParaRPr/>
          </a:p>
        </p:txBody>
      </p:sp>
      <p:sp>
        <p:nvSpPr>
          <p:cNvPr id="399" name="Google Shape;399;p10"/>
          <p:cNvSpPr txBox="1"/>
          <p:nvPr/>
        </p:nvSpPr>
        <p:spPr>
          <a:xfrm>
            <a:off x="567366" y="7136496"/>
            <a:ext cx="4031880" cy="254825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Gather and extract datasets and meet with the stakeholders to narrow down the details on end goals</a:t>
            </a:r>
            <a:endParaRPr/>
          </a:p>
          <a:p>
            <a:pPr indent="0" lvl="0" marL="0" marR="0" rtl="0" algn="l">
              <a:lnSpc>
                <a:spcPct val="130000"/>
              </a:lnSpc>
              <a:spcBef>
                <a:spcPts val="0"/>
              </a:spcBef>
              <a:spcAft>
                <a:spcPts val="0"/>
              </a:spcAft>
              <a:buNone/>
            </a:pPr>
            <a:r>
              <a:t/>
            </a:r>
            <a:endParaRPr b="0" i="0" sz="2600" u="none" cap="none" strike="noStrike">
              <a:solidFill>
                <a:srgbClr val="000000"/>
              </a:solidFill>
              <a:latin typeface="Arial"/>
              <a:ea typeface="Arial"/>
              <a:cs typeface="Arial"/>
              <a:sym typeface="Arial"/>
            </a:endParaRPr>
          </a:p>
        </p:txBody>
      </p:sp>
      <p:sp>
        <p:nvSpPr>
          <p:cNvPr id="400" name="Google Shape;400;p10"/>
          <p:cNvSpPr txBox="1"/>
          <p:nvPr/>
        </p:nvSpPr>
        <p:spPr>
          <a:xfrm>
            <a:off x="567366" y="5742215"/>
            <a:ext cx="4031880" cy="57340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3600" u="none" cap="none" strike="noStrike">
                <a:solidFill>
                  <a:srgbClr val="000000"/>
                </a:solidFill>
                <a:latin typeface="Arial"/>
                <a:ea typeface="Arial"/>
                <a:cs typeface="Arial"/>
                <a:sym typeface="Arial"/>
              </a:rPr>
              <a:t> Week 4</a:t>
            </a:r>
            <a:endParaRPr/>
          </a:p>
        </p:txBody>
      </p:sp>
      <p:sp>
        <p:nvSpPr>
          <p:cNvPr id="401" name="Google Shape;401;p10"/>
          <p:cNvSpPr txBox="1"/>
          <p:nvPr/>
        </p:nvSpPr>
        <p:spPr>
          <a:xfrm>
            <a:off x="4820740" y="7136496"/>
            <a:ext cx="4031880" cy="254825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Perform EDA on obtained datasets to identify the population and develop a baseline model</a:t>
            </a:r>
            <a:endParaRPr/>
          </a:p>
          <a:p>
            <a:pPr indent="0" lvl="0" marL="0" marR="0" rtl="0" algn="l">
              <a:lnSpc>
                <a:spcPct val="130000"/>
              </a:lnSpc>
              <a:spcBef>
                <a:spcPts val="0"/>
              </a:spcBef>
              <a:spcAft>
                <a:spcPts val="0"/>
              </a:spcAft>
              <a:buNone/>
            </a:pPr>
            <a:r>
              <a:t/>
            </a:r>
            <a:endParaRPr b="0" i="0" sz="2600" u="none" cap="none" strike="noStrike">
              <a:solidFill>
                <a:srgbClr val="000000"/>
              </a:solidFill>
              <a:latin typeface="Arial"/>
              <a:ea typeface="Arial"/>
              <a:cs typeface="Arial"/>
              <a:sym typeface="Arial"/>
            </a:endParaRPr>
          </a:p>
        </p:txBody>
      </p:sp>
      <p:sp>
        <p:nvSpPr>
          <p:cNvPr id="402" name="Google Shape;402;p10"/>
          <p:cNvSpPr txBox="1"/>
          <p:nvPr/>
        </p:nvSpPr>
        <p:spPr>
          <a:xfrm>
            <a:off x="4317879" y="5742215"/>
            <a:ext cx="4048771" cy="573405"/>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i="0" lang="en-US" sz="3600" u="none" cap="none" strike="noStrike">
                <a:solidFill>
                  <a:srgbClr val="000000"/>
                </a:solidFill>
                <a:latin typeface="Arial"/>
                <a:ea typeface="Arial"/>
                <a:cs typeface="Arial"/>
                <a:sym typeface="Arial"/>
              </a:rPr>
              <a:t>Week 5 and 6</a:t>
            </a:r>
            <a:endParaRPr/>
          </a:p>
        </p:txBody>
      </p:sp>
      <p:sp>
        <p:nvSpPr>
          <p:cNvPr id="403" name="Google Shape;403;p10"/>
          <p:cNvSpPr txBox="1"/>
          <p:nvPr/>
        </p:nvSpPr>
        <p:spPr>
          <a:xfrm>
            <a:off x="9468502" y="7136496"/>
            <a:ext cx="4031880" cy="297688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Expand it to cross-regional and cultural comparisons that would insight upon how it behaves in different environments and healthcare settings</a:t>
            </a:r>
            <a:endParaRPr/>
          </a:p>
        </p:txBody>
      </p:sp>
      <p:sp>
        <p:nvSpPr>
          <p:cNvPr id="404" name="Google Shape;404;p10"/>
          <p:cNvSpPr txBox="1"/>
          <p:nvPr/>
        </p:nvSpPr>
        <p:spPr>
          <a:xfrm>
            <a:off x="9418485" y="5742215"/>
            <a:ext cx="4031880" cy="57340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3600" u="none" cap="none" strike="noStrike">
                <a:solidFill>
                  <a:srgbClr val="000000"/>
                </a:solidFill>
                <a:latin typeface="Arial"/>
                <a:ea typeface="Arial"/>
                <a:cs typeface="Arial"/>
                <a:sym typeface="Arial"/>
              </a:rPr>
              <a:t>Week 7 and 8</a:t>
            </a:r>
            <a:endParaRPr/>
          </a:p>
        </p:txBody>
      </p:sp>
      <p:sp>
        <p:nvSpPr>
          <p:cNvPr id="405" name="Google Shape;405;p10"/>
          <p:cNvSpPr txBox="1"/>
          <p:nvPr/>
        </p:nvSpPr>
        <p:spPr>
          <a:xfrm>
            <a:off x="13820317" y="5742215"/>
            <a:ext cx="4031880" cy="57340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3600" u="none" cap="none" strike="noStrike">
                <a:solidFill>
                  <a:srgbClr val="000000"/>
                </a:solidFill>
                <a:latin typeface="Arial"/>
                <a:ea typeface="Arial"/>
                <a:cs typeface="Arial"/>
                <a:sym typeface="Arial"/>
              </a:rPr>
              <a:t>Week 9 and 10</a:t>
            </a:r>
            <a:endParaRPr/>
          </a:p>
        </p:txBody>
      </p:sp>
      <p:sp>
        <p:nvSpPr>
          <p:cNvPr id="406" name="Google Shape;406;p10"/>
          <p:cNvSpPr txBox="1"/>
          <p:nvPr/>
        </p:nvSpPr>
        <p:spPr>
          <a:xfrm>
            <a:off x="13820317" y="7136496"/>
            <a:ext cx="4031880" cy="169100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Develop a dashboard or UI app that would recommend the factors to age well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112" name="Shape 112"/>
        <p:cNvGrpSpPr/>
        <p:nvPr/>
      </p:nvGrpSpPr>
      <p:grpSpPr>
        <a:xfrm>
          <a:off x="0" y="0"/>
          <a:ext cx="0" cy="0"/>
          <a:chOff x="0" y="0"/>
          <a:chExt cx="0" cy="0"/>
        </a:xfrm>
      </p:grpSpPr>
      <p:grpSp>
        <p:nvGrpSpPr>
          <p:cNvPr id="113" name="Google Shape;113;p2"/>
          <p:cNvGrpSpPr/>
          <p:nvPr/>
        </p:nvGrpSpPr>
        <p:grpSpPr>
          <a:xfrm>
            <a:off x="0" y="97511"/>
            <a:ext cx="18288000" cy="10189490"/>
            <a:chOff x="0" y="0"/>
            <a:chExt cx="24384000" cy="13585986"/>
          </a:xfrm>
        </p:grpSpPr>
        <p:sp>
          <p:nvSpPr>
            <p:cNvPr id="114" name="Google Shape;114;p2"/>
            <p:cNvSpPr/>
            <p:nvPr/>
          </p:nvSpPr>
          <p:spPr>
            <a:xfrm flipH="1">
              <a:off x="0"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3">
                <a:alphaModFix/>
              </a:blip>
              <a:stretch>
                <a:fillRect b="0" l="0" r="0" t="0"/>
              </a:stretch>
            </a:blipFill>
            <a:ln>
              <a:noFill/>
            </a:ln>
          </p:spPr>
        </p:sp>
        <p:sp>
          <p:nvSpPr>
            <p:cNvPr id="115" name="Google Shape;115;p2"/>
            <p:cNvSpPr txBox="1"/>
            <p:nvPr/>
          </p:nvSpPr>
          <p:spPr>
            <a:xfrm>
              <a:off x="1987952" y="421064"/>
              <a:ext cx="2164406"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Title Page</a:t>
              </a:r>
              <a:endParaRPr/>
            </a:p>
          </p:txBody>
        </p:sp>
        <p:sp>
          <p:nvSpPr>
            <p:cNvPr id="116" name="Google Shape;116;p2"/>
            <p:cNvSpPr/>
            <p:nvPr/>
          </p:nvSpPr>
          <p:spPr>
            <a:xfrm flipH="1">
              <a:off x="2528147"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4">
                <a:alphaModFix/>
              </a:blip>
              <a:stretch>
                <a:fillRect b="0" l="0" r="0" t="0"/>
              </a:stretch>
            </a:blipFill>
            <a:ln>
              <a:noFill/>
            </a:ln>
          </p:spPr>
        </p:sp>
        <p:grpSp>
          <p:nvGrpSpPr>
            <p:cNvPr id="117" name="Google Shape;117;p2"/>
            <p:cNvGrpSpPr/>
            <p:nvPr/>
          </p:nvGrpSpPr>
          <p:grpSpPr>
            <a:xfrm>
              <a:off x="0" y="1167546"/>
              <a:ext cx="24384000" cy="12418440"/>
              <a:chOff x="0" y="-38100"/>
              <a:chExt cx="4862686" cy="2476500"/>
            </a:xfrm>
          </p:grpSpPr>
          <p:sp>
            <p:nvSpPr>
              <p:cNvPr id="118" name="Google Shape;118;p2"/>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119" name="Google Shape;119;p2"/>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 name="Google Shape;120;p2"/>
            <p:cNvSpPr txBox="1"/>
            <p:nvPr/>
          </p:nvSpPr>
          <p:spPr>
            <a:xfrm>
              <a:off x="4516099" y="421064"/>
              <a:ext cx="2348110"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About</a:t>
              </a:r>
              <a:endParaRPr/>
            </a:p>
          </p:txBody>
        </p:sp>
        <p:cxnSp>
          <p:nvCxnSpPr>
            <p:cNvPr id="121" name="Google Shape;121;p2"/>
            <p:cNvCxnSpPr/>
            <p:nvPr/>
          </p:nvCxnSpPr>
          <p:spPr>
            <a:xfrm>
              <a:off x="913696" y="2007920"/>
              <a:ext cx="457904" cy="0"/>
            </a:xfrm>
            <a:prstGeom prst="straightConnector1">
              <a:avLst/>
            </a:prstGeom>
            <a:noFill/>
            <a:ln cap="rnd" cmpd="sng" w="63500">
              <a:solidFill>
                <a:srgbClr val="000000"/>
              </a:solidFill>
              <a:prstDash val="solid"/>
              <a:round/>
              <a:headEnd len="sm" w="sm" type="none"/>
              <a:tailEnd len="med" w="med" type="stealth"/>
            </a:ln>
          </p:spPr>
        </p:cxnSp>
        <p:cxnSp>
          <p:nvCxnSpPr>
            <p:cNvPr id="122" name="Google Shape;122;p2"/>
            <p:cNvCxnSpPr/>
            <p:nvPr/>
          </p:nvCxnSpPr>
          <p:spPr>
            <a:xfrm rot="10800000">
              <a:off x="224626" y="2007920"/>
              <a:ext cx="457904" cy="0"/>
            </a:xfrm>
            <a:prstGeom prst="straightConnector1">
              <a:avLst/>
            </a:prstGeom>
            <a:noFill/>
            <a:ln cap="rnd" cmpd="sng" w="63500">
              <a:solidFill>
                <a:srgbClr val="000000"/>
              </a:solidFill>
              <a:prstDash val="solid"/>
              <a:round/>
              <a:headEnd len="sm" w="sm" type="none"/>
              <a:tailEnd len="med" w="med" type="stealth"/>
            </a:ln>
          </p:spPr>
        </p:cxnSp>
        <p:sp>
          <p:nvSpPr>
            <p:cNvPr id="123" name="Google Shape;123;p2"/>
            <p:cNvSpPr/>
            <p:nvPr/>
          </p:nvSpPr>
          <p:spPr>
            <a:xfrm>
              <a:off x="1600200" y="1795007"/>
              <a:ext cx="412665" cy="425827"/>
            </a:xfrm>
            <a:custGeom>
              <a:rect b="b" l="l" r="r" t="t"/>
              <a:pathLst>
                <a:path extrusionOk="0" h="425827" w="412665">
                  <a:moveTo>
                    <a:pt x="0" y="0"/>
                  </a:moveTo>
                  <a:lnTo>
                    <a:pt x="412665" y="0"/>
                  </a:lnTo>
                  <a:lnTo>
                    <a:pt x="412665" y="425827"/>
                  </a:lnTo>
                  <a:lnTo>
                    <a:pt x="0" y="425827"/>
                  </a:lnTo>
                  <a:lnTo>
                    <a:pt x="0" y="0"/>
                  </a:lnTo>
                  <a:close/>
                </a:path>
              </a:pathLst>
            </a:custGeom>
            <a:blipFill rotWithShape="1">
              <a:blip r:embed="rId5">
                <a:alphaModFix/>
              </a:blip>
              <a:stretch>
                <a:fillRect b="0" l="0" r="0" t="0"/>
              </a:stretch>
            </a:blipFill>
            <a:ln>
              <a:noFill/>
            </a:ln>
          </p:spPr>
        </p:sp>
        <p:sp>
          <p:nvSpPr>
            <p:cNvPr id="124" name="Google Shape;124;p2"/>
            <p:cNvSpPr/>
            <p:nvPr/>
          </p:nvSpPr>
          <p:spPr>
            <a:xfrm>
              <a:off x="10852961" y="468689"/>
              <a:ext cx="400812" cy="387694"/>
            </a:xfrm>
            <a:custGeom>
              <a:rect b="b" l="l" r="r" t="t"/>
              <a:pathLst>
                <a:path extrusionOk="0" h="387694" w="400812">
                  <a:moveTo>
                    <a:pt x="0" y="0"/>
                  </a:moveTo>
                  <a:lnTo>
                    <a:pt x="400811" y="0"/>
                  </a:lnTo>
                  <a:lnTo>
                    <a:pt x="400811" y="387694"/>
                  </a:lnTo>
                  <a:lnTo>
                    <a:pt x="0" y="387694"/>
                  </a:lnTo>
                  <a:lnTo>
                    <a:pt x="0" y="0"/>
                  </a:lnTo>
                  <a:close/>
                </a:path>
              </a:pathLst>
            </a:custGeom>
            <a:blipFill rotWithShape="1">
              <a:blip r:embed="rId6">
                <a:alphaModFix/>
              </a:blip>
              <a:stretch>
                <a:fillRect b="0" l="0" r="0" t="0"/>
              </a:stretch>
            </a:blipFill>
            <a:ln>
              <a:noFill/>
            </a:ln>
          </p:spPr>
        </p:sp>
        <p:sp>
          <p:nvSpPr>
            <p:cNvPr id="125" name="Google Shape;125;p2"/>
            <p:cNvSpPr/>
            <p:nvPr/>
          </p:nvSpPr>
          <p:spPr>
            <a:xfrm>
              <a:off x="11618946" y="468689"/>
              <a:ext cx="387694" cy="387694"/>
            </a:xfrm>
            <a:custGeom>
              <a:rect b="b" l="l" r="r" t="t"/>
              <a:pathLst>
                <a:path extrusionOk="0" h="387694" w="387694">
                  <a:moveTo>
                    <a:pt x="0" y="0"/>
                  </a:moveTo>
                  <a:lnTo>
                    <a:pt x="387694" y="0"/>
                  </a:lnTo>
                  <a:lnTo>
                    <a:pt x="387694" y="387694"/>
                  </a:lnTo>
                  <a:lnTo>
                    <a:pt x="0" y="387694"/>
                  </a:lnTo>
                  <a:lnTo>
                    <a:pt x="0" y="0"/>
                  </a:lnTo>
                  <a:close/>
                </a:path>
              </a:pathLst>
            </a:custGeom>
            <a:blipFill rotWithShape="1">
              <a:blip r:embed="rId7">
                <a:alphaModFix/>
              </a:blip>
              <a:stretch>
                <a:fillRect b="0" l="0" r="0" t="0"/>
              </a:stretch>
            </a:blipFill>
            <a:ln>
              <a:noFill/>
            </a:ln>
          </p:spPr>
        </p:sp>
        <p:grpSp>
          <p:nvGrpSpPr>
            <p:cNvPr id="126" name="Google Shape;126;p2"/>
            <p:cNvGrpSpPr/>
            <p:nvPr/>
          </p:nvGrpSpPr>
          <p:grpSpPr>
            <a:xfrm>
              <a:off x="2134357" y="1651686"/>
              <a:ext cx="20878043" cy="696519"/>
              <a:chOff x="0" y="-9525"/>
              <a:chExt cx="12467294" cy="415925"/>
            </a:xfrm>
          </p:grpSpPr>
          <p:sp>
            <p:nvSpPr>
              <p:cNvPr id="127" name="Google Shape;127;p2"/>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9" name="Google Shape;129;p2"/>
            <p:cNvSpPr/>
            <p:nvPr/>
          </p:nvSpPr>
          <p:spPr>
            <a:xfrm>
              <a:off x="2337202" y="1795007"/>
              <a:ext cx="445257" cy="425827"/>
            </a:xfrm>
            <a:custGeom>
              <a:rect b="b" l="l" r="r" t="t"/>
              <a:pathLst>
                <a:path extrusionOk="0" h="425827" w="445257">
                  <a:moveTo>
                    <a:pt x="0" y="0"/>
                  </a:moveTo>
                  <a:lnTo>
                    <a:pt x="445257" y="0"/>
                  </a:lnTo>
                  <a:lnTo>
                    <a:pt x="445257" y="425827"/>
                  </a:lnTo>
                  <a:lnTo>
                    <a:pt x="0" y="425827"/>
                  </a:lnTo>
                  <a:lnTo>
                    <a:pt x="0" y="0"/>
                  </a:lnTo>
                  <a:close/>
                </a:path>
              </a:pathLst>
            </a:custGeom>
            <a:blipFill rotWithShape="1">
              <a:blip r:embed="rId8">
                <a:alphaModFix/>
              </a:blip>
              <a:stretch>
                <a:fillRect b="0" l="0" r="0" t="0"/>
              </a:stretch>
            </a:blipFill>
            <a:ln>
              <a:noFill/>
            </a:ln>
          </p:spPr>
        </p:sp>
        <p:grpSp>
          <p:nvGrpSpPr>
            <p:cNvPr id="130" name="Google Shape;130;p2"/>
            <p:cNvGrpSpPr/>
            <p:nvPr/>
          </p:nvGrpSpPr>
          <p:grpSpPr>
            <a:xfrm>
              <a:off x="447964" y="221133"/>
              <a:ext cx="796139" cy="796139"/>
              <a:chOff x="0" y="0"/>
              <a:chExt cx="812800" cy="812800"/>
            </a:xfrm>
          </p:grpSpPr>
          <p:sp>
            <p:nvSpPr>
              <p:cNvPr id="131" name="Google Shape;131;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2"/>
            <p:cNvSpPr txBox="1"/>
            <p:nvPr/>
          </p:nvSpPr>
          <p:spPr>
            <a:xfrm>
              <a:off x="3011059" y="1710529"/>
              <a:ext cx="11610319" cy="547158"/>
            </a:xfrm>
            <a:prstGeom prst="rect">
              <a:avLst/>
            </a:prstGeom>
            <a:noFill/>
            <a:ln>
              <a:noFill/>
            </a:ln>
          </p:spPr>
          <p:txBody>
            <a:bodyPr anchorCtr="0" anchor="t" bIns="0" lIns="0" spcFirstLastPara="1" rIns="0" wrap="square" tIns="0">
              <a:spAutoFit/>
            </a:bodyPr>
            <a:lstStyle/>
            <a:p>
              <a:pPr indent="0" lvl="0" marL="0" marR="0" rtl="0" algn="l">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2"/>
          <p:cNvSpPr/>
          <p:nvPr/>
        </p:nvSpPr>
        <p:spPr>
          <a:xfrm>
            <a:off x="11965108" y="2430399"/>
            <a:ext cx="4882636" cy="1207751"/>
          </a:xfrm>
          <a:custGeom>
            <a:rect b="b" l="l" r="r" t="t"/>
            <a:pathLst>
              <a:path extrusionOk="0" h="1207751" w="4882636">
                <a:moveTo>
                  <a:pt x="0" y="0"/>
                </a:moveTo>
                <a:lnTo>
                  <a:pt x="4882636" y="0"/>
                </a:lnTo>
                <a:lnTo>
                  <a:pt x="4882636" y="1207751"/>
                </a:lnTo>
                <a:lnTo>
                  <a:pt x="0" y="1207751"/>
                </a:lnTo>
                <a:lnTo>
                  <a:pt x="0" y="0"/>
                </a:lnTo>
                <a:close/>
              </a:path>
            </a:pathLst>
          </a:custGeom>
          <a:blipFill rotWithShape="1">
            <a:blip r:embed="rId9">
              <a:alphaModFix/>
            </a:blip>
            <a:stretch>
              <a:fillRect b="-6632" l="0" r="0" t="-6632"/>
            </a:stretch>
          </a:blipFill>
          <a:ln>
            <a:noFill/>
          </a:ln>
        </p:spPr>
      </p:sp>
      <p:sp>
        <p:nvSpPr>
          <p:cNvPr id="135" name="Google Shape;135;p2"/>
          <p:cNvSpPr txBox="1"/>
          <p:nvPr/>
        </p:nvSpPr>
        <p:spPr>
          <a:xfrm>
            <a:off x="496298" y="2390375"/>
            <a:ext cx="13369996" cy="12477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8207" u="none" cap="none" strike="noStrike">
                <a:solidFill>
                  <a:srgbClr val="000000"/>
                </a:solidFill>
                <a:latin typeface="Arial"/>
                <a:ea typeface="Arial"/>
                <a:cs typeface="Arial"/>
                <a:sym typeface="Arial"/>
              </a:rPr>
              <a:t>About Livegood</a:t>
            </a:r>
            <a:endParaRPr/>
          </a:p>
        </p:txBody>
      </p:sp>
      <p:sp>
        <p:nvSpPr>
          <p:cNvPr id="136" name="Google Shape;136;p2"/>
          <p:cNvSpPr txBox="1"/>
          <p:nvPr/>
        </p:nvSpPr>
        <p:spPr>
          <a:xfrm>
            <a:off x="496298" y="4408522"/>
            <a:ext cx="16888545" cy="3353610"/>
          </a:xfrm>
          <a:prstGeom prst="rect">
            <a:avLst/>
          </a:prstGeom>
          <a:noFill/>
          <a:ln>
            <a:noFill/>
          </a:ln>
        </p:spPr>
        <p:txBody>
          <a:bodyPr anchorCtr="0" anchor="t" bIns="0" lIns="0" spcFirstLastPara="1" rIns="0" wrap="square" tIns="0">
            <a:spAutoFit/>
          </a:bodyPr>
          <a:lstStyle/>
          <a:p>
            <a:pPr indent="0" lvl="0" marL="0" marR="0" rtl="0" algn="l">
              <a:lnSpc>
                <a:spcPct val="129992"/>
              </a:lnSpc>
              <a:spcBef>
                <a:spcPts val="0"/>
              </a:spcBef>
              <a:spcAft>
                <a:spcPts val="0"/>
              </a:spcAft>
              <a:buNone/>
            </a:pPr>
            <a:r>
              <a:rPr b="0" i="0" lang="en-US" sz="2584" u="none" cap="none" strike="noStrike">
                <a:solidFill>
                  <a:srgbClr val="000000"/>
                </a:solidFill>
                <a:latin typeface="Arial"/>
                <a:ea typeface="Arial"/>
                <a:cs typeface="Arial"/>
                <a:sym typeface="Arial"/>
              </a:rPr>
              <a:t>Sustainability Focus: Live Good is a student-run company dedicated to promoting ethical business practices, sustainable manufacturing, and human rights both in California and globally.</a:t>
            </a:r>
            <a:endParaRPr/>
          </a:p>
          <a:p>
            <a:pPr indent="0" lvl="0" marL="0" marR="0" rtl="0" algn="l">
              <a:lnSpc>
                <a:spcPct val="129992"/>
              </a:lnSpc>
              <a:spcBef>
                <a:spcPts val="0"/>
              </a:spcBef>
              <a:spcAft>
                <a:spcPts val="0"/>
              </a:spcAft>
              <a:buNone/>
            </a:pPr>
            <a:r>
              <a:t/>
            </a:r>
            <a:endParaRPr b="0" i="0" sz="2584" u="none" cap="none" strike="noStrike">
              <a:solidFill>
                <a:srgbClr val="000000"/>
              </a:solidFill>
              <a:latin typeface="Arial"/>
              <a:ea typeface="Arial"/>
              <a:cs typeface="Arial"/>
              <a:sym typeface="Arial"/>
            </a:endParaRPr>
          </a:p>
          <a:p>
            <a:pPr indent="0" lvl="0" marL="0" marR="0" rtl="0" algn="l">
              <a:lnSpc>
                <a:spcPct val="129992"/>
              </a:lnSpc>
              <a:spcBef>
                <a:spcPts val="0"/>
              </a:spcBef>
              <a:spcAft>
                <a:spcPts val="0"/>
              </a:spcAft>
              <a:buNone/>
            </a:pPr>
            <a:r>
              <a:rPr b="0" i="0" lang="en-US" sz="2584" u="none" cap="none" strike="noStrike">
                <a:solidFill>
                  <a:srgbClr val="000000"/>
                </a:solidFill>
                <a:latin typeface="Arial"/>
                <a:ea typeface="Arial"/>
                <a:cs typeface="Arial"/>
                <a:sym typeface="Arial"/>
              </a:rPr>
              <a:t>Eco-Friendly Manufacturing: All products are made in California using 100% certified organic materials that meet strict environmental standards, free from pesticides, synthetic fertilizers, and irradiation.</a:t>
            </a:r>
            <a:endParaRPr/>
          </a:p>
          <a:p>
            <a:pPr indent="0" lvl="0" marL="0" marR="0" rtl="0" algn="l">
              <a:lnSpc>
                <a:spcPct val="129992"/>
              </a:lnSpc>
              <a:spcBef>
                <a:spcPts val="0"/>
              </a:spcBef>
              <a:spcAft>
                <a:spcPts val="0"/>
              </a:spcAft>
              <a:buNone/>
            </a:pPr>
            <a:r>
              <a:t/>
            </a:r>
            <a:endParaRPr b="0" i="0" sz="2584" u="none" cap="none" strike="noStrike">
              <a:solidFill>
                <a:srgbClr val="000000"/>
              </a:solidFill>
              <a:latin typeface="Arial"/>
              <a:ea typeface="Arial"/>
              <a:cs typeface="Arial"/>
              <a:sym typeface="Arial"/>
            </a:endParaRPr>
          </a:p>
          <a:p>
            <a:pPr indent="0" lvl="0" marL="0" marR="0" rtl="0" algn="l">
              <a:lnSpc>
                <a:spcPct val="129992"/>
              </a:lnSpc>
              <a:spcBef>
                <a:spcPts val="0"/>
              </a:spcBef>
              <a:spcAft>
                <a:spcPts val="0"/>
              </a:spcAft>
              <a:buNone/>
            </a:pPr>
            <a:r>
              <a:rPr b="0" i="0" lang="en-US" sz="2584" u="none" cap="none" strike="noStrike">
                <a:solidFill>
                  <a:srgbClr val="000000"/>
                </a:solidFill>
                <a:latin typeface="Arial"/>
                <a:ea typeface="Arial"/>
                <a:cs typeface="Arial"/>
                <a:sym typeface="Arial"/>
              </a:rPr>
              <a:t>Ongoing Mission: Live Unveiling Longevity Secrets, to unlock the factors that enable individuals to live 100 years or more in good health.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140" name="Shape 140"/>
        <p:cNvGrpSpPr/>
        <p:nvPr/>
      </p:nvGrpSpPr>
      <p:grpSpPr>
        <a:xfrm>
          <a:off x="0" y="0"/>
          <a:ext cx="0" cy="0"/>
          <a:chOff x="0" y="0"/>
          <a:chExt cx="0" cy="0"/>
        </a:xfrm>
      </p:grpSpPr>
      <p:grpSp>
        <p:nvGrpSpPr>
          <p:cNvPr id="141" name="Google Shape;141;p3"/>
          <p:cNvGrpSpPr/>
          <p:nvPr/>
        </p:nvGrpSpPr>
        <p:grpSpPr>
          <a:xfrm>
            <a:off x="0" y="97511"/>
            <a:ext cx="18288000" cy="10189490"/>
            <a:chOff x="0" y="0"/>
            <a:chExt cx="24384000" cy="13585986"/>
          </a:xfrm>
        </p:grpSpPr>
        <p:sp>
          <p:nvSpPr>
            <p:cNvPr id="142" name="Google Shape;142;p3"/>
            <p:cNvSpPr/>
            <p:nvPr/>
          </p:nvSpPr>
          <p:spPr>
            <a:xfrm flipH="1">
              <a:off x="0"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3">
                <a:alphaModFix/>
              </a:blip>
              <a:stretch>
                <a:fillRect b="0" l="0" r="0" t="0"/>
              </a:stretch>
            </a:blipFill>
            <a:ln>
              <a:noFill/>
            </a:ln>
          </p:spPr>
        </p:sp>
        <p:sp>
          <p:nvSpPr>
            <p:cNvPr id="143" name="Google Shape;143;p3"/>
            <p:cNvSpPr txBox="1"/>
            <p:nvPr/>
          </p:nvSpPr>
          <p:spPr>
            <a:xfrm>
              <a:off x="1987952" y="421064"/>
              <a:ext cx="2164406"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Title Page</a:t>
              </a:r>
              <a:endParaRPr/>
            </a:p>
          </p:txBody>
        </p:sp>
        <p:sp>
          <p:nvSpPr>
            <p:cNvPr id="144" name="Google Shape;144;p3"/>
            <p:cNvSpPr/>
            <p:nvPr/>
          </p:nvSpPr>
          <p:spPr>
            <a:xfrm flipH="1">
              <a:off x="2528147"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4">
                <a:alphaModFix/>
              </a:blip>
              <a:stretch>
                <a:fillRect b="0" l="0" r="0" t="0"/>
              </a:stretch>
            </a:blipFill>
            <a:ln>
              <a:noFill/>
            </a:ln>
          </p:spPr>
        </p:sp>
        <p:grpSp>
          <p:nvGrpSpPr>
            <p:cNvPr id="145" name="Google Shape;145;p3"/>
            <p:cNvGrpSpPr/>
            <p:nvPr/>
          </p:nvGrpSpPr>
          <p:grpSpPr>
            <a:xfrm>
              <a:off x="0" y="1167546"/>
              <a:ext cx="24384000" cy="12418440"/>
              <a:chOff x="0" y="-38100"/>
              <a:chExt cx="4862686" cy="2476500"/>
            </a:xfrm>
          </p:grpSpPr>
          <p:sp>
            <p:nvSpPr>
              <p:cNvPr id="146" name="Google Shape;146;p3"/>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147" name="Google Shape;147;p3"/>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8" name="Google Shape;148;p3"/>
            <p:cNvSpPr txBox="1"/>
            <p:nvPr/>
          </p:nvSpPr>
          <p:spPr>
            <a:xfrm>
              <a:off x="4516099" y="421064"/>
              <a:ext cx="2348110"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Background</a:t>
              </a:r>
              <a:endParaRPr/>
            </a:p>
          </p:txBody>
        </p:sp>
        <p:cxnSp>
          <p:nvCxnSpPr>
            <p:cNvPr id="149" name="Google Shape;149;p3"/>
            <p:cNvCxnSpPr/>
            <p:nvPr/>
          </p:nvCxnSpPr>
          <p:spPr>
            <a:xfrm>
              <a:off x="913696" y="2007920"/>
              <a:ext cx="457904" cy="0"/>
            </a:xfrm>
            <a:prstGeom prst="straightConnector1">
              <a:avLst/>
            </a:prstGeom>
            <a:noFill/>
            <a:ln cap="rnd" cmpd="sng" w="63500">
              <a:solidFill>
                <a:srgbClr val="000000"/>
              </a:solidFill>
              <a:prstDash val="solid"/>
              <a:round/>
              <a:headEnd len="sm" w="sm" type="none"/>
              <a:tailEnd len="med" w="med" type="stealth"/>
            </a:ln>
          </p:spPr>
        </p:cxnSp>
        <p:cxnSp>
          <p:nvCxnSpPr>
            <p:cNvPr id="150" name="Google Shape;150;p3"/>
            <p:cNvCxnSpPr/>
            <p:nvPr/>
          </p:nvCxnSpPr>
          <p:spPr>
            <a:xfrm rot="10800000">
              <a:off x="224626" y="2007920"/>
              <a:ext cx="457904" cy="0"/>
            </a:xfrm>
            <a:prstGeom prst="straightConnector1">
              <a:avLst/>
            </a:prstGeom>
            <a:noFill/>
            <a:ln cap="rnd" cmpd="sng" w="63500">
              <a:solidFill>
                <a:srgbClr val="000000"/>
              </a:solidFill>
              <a:prstDash val="solid"/>
              <a:round/>
              <a:headEnd len="sm" w="sm" type="none"/>
              <a:tailEnd len="med" w="med" type="stealth"/>
            </a:ln>
          </p:spPr>
        </p:cxnSp>
        <p:sp>
          <p:nvSpPr>
            <p:cNvPr id="151" name="Google Shape;151;p3"/>
            <p:cNvSpPr/>
            <p:nvPr/>
          </p:nvSpPr>
          <p:spPr>
            <a:xfrm>
              <a:off x="1600200" y="1795007"/>
              <a:ext cx="412665" cy="425827"/>
            </a:xfrm>
            <a:custGeom>
              <a:rect b="b" l="l" r="r" t="t"/>
              <a:pathLst>
                <a:path extrusionOk="0" h="425827" w="412665">
                  <a:moveTo>
                    <a:pt x="0" y="0"/>
                  </a:moveTo>
                  <a:lnTo>
                    <a:pt x="412665" y="0"/>
                  </a:lnTo>
                  <a:lnTo>
                    <a:pt x="412665" y="425827"/>
                  </a:lnTo>
                  <a:lnTo>
                    <a:pt x="0" y="425827"/>
                  </a:lnTo>
                  <a:lnTo>
                    <a:pt x="0" y="0"/>
                  </a:lnTo>
                  <a:close/>
                </a:path>
              </a:pathLst>
            </a:custGeom>
            <a:blipFill rotWithShape="1">
              <a:blip r:embed="rId5">
                <a:alphaModFix/>
              </a:blip>
              <a:stretch>
                <a:fillRect b="0" l="0" r="0" t="0"/>
              </a:stretch>
            </a:blipFill>
            <a:ln>
              <a:noFill/>
            </a:ln>
          </p:spPr>
        </p:sp>
        <p:sp>
          <p:nvSpPr>
            <p:cNvPr id="152" name="Google Shape;152;p3"/>
            <p:cNvSpPr/>
            <p:nvPr/>
          </p:nvSpPr>
          <p:spPr>
            <a:xfrm>
              <a:off x="10852961" y="468689"/>
              <a:ext cx="400812" cy="387694"/>
            </a:xfrm>
            <a:custGeom>
              <a:rect b="b" l="l" r="r" t="t"/>
              <a:pathLst>
                <a:path extrusionOk="0" h="387694" w="400812">
                  <a:moveTo>
                    <a:pt x="0" y="0"/>
                  </a:moveTo>
                  <a:lnTo>
                    <a:pt x="400811" y="0"/>
                  </a:lnTo>
                  <a:lnTo>
                    <a:pt x="400811" y="387694"/>
                  </a:lnTo>
                  <a:lnTo>
                    <a:pt x="0" y="387694"/>
                  </a:lnTo>
                  <a:lnTo>
                    <a:pt x="0" y="0"/>
                  </a:lnTo>
                  <a:close/>
                </a:path>
              </a:pathLst>
            </a:custGeom>
            <a:blipFill rotWithShape="1">
              <a:blip r:embed="rId6">
                <a:alphaModFix/>
              </a:blip>
              <a:stretch>
                <a:fillRect b="0" l="0" r="0" t="0"/>
              </a:stretch>
            </a:blipFill>
            <a:ln>
              <a:noFill/>
            </a:ln>
          </p:spPr>
        </p:sp>
        <p:sp>
          <p:nvSpPr>
            <p:cNvPr id="153" name="Google Shape;153;p3"/>
            <p:cNvSpPr/>
            <p:nvPr/>
          </p:nvSpPr>
          <p:spPr>
            <a:xfrm>
              <a:off x="11618946" y="468689"/>
              <a:ext cx="387694" cy="387694"/>
            </a:xfrm>
            <a:custGeom>
              <a:rect b="b" l="l" r="r" t="t"/>
              <a:pathLst>
                <a:path extrusionOk="0" h="387694" w="387694">
                  <a:moveTo>
                    <a:pt x="0" y="0"/>
                  </a:moveTo>
                  <a:lnTo>
                    <a:pt x="387694" y="0"/>
                  </a:lnTo>
                  <a:lnTo>
                    <a:pt x="387694" y="387694"/>
                  </a:lnTo>
                  <a:lnTo>
                    <a:pt x="0" y="387694"/>
                  </a:lnTo>
                  <a:lnTo>
                    <a:pt x="0" y="0"/>
                  </a:lnTo>
                  <a:close/>
                </a:path>
              </a:pathLst>
            </a:custGeom>
            <a:blipFill rotWithShape="1">
              <a:blip r:embed="rId7">
                <a:alphaModFix/>
              </a:blip>
              <a:stretch>
                <a:fillRect b="0" l="0" r="0" t="0"/>
              </a:stretch>
            </a:blipFill>
            <a:ln>
              <a:noFill/>
            </a:ln>
          </p:spPr>
        </p:sp>
        <p:grpSp>
          <p:nvGrpSpPr>
            <p:cNvPr id="154" name="Google Shape;154;p3"/>
            <p:cNvGrpSpPr/>
            <p:nvPr/>
          </p:nvGrpSpPr>
          <p:grpSpPr>
            <a:xfrm>
              <a:off x="2134357" y="1651686"/>
              <a:ext cx="20878043" cy="696519"/>
              <a:chOff x="0" y="-9525"/>
              <a:chExt cx="12467294" cy="415925"/>
            </a:xfrm>
          </p:grpSpPr>
          <p:sp>
            <p:nvSpPr>
              <p:cNvPr id="155" name="Google Shape;155;p3"/>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3"/>
            <p:cNvSpPr/>
            <p:nvPr/>
          </p:nvSpPr>
          <p:spPr>
            <a:xfrm>
              <a:off x="2337202" y="1795007"/>
              <a:ext cx="445257" cy="425827"/>
            </a:xfrm>
            <a:custGeom>
              <a:rect b="b" l="l" r="r" t="t"/>
              <a:pathLst>
                <a:path extrusionOk="0" h="425827" w="445257">
                  <a:moveTo>
                    <a:pt x="0" y="0"/>
                  </a:moveTo>
                  <a:lnTo>
                    <a:pt x="445257" y="0"/>
                  </a:lnTo>
                  <a:lnTo>
                    <a:pt x="445257" y="425827"/>
                  </a:lnTo>
                  <a:lnTo>
                    <a:pt x="0" y="425827"/>
                  </a:lnTo>
                  <a:lnTo>
                    <a:pt x="0" y="0"/>
                  </a:lnTo>
                  <a:close/>
                </a:path>
              </a:pathLst>
            </a:custGeom>
            <a:blipFill rotWithShape="1">
              <a:blip r:embed="rId8">
                <a:alphaModFix/>
              </a:blip>
              <a:stretch>
                <a:fillRect b="0" l="0" r="0" t="0"/>
              </a:stretch>
            </a:blipFill>
            <a:ln>
              <a:noFill/>
            </a:ln>
          </p:spPr>
        </p:sp>
        <p:grpSp>
          <p:nvGrpSpPr>
            <p:cNvPr id="158" name="Google Shape;158;p3"/>
            <p:cNvGrpSpPr/>
            <p:nvPr/>
          </p:nvGrpSpPr>
          <p:grpSpPr>
            <a:xfrm>
              <a:off x="447964" y="221133"/>
              <a:ext cx="796139" cy="796139"/>
              <a:chOff x="0" y="0"/>
              <a:chExt cx="812800" cy="812800"/>
            </a:xfrm>
          </p:grpSpPr>
          <p:sp>
            <p:nvSpPr>
              <p:cNvPr id="159" name="Google Shape;159;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1" name="Google Shape;161;p3"/>
            <p:cNvSpPr txBox="1"/>
            <p:nvPr/>
          </p:nvSpPr>
          <p:spPr>
            <a:xfrm>
              <a:off x="3011059" y="1710529"/>
              <a:ext cx="11610319" cy="547158"/>
            </a:xfrm>
            <a:prstGeom prst="rect">
              <a:avLst/>
            </a:prstGeom>
            <a:noFill/>
            <a:ln>
              <a:noFill/>
            </a:ln>
          </p:spPr>
          <p:txBody>
            <a:bodyPr anchorCtr="0" anchor="t" bIns="0" lIns="0" spcFirstLastPara="1" rIns="0" wrap="square" tIns="0">
              <a:spAutoFit/>
            </a:bodyPr>
            <a:lstStyle/>
            <a:p>
              <a:pPr indent="0" lvl="0" marL="0" marR="0" rtl="0" algn="l">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3"/>
          <p:cNvSpPr txBox="1"/>
          <p:nvPr/>
        </p:nvSpPr>
        <p:spPr>
          <a:xfrm>
            <a:off x="496298" y="2390375"/>
            <a:ext cx="13369996" cy="12477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8207" u="none" cap="none" strike="noStrike">
                <a:solidFill>
                  <a:srgbClr val="000000"/>
                </a:solidFill>
                <a:latin typeface="Arial"/>
                <a:ea typeface="Arial"/>
                <a:cs typeface="Arial"/>
                <a:sym typeface="Arial"/>
              </a:rPr>
              <a:t>PROJECT BACKGROUND</a:t>
            </a:r>
            <a:endParaRPr/>
          </a:p>
        </p:txBody>
      </p:sp>
      <p:sp>
        <p:nvSpPr>
          <p:cNvPr id="163" name="Google Shape;163;p3"/>
          <p:cNvSpPr txBox="1"/>
          <p:nvPr/>
        </p:nvSpPr>
        <p:spPr>
          <a:xfrm>
            <a:off x="496298" y="4145604"/>
            <a:ext cx="16888545" cy="4195456"/>
          </a:xfrm>
          <a:prstGeom prst="rect">
            <a:avLst/>
          </a:prstGeom>
          <a:noFill/>
          <a:ln>
            <a:noFill/>
          </a:ln>
        </p:spPr>
        <p:txBody>
          <a:bodyPr anchorCtr="0" anchor="t" bIns="0" lIns="0" spcFirstLastPara="1" rIns="0" wrap="square" tIns="0">
            <a:spAutoFit/>
          </a:bodyPr>
          <a:lstStyle/>
          <a:p>
            <a:pPr indent="-279007" lvl="1" marL="558015" marR="0" rtl="0" algn="l">
              <a:lnSpc>
                <a:spcPct val="129992"/>
              </a:lnSpc>
              <a:spcBef>
                <a:spcPts val="0"/>
              </a:spcBef>
              <a:spcAft>
                <a:spcPts val="0"/>
              </a:spcAft>
              <a:buClr>
                <a:srgbClr val="000000"/>
              </a:buClr>
              <a:buSzPts val="2584"/>
              <a:buFont typeface="Arial"/>
              <a:buChar char="•"/>
            </a:pPr>
            <a:r>
              <a:rPr b="0" i="0" lang="en-US" sz="2584" u="none" cap="none" strike="noStrike">
                <a:solidFill>
                  <a:srgbClr val="000000"/>
                </a:solidFill>
                <a:latin typeface="Arial"/>
                <a:ea typeface="Arial"/>
                <a:cs typeface="Arial"/>
                <a:sym typeface="Arial"/>
              </a:rPr>
              <a:t>The global population is aging rapidly. According to the United Nations, by 2050, the number of people aged 60 and older is projected to double, reaching more than 2 billion. As this demographic grows, understanding what allows some individuals to live longer, healthier lives is becoming increasingly important.</a:t>
            </a:r>
            <a:endParaRPr/>
          </a:p>
          <a:p>
            <a:pPr indent="0" lvl="0" marL="0" marR="0" rtl="0" algn="l">
              <a:lnSpc>
                <a:spcPct val="129992"/>
              </a:lnSpc>
              <a:spcBef>
                <a:spcPts val="0"/>
              </a:spcBef>
              <a:spcAft>
                <a:spcPts val="0"/>
              </a:spcAft>
              <a:buNone/>
            </a:pPr>
            <a:r>
              <a:t/>
            </a:r>
            <a:endParaRPr b="0" i="0" sz="2584" u="none" cap="none" strike="noStrike">
              <a:solidFill>
                <a:srgbClr val="000000"/>
              </a:solidFill>
              <a:latin typeface="Arial"/>
              <a:ea typeface="Arial"/>
              <a:cs typeface="Arial"/>
              <a:sym typeface="Arial"/>
            </a:endParaRPr>
          </a:p>
          <a:p>
            <a:pPr indent="-279007" lvl="1" marL="558015" marR="0" rtl="0" algn="l">
              <a:lnSpc>
                <a:spcPct val="129992"/>
              </a:lnSpc>
              <a:spcBef>
                <a:spcPts val="0"/>
              </a:spcBef>
              <a:spcAft>
                <a:spcPts val="0"/>
              </a:spcAft>
              <a:buClr>
                <a:srgbClr val="000000"/>
              </a:buClr>
              <a:buSzPts val="2584"/>
              <a:buFont typeface="Arial"/>
              <a:buChar char="•"/>
            </a:pPr>
            <a:r>
              <a:rPr b="0" i="0" lang="en-US" sz="2584" u="none" cap="none" strike="noStrike">
                <a:solidFill>
                  <a:srgbClr val="000000"/>
                </a:solidFill>
                <a:latin typeface="Arial"/>
                <a:ea typeface="Arial"/>
                <a:cs typeface="Arial"/>
                <a:sym typeface="Arial"/>
              </a:rPr>
              <a:t>Centenarians, people who live to 100 or beyond, represent a unique group who seem to resist or delay many common age-related diseases like heart disease, cancer, and cognitive decline. By studying their health, lifestyle, and environment, we can uncover valuable insights into what promotes longevity and healthy aging.</a:t>
            </a:r>
            <a:endParaRPr/>
          </a:p>
          <a:p>
            <a:pPr indent="0" lvl="0" marL="0" marR="0" rtl="0" algn="l">
              <a:lnSpc>
                <a:spcPct val="129992"/>
              </a:lnSpc>
              <a:spcBef>
                <a:spcPts val="0"/>
              </a:spcBef>
              <a:spcAft>
                <a:spcPts val="0"/>
              </a:spcAft>
              <a:buNone/>
            </a:pPr>
            <a:r>
              <a:t/>
            </a:r>
            <a:endParaRPr b="0" i="0" sz="2584"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167" name="Shape 167"/>
        <p:cNvGrpSpPr/>
        <p:nvPr/>
      </p:nvGrpSpPr>
      <p:grpSpPr>
        <a:xfrm>
          <a:off x="0" y="0"/>
          <a:ext cx="0" cy="0"/>
          <a:chOff x="0" y="0"/>
          <a:chExt cx="0" cy="0"/>
        </a:xfrm>
      </p:grpSpPr>
      <p:grpSp>
        <p:nvGrpSpPr>
          <p:cNvPr id="168" name="Google Shape;168;p4"/>
          <p:cNvGrpSpPr/>
          <p:nvPr/>
        </p:nvGrpSpPr>
        <p:grpSpPr>
          <a:xfrm>
            <a:off x="0" y="97511"/>
            <a:ext cx="18288000" cy="10189490"/>
            <a:chOff x="0" y="0"/>
            <a:chExt cx="24384000" cy="13585986"/>
          </a:xfrm>
        </p:grpSpPr>
        <p:sp>
          <p:nvSpPr>
            <p:cNvPr id="169" name="Google Shape;169;p4"/>
            <p:cNvSpPr/>
            <p:nvPr/>
          </p:nvSpPr>
          <p:spPr>
            <a:xfrm flipH="1">
              <a:off x="0"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3">
                <a:alphaModFix/>
              </a:blip>
              <a:stretch>
                <a:fillRect b="0" l="0" r="0" t="0"/>
              </a:stretch>
            </a:blipFill>
            <a:ln>
              <a:noFill/>
            </a:ln>
          </p:spPr>
        </p:sp>
        <p:sp>
          <p:nvSpPr>
            <p:cNvPr id="170" name="Google Shape;170;p4"/>
            <p:cNvSpPr txBox="1"/>
            <p:nvPr/>
          </p:nvSpPr>
          <p:spPr>
            <a:xfrm>
              <a:off x="1987952" y="406591"/>
              <a:ext cx="2164406"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Title Page</a:t>
              </a:r>
              <a:endParaRPr/>
            </a:p>
          </p:txBody>
        </p:sp>
        <p:sp>
          <p:nvSpPr>
            <p:cNvPr id="171" name="Google Shape;171;p4"/>
            <p:cNvSpPr/>
            <p:nvPr/>
          </p:nvSpPr>
          <p:spPr>
            <a:xfrm flipH="1">
              <a:off x="2528147"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4">
                <a:alphaModFix/>
              </a:blip>
              <a:stretch>
                <a:fillRect b="0" l="0" r="0" t="0"/>
              </a:stretch>
            </a:blipFill>
            <a:ln>
              <a:noFill/>
            </a:ln>
          </p:spPr>
        </p:sp>
        <p:sp>
          <p:nvSpPr>
            <p:cNvPr id="172" name="Google Shape;172;p4"/>
            <p:cNvSpPr txBox="1"/>
            <p:nvPr/>
          </p:nvSpPr>
          <p:spPr>
            <a:xfrm>
              <a:off x="4516099" y="406591"/>
              <a:ext cx="2348110"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About</a:t>
              </a:r>
              <a:endParaRPr/>
            </a:p>
          </p:txBody>
        </p:sp>
        <p:grpSp>
          <p:nvGrpSpPr>
            <p:cNvPr id="173" name="Google Shape;173;p4"/>
            <p:cNvGrpSpPr/>
            <p:nvPr/>
          </p:nvGrpSpPr>
          <p:grpSpPr>
            <a:xfrm>
              <a:off x="0" y="1167546"/>
              <a:ext cx="24384000" cy="12418440"/>
              <a:chOff x="0" y="-38100"/>
              <a:chExt cx="4862686" cy="2476500"/>
            </a:xfrm>
          </p:grpSpPr>
          <p:sp>
            <p:nvSpPr>
              <p:cNvPr id="174" name="Google Shape;174;p4"/>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175" name="Google Shape;175;p4"/>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76" name="Google Shape;176;p4"/>
            <p:cNvCxnSpPr/>
            <p:nvPr/>
          </p:nvCxnSpPr>
          <p:spPr>
            <a:xfrm>
              <a:off x="913696" y="2039670"/>
              <a:ext cx="457904" cy="0"/>
            </a:xfrm>
            <a:prstGeom prst="straightConnector1">
              <a:avLst/>
            </a:prstGeom>
            <a:noFill/>
            <a:ln cap="rnd" cmpd="sng" w="63500">
              <a:solidFill>
                <a:srgbClr val="000000"/>
              </a:solidFill>
              <a:prstDash val="solid"/>
              <a:round/>
              <a:headEnd len="sm" w="sm" type="none"/>
              <a:tailEnd len="med" w="med" type="stealth"/>
            </a:ln>
          </p:spPr>
        </p:cxnSp>
        <p:cxnSp>
          <p:nvCxnSpPr>
            <p:cNvPr id="177" name="Google Shape;177;p4"/>
            <p:cNvCxnSpPr/>
            <p:nvPr/>
          </p:nvCxnSpPr>
          <p:spPr>
            <a:xfrm rot="10800000">
              <a:off x="224626" y="2039670"/>
              <a:ext cx="457904" cy="0"/>
            </a:xfrm>
            <a:prstGeom prst="straightConnector1">
              <a:avLst/>
            </a:prstGeom>
            <a:noFill/>
            <a:ln cap="rnd" cmpd="sng" w="63500">
              <a:solidFill>
                <a:srgbClr val="000000"/>
              </a:solidFill>
              <a:prstDash val="solid"/>
              <a:round/>
              <a:headEnd len="sm" w="sm" type="none"/>
              <a:tailEnd len="med" w="med" type="stealth"/>
            </a:ln>
          </p:spPr>
        </p:cxnSp>
        <p:sp>
          <p:nvSpPr>
            <p:cNvPr id="178" name="Google Shape;178;p4"/>
            <p:cNvSpPr/>
            <p:nvPr/>
          </p:nvSpPr>
          <p:spPr>
            <a:xfrm>
              <a:off x="1600200" y="1795007"/>
              <a:ext cx="412665" cy="425827"/>
            </a:xfrm>
            <a:custGeom>
              <a:rect b="b" l="l" r="r" t="t"/>
              <a:pathLst>
                <a:path extrusionOk="0" h="425827" w="412665">
                  <a:moveTo>
                    <a:pt x="0" y="0"/>
                  </a:moveTo>
                  <a:lnTo>
                    <a:pt x="412665" y="0"/>
                  </a:lnTo>
                  <a:lnTo>
                    <a:pt x="412665" y="425827"/>
                  </a:lnTo>
                  <a:lnTo>
                    <a:pt x="0" y="425827"/>
                  </a:lnTo>
                  <a:lnTo>
                    <a:pt x="0" y="0"/>
                  </a:lnTo>
                  <a:close/>
                </a:path>
              </a:pathLst>
            </a:custGeom>
            <a:blipFill rotWithShape="1">
              <a:blip r:embed="rId5">
                <a:alphaModFix/>
              </a:blip>
              <a:stretch>
                <a:fillRect b="0" l="0" r="0" t="0"/>
              </a:stretch>
            </a:blipFill>
            <a:ln>
              <a:noFill/>
            </a:ln>
          </p:spPr>
        </p:sp>
        <p:sp>
          <p:nvSpPr>
            <p:cNvPr id="179" name="Google Shape;179;p4"/>
            <p:cNvSpPr/>
            <p:nvPr/>
          </p:nvSpPr>
          <p:spPr>
            <a:xfrm flipH="1">
              <a:off x="5244558"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6">
                <a:alphaModFix/>
              </a:blip>
              <a:stretch>
                <a:fillRect b="0" l="0" r="0" t="0"/>
              </a:stretch>
            </a:blipFill>
            <a:ln>
              <a:noFill/>
            </a:ln>
          </p:spPr>
        </p:sp>
        <p:sp>
          <p:nvSpPr>
            <p:cNvPr id="180" name="Google Shape;180;p4"/>
            <p:cNvSpPr/>
            <p:nvPr/>
          </p:nvSpPr>
          <p:spPr>
            <a:xfrm>
              <a:off x="10852961" y="468689"/>
              <a:ext cx="400812" cy="387694"/>
            </a:xfrm>
            <a:custGeom>
              <a:rect b="b" l="l" r="r" t="t"/>
              <a:pathLst>
                <a:path extrusionOk="0" h="387694" w="400812">
                  <a:moveTo>
                    <a:pt x="0" y="0"/>
                  </a:moveTo>
                  <a:lnTo>
                    <a:pt x="400811" y="0"/>
                  </a:lnTo>
                  <a:lnTo>
                    <a:pt x="400811" y="387694"/>
                  </a:lnTo>
                  <a:lnTo>
                    <a:pt x="0" y="387694"/>
                  </a:lnTo>
                  <a:lnTo>
                    <a:pt x="0" y="0"/>
                  </a:lnTo>
                  <a:close/>
                </a:path>
              </a:pathLst>
            </a:custGeom>
            <a:blipFill rotWithShape="1">
              <a:blip r:embed="rId7">
                <a:alphaModFix/>
              </a:blip>
              <a:stretch>
                <a:fillRect b="0" l="0" r="0" t="0"/>
              </a:stretch>
            </a:blipFill>
            <a:ln>
              <a:noFill/>
            </a:ln>
          </p:spPr>
        </p:sp>
        <p:sp>
          <p:nvSpPr>
            <p:cNvPr id="181" name="Google Shape;181;p4"/>
            <p:cNvSpPr/>
            <p:nvPr/>
          </p:nvSpPr>
          <p:spPr>
            <a:xfrm>
              <a:off x="11618946" y="468689"/>
              <a:ext cx="387694" cy="387694"/>
            </a:xfrm>
            <a:custGeom>
              <a:rect b="b" l="l" r="r" t="t"/>
              <a:pathLst>
                <a:path extrusionOk="0" h="387694" w="387694">
                  <a:moveTo>
                    <a:pt x="0" y="0"/>
                  </a:moveTo>
                  <a:lnTo>
                    <a:pt x="387694" y="0"/>
                  </a:lnTo>
                  <a:lnTo>
                    <a:pt x="387694" y="387694"/>
                  </a:lnTo>
                  <a:lnTo>
                    <a:pt x="0" y="387694"/>
                  </a:lnTo>
                  <a:lnTo>
                    <a:pt x="0" y="0"/>
                  </a:lnTo>
                  <a:close/>
                </a:path>
              </a:pathLst>
            </a:custGeom>
            <a:blipFill rotWithShape="1">
              <a:blip r:embed="rId8">
                <a:alphaModFix/>
              </a:blip>
              <a:stretch>
                <a:fillRect b="0" l="0" r="0" t="0"/>
              </a:stretch>
            </a:blipFill>
            <a:ln>
              <a:noFill/>
            </a:ln>
          </p:spPr>
        </p:sp>
        <p:grpSp>
          <p:nvGrpSpPr>
            <p:cNvPr id="182" name="Google Shape;182;p4"/>
            <p:cNvGrpSpPr/>
            <p:nvPr/>
          </p:nvGrpSpPr>
          <p:grpSpPr>
            <a:xfrm>
              <a:off x="2134357" y="1651686"/>
              <a:ext cx="20878043" cy="696519"/>
              <a:chOff x="0" y="-9525"/>
              <a:chExt cx="12467294" cy="415925"/>
            </a:xfrm>
          </p:grpSpPr>
          <p:sp>
            <p:nvSpPr>
              <p:cNvPr id="183" name="Google Shape;183;p4"/>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5" name="Google Shape;185;p4"/>
            <p:cNvSpPr/>
            <p:nvPr/>
          </p:nvSpPr>
          <p:spPr>
            <a:xfrm>
              <a:off x="2337202" y="1795007"/>
              <a:ext cx="445257" cy="425827"/>
            </a:xfrm>
            <a:custGeom>
              <a:rect b="b" l="l" r="r" t="t"/>
              <a:pathLst>
                <a:path extrusionOk="0" h="425827" w="445257">
                  <a:moveTo>
                    <a:pt x="0" y="0"/>
                  </a:moveTo>
                  <a:lnTo>
                    <a:pt x="445257" y="0"/>
                  </a:lnTo>
                  <a:lnTo>
                    <a:pt x="445257" y="425827"/>
                  </a:lnTo>
                  <a:lnTo>
                    <a:pt x="0" y="425827"/>
                  </a:lnTo>
                  <a:lnTo>
                    <a:pt x="0" y="0"/>
                  </a:lnTo>
                  <a:close/>
                </a:path>
              </a:pathLst>
            </a:custGeom>
            <a:blipFill rotWithShape="1">
              <a:blip r:embed="rId9">
                <a:alphaModFix/>
              </a:blip>
              <a:stretch>
                <a:fillRect b="0" l="0" r="0" t="0"/>
              </a:stretch>
            </a:blipFill>
            <a:ln>
              <a:noFill/>
            </a:ln>
          </p:spPr>
        </p:sp>
        <p:grpSp>
          <p:nvGrpSpPr>
            <p:cNvPr id="186" name="Google Shape;186;p4"/>
            <p:cNvGrpSpPr/>
            <p:nvPr/>
          </p:nvGrpSpPr>
          <p:grpSpPr>
            <a:xfrm>
              <a:off x="447964" y="221133"/>
              <a:ext cx="796139" cy="796139"/>
              <a:chOff x="0" y="0"/>
              <a:chExt cx="812800" cy="812800"/>
            </a:xfrm>
          </p:grpSpPr>
          <p:sp>
            <p:nvSpPr>
              <p:cNvPr id="187" name="Google Shape;187;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4"/>
            <p:cNvSpPr txBox="1"/>
            <p:nvPr/>
          </p:nvSpPr>
          <p:spPr>
            <a:xfrm>
              <a:off x="7232510" y="406591"/>
              <a:ext cx="3620451"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Problem Statement</a:t>
              </a:r>
              <a:endParaRPr/>
            </a:p>
          </p:txBody>
        </p:sp>
        <p:sp>
          <p:nvSpPr>
            <p:cNvPr id="190" name="Google Shape;190;p4"/>
            <p:cNvSpPr txBox="1"/>
            <p:nvPr/>
          </p:nvSpPr>
          <p:spPr>
            <a:xfrm>
              <a:off x="3011059" y="1710529"/>
              <a:ext cx="11610319" cy="547158"/>
            </a:xfrm>
            <a:prstGeom prst="rect">
              <a:avLst/>
            </a:prstGeom>
            <a:noFill/>
            <a:ln>
              <a:noFill/>
            </a:ln>
          </p:spPr>
          <p:txBody>
            <a:bodyPr anchorCtr="0" anchor="t" bIns="0" lIns="0" spcFirstLastPara="1" rIns="0" wrap="square" tIns="0">
              <a:spAutoFit/>
            </a:bodyPr>
            <a:lstStyle/>
            <a:p>
              <a:pPr indent="0" lvl="0" marL="0" marR="0" rtl="0" algn="l">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1" name="Google Shape;191;p4"/>
          <p:cNvSpPr/>
          <p:nvPr/>
        </p:nvSpPr>
        <p:spPr>
          <a:xfrm>
            <a:off x="3024006" y="4433164"/>
            <a:ext cx="2868875" cy="1871836"/>
          </a:xfrm>
          <a:custGeom>
            <a:rect b="b" l="l" r="r" t="t"/>
            <a:pathLst>
              <a:path extrusionOk="0" h="1871836" w="2868875">
                <a:moveTo>
                  <a:pt x="0" y="0"/>
                </a:moveTo>
                <a:lnTo>
                  <a:pt x="2868876" y="0"/>
                </a:lnTo>
                <a:lnTo>
                  <a:pt x="2868876" y="1871836"/>
                </a:lnTo>
                <a:lnTo>
                  <a:pt x="0" y="1871836"/>
                </a:lnTo>
                <a:lnTo>
                  <a:pt x="0" y="0"/>
                </a:lnTo>
                <a:close/>
              </a:path>
            </a:pathLst>
          </a:custGeom>
          <a:blipFill rotWithShape="1">
            <a:blip r:embed="rId10">
              <a:alphaModFix/>
            </a:blip>
            <a:stretch>
              <a:fillRect b="0" l="0" r="0" t="0"/>
            </a:stretch>
          </a:blipFill>
          <a:ln>
            <a:noFill/>
          </a:ln>
        </p:spPr>
      </p:sp>
      <p:sp>
        <p:nvSpPr>
          <p:cNvPr id="192" name="Google Shape;192;p4"/>
          <p:cNvSpPr/>
          <p:nvPr/>
        </p:nvSpPr>
        <p:spPr>
          <a:xfrm>
            <a:off x="11768313" y="3982000"/>
            <a:ext cx="1898136" cy="2323001"/>
          </a:xfrm>
          <a:custGeom>
            <a:rect b="b" l="l" r="r" t="t"/>
            <a:pathLst>
              <a:path extrusionOk="0" h="2323001" w="1898136">
                <a:moveTo>
                  <a:pt x="0" y="0"/>
                </a:moveTo>
                <a:lnTo>
                  <a:pt x="1898136" y="0"/>
                </a:lnTo>
                <a:lnTo>
                  <a:pt x="1898136" y="2323000"/>
                </a:lnTo>
                <a:lnTo>
                  <a:pt x="0" y="2323000"/>
                </a:lnTo>
                <a:lnTo>
                  <a:pt x="0" y="0"/>
                </a:lnTo>
                <a:close/>
              </a:path>
            </a:pathLst>
          </a:custGeom>
          <a:blipFill rotWithShape="1">
            <a:blip r:embed="rId11">
              <a:alphaModFix/>
            </a:blip>
            <a:stretch>
              <a:fillRect b="0" l="0" r="0" t="0"/>
            </a:stretch>
          </a:blipFill>
          <a:ln>
            <a:noFill/>
          </a:ln>
        </p:spPr>
      </p:sp>
      <p:sp>
        <p:nvSpPr>
          <p:cNvPr id="193" name="Google Shape;193;p4"/>
          <p:cNvSpPr txBox="1"/>
          <p:nvPr/>
        </p:nvSpPr>
        <p:spPr>
          <a:xfrm>
            <a:off x="959249" y="6709199"/>
            <a:ext cx="7807420" cy="1715622"/>
          </a:xfrm>
          <a:prstGeom prst="rect">
            <a:avLst/>
          </a:prstGeom>
          <a:noFill/>
          <a:ln>
            <a:noFill/>
          </a:ln>
        </p:spPr>
        <p:txBody>
          <a:bodyPr anchorCtr="0" anchor="t" bIns="0" lIns="0" spcFirstLastPara="1" rIns="0" wrap="square" tIns="0">
            <a:spAutoFit/>
          </a:bodyPr>
          <a:lstStyle/>
          <a:p>
            <a:pPr indent="0" lvl="0" marL="0" marR="0" rtl="0" algn="l">
              <a:lnSpc>
                <a:spcPct val="130003"/>
              </a:lnSpc>
              <a:spcBef>
                <a:spcPts val="0"/>
              </a:spcBef>
              <a:spcAft>
                <a:spcPts val="0"/>
              </a:spcAft>
              <a:buNone/>
            </a:pPr>
            <a:r>
              <a:rPr b="0" i="0" lang="en-US" sz="2623" u="none" cap="none" strike="noStrike">
                <a:solidFill>
                  <a:srgbClr val="000000"/>
                </a:solidFill>
                <a:latin typeface="Arial"/>
                <a:ea typeface="Arial"/>
                <a:cs typeface="Arial"/>
                <a:sym typeface="Arial"/>
              </a:rPr>
              <a:t>We are studying centenarian populations across the world to uncover the factors contributing to their longevity.</a:t>
            </a:r>
            <a:endParaRPr/>
          </a:p>
          <a:p>
            <a:pPr indent="0" lvl="0" marL="0" marR="0" rtl="0" algn="l">
              <a:lnSpc>
                <a:spcPct val="130003"/>
              </a:lnSpc>
              <a:spcBef>
                <a:spcPts val="0"/>
              </a:spcBef>
              <a:spcAft>
                <a:spcPts val="0"/>
              </a:spcAft>
              <a:buNone/>
            </a:pPr>
            <a:r>
              <a:t/>
            </a:r>
            <a:endParaRPr b="0" i="0" sz="2623" u="none" cap="none" strike="noStrike">
              <a:solidFill>
                <a:srgbClr val="000000"/>
              </a:solidFill>
              <a:latin typeface="Arial"/>
              <a:ea typeface="Arial"/>
              <a:cs typeface="Arial"/>
              <a:sym typeface="Arial"/>
            </a:endParaRPr>
          </a:p>
        </p:txBody>
      </p:sp>
      <p:sp>
        <p:nvSpPr>
          <p:cNvPr id="194" name="Google Shape;194;p4"/>
          <p:cNvSpPr txBox="1"/>
          <p:nvPr/>
        </p:nvSpPr>
        <p:spPr>
          <a:xfrm>
            <a:off x="9144000" y="6718724"/>
            <a:ext cx="7737969" cy="169100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The project focuses on characterizing these populations, identifying key longevity predictors, and drawing actionable insights for public health</a:t>
            </a:r>
            <a:endParaRPr/>
          </a:p>
        </p:txBody>
      </p:sp>
      <p:sp>
        <p:nvSpPr>
          <p:cNvPr id="195" name="Google Shape;195;p4"/>
          <p:cNvSpPr txBox="1"/>
          <p:nvPr/>
        </p:nvSpPr>
        <p:spPr>
          <a:xfrm>
            <a:off x="674601" y="2181735"/>
            <a:ext cx="16184137" cy="14770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8600" u="none" cap="none" strike="noStrike">
                <a:solidFill>
                  <a:srgbClr val="000000"/>
                </a:solidFill>
                <a:latin typeface="Arial"/>
                <a:ea typeface="Arial"/>
                <a:cs typeface="Arial"/>
                <a:sym typeface="Arial"/>
              </a:rPr>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199" name="Shape 199"/>
        <p:cNvGrpSpPr/>
        <p:nvPr/>
      </p:nvGrpSpPr>
      <p:grpSpPr>
        <a:xfrm>
          <a:off x="0" y="0"/>
          <a:ext cx="0" cy="0"/>
          <a:chOff x="0" y="0"/>
          <a:chExt cx="0" cy="0"/>
        </a:xfrm>
      </p:grpSpPr>
      <p:grpSp>
        <p:nvGrpSpPr>
          <p:cNvPr id="200" name="Google Shape;200;p5"/>
          <p:cNvGrpSpPr/>
          <p:nvPr/>
        </p:nvGrpSpPr>
        <p:grpSpPr>
          <a:xfrm>
            <a:off x="0" y="97511"/>
            <a:ext cx="19649964" cy="10189490"/>
            <a:chOff x="0" y="0"/>
            <a:chExt cx="26199952" cy="13585986"/>
          </a:xfrm>
        </p:grpSpPr>
        <p:sp>
          <p:nvSpPr>
            <p:cNvPr id="201" name="Google Shape;201;p5"/>
            <p:cNvSpPr/>
            <p:nvPr/>
          </p:nvSpPr>
          <p:spPr>
            <a:xfrm flipH="1">
              <a:off x="0"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3">
                <a:alphaModFix/>
              </a:blip>
              <a:stretch>
                <a:fillRect b="0" l="0" r="0" t="0"/>
              </a:stretch>
            </a:blipFill>
            <a:ln>
              <a:noFill/>
            </a:ln>
          </p:spPr>
        </p:sp>
        <p:sp>
          <p:nvSpPr>
            <p:cNvPr id="202" name="Google Shape;202;p5"/>
            <p:cNvSpPr txBox="1"/>
            <p:nvPr/>
          </p:nvSpPr>
          <p:spPr>
            <a:xfrm>
              <a:off x="2012865" y="421064"/>
              <a:ext cx="2164406"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Title Page</a:t>
              </a:r>
              <a:endParaRPr/>
            </a:p>
          </p:txBody>
        </p:sp>
        <p:sp>
          <p:nvSpPr>
            <p:cNvPr id="203" name="Google Shape;203;p5"/>
            <p:cNvSpPr/>
            <p:nvPr/>
          </p:nvSpPr>
          <p:spPr>
            <a:xfrm flipH="1">
              <a:off x="2528147"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4">
                <a:alphaModFix/>
              </a:blip>
              <a:stretch>
                <a:fillRect b="0" l="0" r="0" t="0"/>
              </a:stretch>
            </a:blipFill>
            <a:ln>
              <a:noFill/>
            </a:ln>
          </p:spPr>
        </p:sp>
        <p:sp>
          <p:nvSpPr>
            <p:cNvPr id="204" name="Google Shape;204;p5"/>
            <p:cNvSpPr txBox="1"/>
            <p:nvPr/>
          </p:nvSpPr>
          <p:spPr>
            <a:xfrm>
              <a:off x="4541013" y="421064"/>
              <a:ext cx="2348110"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About</a:t>
              </a:r>
              <a:endParaRPr/>
            </a:p>
          </p:txBody>
        </p:sp>
        <p:sp>
          <p:nvSpPr>
            <p:cNvPr id="205" name="Google Shape;205;p5"/>
            <p:cNvSpPr/>
            <p:nvPr/>
          </p:nvSpPr>
          <p:spPr>
            <a:xfrm flipH="1">
              <a:off x="5244558"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5">
                <a:alphaModFix/>
              </a:blip>
              <a:stretch>
                <a:fillRect b="0" l="0" r="0" t="0"/>
              </a:stretch>
            </a:blipFill>
            <a:ln>
              <a:noFill/>
            </a:ln>
          </p:spPr>
        </p:sp>
        <p:grpSp>
          <p:nvGrpSpPr>
            <p:cNvPr id="206" name="Google Shape;206;p5"/>
            <p:cNvGrpSpPr/>
            <p:nvPr/>
          </p:nvGrpSpPr>
          <p:grpSpPr>
            <a:xfrm>
              <a:off x="0" y="1167546"/>
              <a:ext cx="24384000" cy="12418440"/>
              <a:chOff x="0" y="-38100"/>
              <a:chExt cx="4862686" cy="2476500"/>
            </a:xfrm>
          </p:grpSpPr>
          <p:sp>
            <p:nvSpPr>
              <p:cNvPr id="207" name="Google Shape;207;p5"/>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208" name="Google Shape;208;p5"/>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09" name="Google Shape;209;p5"/>
            <p:cNvCxnSpPr/>
            <p:nvPr/>
          </p:nvCxnSpPr>
          <p:spPr>
            <a:xfrm>
              <a:off x="913696" y="2007920"/>
              <a:ext cx="457904" cy="0"/>
            </a:xfrm>
            <a:prstGeom prst="straightConnector1">
              <a:avLst/>
            </a:prstGeom>
            <a:noFill/>
            <a:ln cap="rnd" cmpd="sng" w="63500">
              <a:solidFill>
                <a:srgbClr val="000000"/>
              </a:solidFill>
              <a:prstDash val="solid"/>
              <a:round/>
              <a:headEnd len="sm" w="sm" type="none"/>
              <a:tailEnd len="med" w="med" type="stealth"/>
            </a:ln>
          </p:spPr>
        </p:cxnSp>
        <p:cxnSp>
          <p:nvCxnSpPr>
            <p:cNvPr id="210" name="Google Shape;210;p5"/>
            <p:cNvCxnSpPr/>
            <p:nvPr/>
          </p:nvCxnSpPr>
          <p:spPr>
            <a:xfrm rot="10800000">
              <a:off x="224626" y="2007920"/>
              <a:ext cx="457904" cy="0"/>
            </a:xfrm>
            <a:prstGeom prst="straightConnector1">
              <a:avLst/>
            </a:prstGeom>
            <a:noFill/>
            <a:ln cap="rnd" cmpd="sng" w="63500">
              <a:solidFill>
                <a:srgbClr val="000000"/>
              </a:solidFill>
              <a:prstDash val="solid"/>
              <a:round/>
              <a:headEnd len="sm" w="sm" type="none"/>
              <a:tailEnd len="med" w="med" type="stealth"/>
            </a:ln>
          </p:spPr>
        </p:cxnSp>
        <p:sp>
          <p:nvSpPr>
            <p:cNvPr id="211" name="Google Shape;211;p5"/>
            <p:cNvSpPr/>
            <p:nvPr/>
          </p:nvSpPr>
          <p:spPr>
            <a:xfrm>
              <a:off x="1600200" y="1795007"/>
              <a:ext cx="412665" cy="425827"/>
            </a:xfrm>
            <a:custGeom>
              <a:rect b="b" l="l" r="r" t="t"/>
              <a:pathLst>
                <a:path extrusionOk="0" h="425827" w="412665">
                  <a:moveTo>
                    <a:pt x="0" y="0"/>
                  </a:moveTo>
                  <a:lnTo>
                    <a:pt x="412665" y="0"/>
                  </a:lnTo>
                  <a:lnTo>
                    <a:pt x="412665" y="425827"/>
                  </a:lnTo>
                  <a:lnTo>
                    <a:pt x="0" y="425827"/>
                  </a:lnTo>
                  <a:lnTo>
                    <a:pt x="0" y="0"/>
                  </a:lnTo>
                  <a:close/>
                </a:path>
              </a:pathLst>
            </a:custGeom>
            <a:blipFill rotWithShape="1">
              <a:blip r:embed="rId6">
                <a:alphaModFix/>
              </a:blip>
              <a:stretch>
                <a:fillRect b="0" l="0" r="0" t="0"/>
              </a:stretch>
            </a:blipFill>
            <a:ln>
              <a:noFill/>
            </a:ln>
          </p:spPr>
        </p:sp>
        <p:sp>
          <p:nvSpPr>
            <p:cNvPr id="212" name="Google Shape;212;p5"/>
            <p:cNvSpPr txBox="1"/>
            <p:nvPr/>
          </p:nvSpPr>
          <p:spPr>
            <a:xfrm>
              <a:off x="7257423" y="421064"/>
              <a:ext cx="2762629"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Problem</a:t>
              </a:r>
              <a:endParaRPr/>
            </a:p>
          </p:txBody>
        </p:sp>
        <p:sp>
          <p:nvSpPr>
            <p:cNvPr id="213" name="Google Shape;213;p5"/>
            <p:cNvSpPr/>
            <p:nvPr/>
          </p:nvSpPr>
          <p:spPr>
            <a:xfrm flipH="1">
              <a:off x="8007187"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7">
                <a:alphaModFix/>
              </a:blip>
              <a:stretch>
                <a:fillRect b="0" l="0" r="0" t="0"/>
              </a:stretch>
            </a:blipFill>
            <a:ln>
              <a:noFill/>
            </a:ln>
          </p:spPr>
        </p:sp>
        <p:sp>
          <p:nvSpPr>
            <p:cNvPr id="214" name="Google Shape;214;p5"/>
            <p:cNvSpPr/>
            <p:nvPr/>
          </p:nvSpPr>
          <p:spPr>
            <a:xfrm>
              <a:off x="13615590" y="468689"/>
              <a:ext cx="400812" cy="387694"/>
            </a:xfrm>
            <a:custGeom>
              <a:rect b="b" l="l" r="r" t="t"/>
              <a:pathLst>
                <a:path extrusionOk="0" h="387694" w="400812">
                  <a:moveTo>
                    <a:pt x="0" y="0"/>
                  </a:moveTo>
                  <a:lnTo>
                    <a:pt x="400811" y="0"/>
                  </a:lnTo>
                  <a:lnTo>
                    <a:pt x="400811" y="387694"/>
                  </a:lnTo>
                  <a:lnTo>
                    <a:pt x="0" y="387694"/>
                  </a:lnTo>
                  <a:lnTo>
                    <a:pt x="0" y="0"/>
                  </a:lnTo>
                  <a:close/>
                </a:path>
              </a:pathLst>
            </a:custGeom>
            <a:blipFill rotWithShape="1">
              <a:blip r:embed="rId8">
                <a:alphaModFix/>
              </a:blip>
              <a:stretch>
                <a:fillRect b="0" l="0" r="0" t="0"/>
              </a:stretch>
            </a:blipFill>
            <a:ln>
              <a:noFill/>
            </a:ln>
          </p:spPr>
        </p:sp>
        <p:grpSp>
          <p:nvGrpSpPr>
            <p:cNvPr id="215" name="Google Shape;215;p5"/>
            <p:cNvGrpSpPr/>
            <p:nvPr/>
          </p:nvGrpSpPr>
          <p:grpSpPr>
            <a:xfrm>
              <a:off x="2134357" y="1651686"/>
              <a:ext cx="20878043" cy="696519"/>
              <a:chOff x="0" y="-9525"/>
              <a:chExt cx="12467294" cy="415925"/>
            </a:xfrm>
          </p:grpSpPr>
          <p:sp>
            <p:nvSpPr>
              <p:cNvPr id="216" name="Google Shape;216;p5"/>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8" name="Google Shape;218;p5"/>
            <p:cNvSpPr/>
            <p:nvPr/>
          </p:nvSpPr>
          <p:spPr>
            <a:xfrm>
              <a:off x="2337202" y="1795007"/>
              <a:ext cx="445257" cy="425827"/>
            </a:xfrm>
            <a:custGeom>
              <a:rect b="b" l="l" r="r" t="t"/>
              <a:pathLst>
                <a:path extrusionOk="0" h="425827" w="445257">
                  <a:moveTo>
                    <a:pt x="0" y="0"/>
                  </a:moveTo>
                  <a:lnTo>
                    <a:pt x="445257" y="0"/>
                  </a:lnTo>
                  <a:lnTo>
                    <a:pt x="445257" y="425827"/>
                  </a:lnTo>
                  <a:lnTo>
                    <a:pt x="0" y="425827"/>
                  </a:lnTo>
                  <a:lnTo>
                    <a:pt x="0" y="0"/>
                  </a:lnTo>
                  <a:close/>
                </a:path>
              </a:pathLst>
            </a:custGeom>
            <a:blipFill rotWithShape="1">
              <a:blip r:embed="rId9">
                <a:alphaModFix/>
              </a:blip>
              <a:stretch>
                <a:fillRect b="0" l="0" r="0" t="0"/>
              </a:stretch>
            </a:blipFill>
            <a:ln>
              <a:noFill/>
            </a:ln>
          </p:spPr>
        </p:sp>
        <p:grpSp>
          <p:nvGrpSpPr>
            <p:cNvPr id="219" name="Google Shape;219;p5"/>
            <p:cNvGrpSpPr/>
            <p:nvPr/>
          </p:nvGrpSpPr>
          <p:grpSpPr>
            <a:xfrm>
              <a:off x="447964" y="221133"/>
              <a:ext cx="796139" cy="796139"/>
              <a:chOff x="0" y="0"/>
              <a:chExt cx="812800" cy="812800"/>
            </a:xfrm>
          </p:grpSpPr>
          <p:sp>
            <p:nvSpPr>
              <p:cNvPr id="220" name="Google Shape;220;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p5"/>
            <p:cNvSpPr txBox="1"/>
            <p:nvPr/>
          </p:nvSpPr>
          <p:spPr>
            <a:xfrm>
              <a:off x="10020052" y="421064"/>
              <a:ext cx="3620451"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Objectives</a:t>
              </a:r>
              <a:endParaRPr/>
            </a:p>
          </p:txBody>
        </p:sp>
        <p:sp>
          <p:nvSpPr>
            <p:cNvPr id="223" name="Google Shape;223;p5"/>
            <p:cNvSpPr txBox="1"/>
            <p:nvPr/>
          </p:nvSpPr>
          <p:spPr>
            <a:xfrm>
              <a:off x="3011059" y="1710529"/>
              <a:ext cx="11610319" cy="547158"/>
            </a:xfrm>
            <a:prstGeom prst="rect">
              <a:avLst/>
            </a:prstGeom>
            <a:noFill/>
            <a:ln>
              <a:noFill/>
            </a:ln>
          </p:spPr>
          <p:txBody>
            <a:bodyPr anchorCtr="0" anchor="t" bIns="0" lIns="0" spcFirstLastPara="1" rIns="0" wrap="square" tIns="0">
              <a:spAutoFit/>
            </a:bodyPr>
            <a:lstStyle/>
            <a:p>
              <a:pPr indent="0" lvl="0" marL="0" marR="0" rtl="0" algn="l">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4" name="Google Shape;224;p5"/>
            <p:cNvSpPr/>
            <p:nvPr/>
          </p:nvSpPr>
          <p:spPr>
            <a:xfrm>
              <a:off x="14381575" y="468689"/>
              <a:ext cx="387694" cy="387694"/>
            </a:xfrm>
            <a:custGeom>
              <a:rect b="b" l="l" r="r" t="t"/>
              <a:pathLst>
                <a:path extrusionOk="0" h="387694" w="387694">
                  <a:moveTo>
                    <a:pt x="0" y="0"/>
                  </a:moveTo>
                  <a:lnTo>
                    <a:pt x="387694" y="0"/>
                  </a:lnTo>
                  <a:lnTo>
                    <a:pt x="387694" y="387694"/>
                  </a:lnTo>
                  <a:lnTo>
                    <a:pt x="0" y="387694"/>
                  </a:lnTo>
                  <a:lnTo>
                    <a:pt x="0" y="0"/>
                  </a:lnTo>
                  <a:close/>
                </a:path>
              </a:pathLst>
            </a:custGeom>
            <a:blipFill rotWithShape="1">
              <a:blip r:embed="rId10">
                <a:alphaModFix/>
              </a:blip>
              <a:stretch>
                <a:fillRect b="0" l="0" r="0" t="0"/>
              </a:stretch>
            </a:blipFill>
            <a:ln>
              <a:noFill/>
            </a:ln>
          </p:spPr>
        </p:sp>
      </p:grpSp>
      <p:sp>
        <p:nvSpPr>
          <p:cNvPr id="225" name="Google Shape;225;p5"/>
          <p:cNvSpPr txBox="1"/>
          <p:nvPr/>
        </p:nvSpPr>
        <p:spPr>
          <a:xfrm>
            <a:off x="933077" y="2458739"/>
            <a:ext cx="7785320" cy="131445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8599" u="none" cap="none" strike="noStrike">
                <a:solidFill>
                  <a:srgbClr val="000000"/>
                </a:solidFill>
                <a:latin typeface="Arial"/>
                <a:ea typeface="Arial"/>
                <a:cs typeface="Arial"/>
                <a:sym typeface="Arial"/>
              </a:rPr>
              <a:t>OBJECTIVES</a:t>
            </a:r>
            <a:endParaRPr/>
          </a:p>
        </p:txBody>
      </p:sp>
      <p:sp>
        <p:nvSpPr>
          <p:cNvPr id="226" name="Google Shape;226;p5"/>
          <p:cNvSpPr txBox="1"/>
          <p:nvPr/>
        </p:nvSpPr>
        <p:spPr>
          <a:xfrm>
            <a:off x="1139158" y="5071616"/>
            <a:ext cx="16120142" cy="83375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This involves understanding the demographics, lifestyle habits, and health markers of individuals who have lived to be 100 years or older.</a:t>
            </a:r>
            <a:endParaRPr/>
          </a:p>
        </p:txBody>
      </p:sp>
      <p:sp>
        <p:nvSpPr>
          <p:cNvPr id="227" name="Google Shape;227;p5"/>
          <p:cNvSpPr txBox="1"/>
          <p:nvPr/>
        </p:nvSpPr>
        <p:spPr>
          <a:xfrm>
            <a:off x="1139145" y="4126643"/>
            <a:ext cx="16120200" cy="554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3600" u="none" cap="none" strike="noStrike">
                <a:solidFill>
                  <a:srgbClr val="000000"/>
                </a:solidFill>
                <a:latin typeface="Arial"/>
                <a:ea typeface="Arial"/>
                <a:cs typeface="Arial"/>
                <a:sym typeface="Arial"/>
              </a:rPr>
              <a:t>Characterize Centenarian populations:</a:t>
            </a:r>
            <a:endParaRPr/>
          </a:p>
        </p:txBody>
      </p:sp>
      <p:sp>
        <p:nvSpPr>
          <p:cNvPr id="228" name="Google Shape;228;p5"/>
          <p:cNvSpPr txBox="1"/>
          <p:nvPr/>
        </p:nvSpPr>
        <p:spPr>
          <a:xfrm>
            <a:off x="1139158" y="7466222"/>
            <a:ext cx="16120142" cy="169100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The goal of this objective is to determine the key lifestyle and environmental factors that predict longevity. We will be analyzing data related to diet, physical activity, smoking habits, and access to healthcare.</a:t>
            </a:r>
            <a:endParaRPr/>
          </a:p>
          <a:p>
            <a:pPr indent="0" lvl="0" marL="0" marR="0" rtl="0" algn="l">
              <a:lnSpc>
                <a:spcPct val="130000"/>
              </a:lnSpc>
              <a:spcBef>
                <a:spcPts val="0"/>
              </a:spcBef>
              <a:spcAft>
                <a:spcPts val="0"/>
              </a:spcAft>
              <a:buNone/>
            </a:pPr>
            <a:r>
              <a:t/>
            </a:r>
            <a:endParaRPr b="0" i="0" sz="2600" u="none" cap="none" strike="noStrike">
              <a:solidFill>
                <a:srgbClr val="000000"/>
              </a:solidFill>
              <a:latin typeface="Arial"/>
              <a:ea typeface="Arial"/>
              <a:cs typeface="Arial"/>
              <a:sym typeface="Arial"/>
            </a:endParaRPr>
          </a:p>
        </p:txBody>
      </p:sp>
      <p:sp>
        <p:nvSpPr>
          <p:cNvPr id="229" name="Google Shape;229;p5"/>
          <p:cNvSpPr txBox="1"/>
          <p:nvPr/>
        </p:nvSpPr>
        <p:spPr>
          <a:xfrm>
            <a:off x="1139158" y="6521342"/>
            <a:ext cx="7373159" cy="57340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3600" u="none" cap="none" strike="noStrike">
                <a:solidFill>
                  <a:srgbClr val="000000"/>
                </a:solidFill>
                <a:latin typeface="Arial"/>
                <a:ea typeface="Arial"/>
                <a:cs typeface="Arial"/>
                <a:sym typeface="Arial"/>
              </a:rPr>
              <a:t>Identify Longevity Predictors: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233" name="Shape 233"/>
        <p:cNvGrpSpPr/>
        <p:nvPr/>
      </p:nvGrpSpPr>
      <p:grpSpPr>
        <a:xfrm>
          <a:off x="0" y="0"/>
          <a:ext cx="0" cy="0"/>
          <a:chOff x="0" y="0"/>
          <a:chExt cx="0" cy="0"/>
        </a:xfrm>
      </p:grpSpPr>
      <p:grpSp>
        <p:nvGrpSpPr>
          <p:cNvPr id="234" name="Google Shape;234;p6"/>
          <p:cNvGrpSpPr/>
          <p:nvPr/>
        </p:nvGrpSpPr>
        <p:grpSpPr>
          <a:xfrm>
            <a:off x="0" y="97511"/>
            <a:ext cx="19649964" cy="10189490"/>
            <a:chOff x="0" y="0"/>
            <a:chExt cx="26199952" cy="13585986"/>
          </a:xfrm>
        </p:grpSpPr>
        <p:sp>
          <p:nvSpPr>
            <p:cNvPr id="235" name="Google Shape;235;p6"/>
            <p:cNvSpPr/>
            <p:nvPr/>
          </p:nvSpPr>
          <p:spPr>
            <a:xfrm flipH="1">
              <a:off x="0"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3">
                <a:alphaModFix/>
              </a:blip>
              <a:stretch>
                <a:fillRect b="0" l="0" r="0" t="0"/>
              </a:stretch>
            </a:blipFill>
            <a:ln>
              <a:noFill/>
            </a:ln>
          </p:spPr>
        </p:sp>
        <p:sp>
          <p:nvSpPr>
            <p:cNvPr id="236" name="Google Shape;236;p6"/>
            <p:cNvSpPr txBox="1"/>
            <p:nvPr/>
          </p:nvSpPr>
          <p:spPr>
            <a:xfrm>
              <a:off x="2012865" y="421064"/>
              <a:ext cx="2164406"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Title Page</a:t>
              </a:r>
              <a:endParaRPr/>
            </a:p>
          </p:txBody>
        </p:sp>
        <p:sp>
          <p:nvSpPr>
            <p:cNvPr id="237" name="Google Shape;237;p6"/>
            <p:cNvSpPr/>
            <p:nvPr/>
          </p:nvSpPr>
          <p:spPr>
            <a:xfrm flipH="1">
              <a:off x="2528147"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4">
                <a:alphaModFix/>
              </a:blip>
              <a:stretch>
                <a:fillRect b="0" l="0" r="0" t="0"/>
              </a:stretch>
            </a:blipFill>
            <a:ln>
              <a:noFill/>
            </a:ln>
          </p:spPr>
        </p:sp>
        <p:sp>
          <p:nvSpPr>
            <p:cNvPr id="238" name="Google Shape;238;p6"/>
            <p:cNvSpPr txBox="1"/>
            <p:nvPr/>
          </p:nvSpPr>
          <p:spPr>
            <a:xfrm>
              <a:off x="4541013" y="421064"/>
              <a:ext cx="2348110"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About</a:t>
              </a:r>
              <a:endParaRPr/>
            </a:p>
          </p:txBody>
        </p:sp>
        <p:sp>
          <p:nvSpPr>
            <p:cNvPr id="239" name="Google Shape;239;p6"/>
            <p:cNvSpPr/>
            <p:nvPr/>
          </p:nvSpPr>
          <p:spPr>
            <a:xfrm flipH="1">
              <a:off x="5244558"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5">
                <a:alphaModFix/>
              </a:blip>
              <a:stretch>
                <a:fillRect b="0" l="0" r="0" t="0"/>
              </a:stretch>
            </a:blipFill>
            <a:ln>
              <a:noFill/>
            </a:ln>
          </p:spPr>
        </p:sp>
        <p:grpSp>
          <p:nvGrpSpPr>
            <p:cNvPr id="240" name="Google Shape;240;p6"/>
            <p:cNvGrpSpPr/>
            <p:nvPr/>
          </p:nvGrpSpPr>
          <p:grpSpPr>
            <a:xfrm>
              <a:off x="0" y="1167546"/>
              <a:ext cx="24384000" cy="12418440"/>
              <a:chOff x="0" y="-38100"/>
              <a:chExt cx="4862686" cy="2476500"/>
            </a:xfrm>
          </p:grpSpPr>
          <p:sp>
            <p:nvSpPr>
              <p:cNvPr id="241" name="Google Shape;241;p6"/>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242" name="Google Shape;242;p6"/>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43" name="Google Shape;243;p6"/>
            <p:cNvCxnSpPr/>
            <p:nvPr/>
          </p:nvCxnSpPr>
          <p:spPr>
            <a:xfrm>
              <a:off x="913696" y="2007920"/>
              <a:ext cx="457904" cy="0"/>
            </a:xfrm>
            <a:prstGeom prst="straightConnector1">
              <a:avLst/>
            </a:prstGeom>
            <a:noFill/>
            <a:ln cap="rnd" cmpd="sng" w="63500">
              <a:solidFill>
                <a:srgbClr val="000000"/>
              </a:solidFill>
              <a:prstDash val="solid"/>
              <a:round/>
              <a:headEnd len="sm" w="sm" type="none"/>
              <a:tailEnd len="med" w="med" type="stealth"/>
            </a:ln>
          </p:spPr>
        </p:cxnSp>
        <p:cxnSp>
          <p:nvCxnSpPr>
            <p:cNvPr id="244" name="Google Shape;244;p6"/>
            <p:cNvCxnSpPr/>
            <p:nvPr/>
          </p:nvCxnSpPr>
          <p:spPr>
            <a:xfrm rot="10800000">
              <a:off x="224626" y="2007920"/>
              <a:ext cx="457904" cy="0"/>
            </a:xfrm>
            <a:prstGeom prst="straightConnector1">
              <a:avLst/>
            </a:prstGeom>
            <a:noFill/>
            <a:ln cap="rnd" cmpd="sng" w="63500">
              <a:solidFill>
                <a:srgbClr val="000000"/>
              </a:solidFill>
              <a:prstDash val="solid"/>
              <a:round/>
              <a:headEnd len="sm" w="sm" type="none"/>
              <a:tailEnd len="med" w="med" type="stealth"/>
            </a:ln>
          </p:spPr>
        </p:cxnSp>
        <p:sp>
          <p:nvSpPr>
            <p:cNvPr id="245" name="Google Shape;245;p6"/>
            <p:cNvSpPr/>
            <p:nvPr/>
          </p:nvSpPr>
          <p:spPr>
            <a:xfrm>
              <a:off x="1600200" y="1795007"/>
              <a:ext cx="412665" cy="425827"/>
            </a:xfrm>
            <a:custGeom>
              <a:rect b="b" l="l" r="r" t="t"/>
              <a:pathLst>
                <a:path extrusionOk="0" h="425827" w="412665">
                  <a:moveTo>
                    <a:pt x="0" y="0"/>
                  </a:moveTo>
                  <a:lnTo>
                    <a:pt x="412665" y="0"/>
                  </a:lnTo>
                  <a:lnTo>
                    <a:pt x="412665" y="425827"/>
                  </a:lnTo>
                  <a:lnTo>
                    <a:pt x="0" y="425827"/>
                  </a:lnTo>
                  <a:lnTo>
                    <a:pt x="0" y="0"/>
                  </a:lnTo>
                  <a:close/>
                </a:path>
              </a:pathLst>
            </a:custGeom>
            <a:blipFill rotWithShape="1">
              <a:blip r:embed="rId6">
                <a:alphaModFix/>
              </a:blip>
              <a:stretch>
                <a:fillRect b="0" l="0" r="0" t="0"/>
              </a:stretch>
            </a:blipFill>
            <a:ln>
              <a:noFill/>
            </a:ln>
          </p:spPr>
        </p:sp>
        <p:sp>
          <p:nvSpPr>
            <p:cNvPr id="246" name="Google Shape;246;p6"/>
            <p:cNvSpPr txBox="1"/>
            <p:nvPr/>
          </p:nvSpPr>
          <p:spPr>
            <a:xfrm>
              <a:off x="7257423" y="421064"/>
              <a:ext cx="2762629"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Problem</a:t>
              </a:r>
              <a:endParaRPr/>
            </a:p>
          </p:txBody>
        </p:sp>
        <p:sp>
          <p:nvSpPr>
            <p:cNvPr id="247" name="Google Shape;247;p6"/>
            <p:cNvSpPr/>
            <p:nvPr/>
          </p:nvSpPr>
          <p:spPr>
            <a:xfrm flipH="1">
              <a:off x="8007187" y="0"/>
              <a:ext cx="18192765" cy="9261343"/>
            </a:xfrm>
            <a:custGeom>
              <a:rect b="b" l="l" r="r" t="t"/>
              <a:pathLst>
                <a:path extrusionOk="0" h="9261343" w="18192765">
                  <a:moveTo>
                    <a:pt x="18192765" y="0"/>
                  </a:moveTo>
                  <a:lnTo>
                    <a:pt x="0" y="0"/>
                  </a:lnTo>
                  <a:lnTo>
                    <a:pt x="0" y="9261343"/>
                  </a:lnTo>
                  <a:lnTo>
                    <a:pt x="18192765" y="9261343"/>
                  </a:lnTo>
                  <a:lnTo>
                    <a:pt x="18192765" y="0"/>
                  </a:lnTo>
                  <a:close/>
                </a:path>
              </a:pathLst>
            </a:custGeom>
            <a:blipFill rotWithShape="1">
              <a:blip r:embed="rId7">
                <a:alphaModFix/>
              </a:blip>
              <a:stretch>
                <a:fillRect b="0" l="0" r="0" t="0"/>
              </a:stretch>
            </a:blipFill>
            <a:ln>
              <a:noFill/>
            </a:ln>
          </p:spPr>
        </p:sp>
        <p:sp>
          <p:nvSpPr>
            <p:cNvPr id="248" name="Google Shape;248;p6"/>
            <p:cNvSpPr/>
            <p:nvPr/>
          </p:nvSpPr>
          <p:spPr>
            <a:xfrm>
              <a:off x="13615590" y="468689"/>
              <a:ext cx="400812" cy="387694"/>
            </a:xfrm>
            <a:custGeom>
              <a:rect b="b" l="l" r="r" t="t"/>
              <a:pathLst>
                <a:path extrusionOk="0" h="387694" w="400812">
                  <a:moveTo>
                    <a:pt x="0" y="0"/>
                  </a:moveTo>
                  <a:lnTo>
                    <a:pt x="400811" y="0"/>
                  </a:lnTo>
                  <a:lnTo>
                    <a:pt x="400811" y="387694"/>
                  </a:lnTo>
                  <a:lnTo>
                    <a:pt x="0" y="387694"/>
                  </a:lnTo>
                  <a:lnTo>
                    <a:pt x="0" y="0"/>
                  </a:lnTo>
                  <a:close/>
                </a:path>
              </a:pathLst>
            </a:custGeom>
            <a:blipFill rotWithShape="1">
              <a:blip r:embed="rId8">
                <a:alphaModFix/>
              </a:blip>
              <a:stretch>
                <a:fillRect b="0" l="0" r="0" t="0"/>
              </a:stretch>
            </a:blipFill>
            <a:ln>
              <a:noFill/>
            </a:ln>
          </p:spPr>
        </p:sp>
        <p:grpSp>
          <p:nvGrpSpPr>
            <p:cNvPr id="249" name="Google Shape;249;p6"/>
            <p:cNvGrpSpPr/>
            <p:nvPr/>
          </p:nvGrpSpPr>
          <p:grpSpPr>
            <a:xfrm>
              <a:off x="2134357" y="1651686"/>
              <a:ext cx="20878043" cy="696519"/>
              <a:chOff x="0" y="-9525"/>
              <a:chExt cx="12467294" cy="415925"/>
            </a:xfrm>
          </p:grpSpPr>
          <p:sp>
            <p:nvSpPr>
              <p:cNvPr id="250" name="Google Shape;250;p6"/>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2" name="Google Shape;252;p6"/>
            <p:cNvSpPr/>
            <p:nvPr/>
          </p:nvSpPr>
          <p:spPr>
            <a:xfrm>
              <a:off x="2337202" y="1795007"/>
              <a:ext cx="445257" cy="425827"/>
            </a:xfrm>
            <a:custGeom>
              <a:rect b="b" l="l" r="r" t="t"/>
              <a:pathLst>
                <a:path extrusionOk="0" h="425827" w="445257">
                  <a:moveTo>
                    <a:pt x="0" y="0"/>
                  </a:moveTo>
                  <a:lnTo>
                    <a:pt x="445257" y="0"/>
                  </a:lnTo>
                  <a:lnTo>
                    <a:pt x="445257" y="425827"/>
                  </a:lnTo>
                  <a:lnTo>
                    <a:pt x="0" y="425827"/>
                  </a:lnTo>
                  <a:lnTo>
                    <a:pt x="0" y="0"/>
                  </a:lnTo>
                  <a:close/>
                </a:path>
              </a:pathLst>
            </a:custGeom>
            <a:blipFill rotWithShape="1">
              <a:blip r:embed="rId9">
                <a:alphaModFix/>
              </a:blip>
              <a:stretch>
                <a:fillRect b="0" l="0" r="0" t="0"/>
              </a:stretch>
            </a:blipFill>
            <a:ln>
              <a:noFill/>
            </a:ln>
          </p:spPr>
        </p:sp>
        <p:grpSp>
          <p:nvGrpSpPr>
            <p:cNvPr id="253" name="Google Shape;253;p6"/>
            <p:cNvGrpSpPr/>
            <p:nvPr/>
          </p:nvGrpSpPr>
          <p:grpSpPr>
            <a:xfrm>
              <a:off x="447964" y="221133"/>
              <a:ext cx="796139" cy="796139"/>
              <a:chOff x="0" y="0"/>
              <a:chExt cx="812800" cy="812800"/>
            </a:xfrm>
          </p:grpSpPr>
          <p:sp>
            <p:nvSpPr>
              <p:cNvPr id="254" name="Google Shape;254;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6" name="Google Shape;256;p6"/>
            <p:cNvSpPr txBox="1"/>
            <p:nvPr/>
          </p:nvSpPr>
          <p:spPr>
            <a:xfrm>
              <a:off x="10020052" y="421064"/>
              <a:ext cx="3620451" cy="449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Objectives</a:t>
              </a:r>
              <a:endParaRPr/>
            </a:p>
          </p:txBody>
        </p:sp>
        <p:sp>
          <p:nvSpPr>
            <p:cNvPr id="257" name="Google Shape;257;p6"/>
            <p:cNvSpPr txBox="1"/>
            <p:nvPr/>
          </p:nvSpPr>
          <p:spPr>
            <a:xfrm>
              <a:off x="3011059" y="1710529"/>
              <a:ext cx="11610319" cy="547158"/>
            </a:xfrm>
            <a:prstGeom prst="rect">
              <a:avLst/>
            </a:prstGeom>
            <a:noFill/>
            <a:ln>
              <a:noFill/>
            </a:ln>
          </p:spPr>
          <p:txBody>
            <a:bodyPr anchorCtr="0" anchor="t" bIns="0" lIns="0" spcFirstLastPara="1" rIns="0" wrap="square" tIns="0">
              <a:spAutoFit/>
            </a:bodyPr>
            <a:lstStyle/>
            <a:p>
              <a:pPr indent="0" lvl="0" marL="0" marR="0" rtl="0" algn="l">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8" name="Google Shape;258;p6"/>
            <p:cNvSpPr/>
            <p:nvPr/>
          </p:nvSpPr>
          <p:spPr>
            <a:xfrm>
              <a:off x="14381575" y="468689"/>
              <a:ext cx="387694" cy="387694"/>
            </a:xfrm>
            <a:custGeom>
              <a:rect b="b" l="l" r="r" t="t"/>
              <a:pathLst>
                <a:path extrusionOk="0" h="387694" w="387694">
                  <a:moveTo>
                    <a:pt x="0" y="0"/>
                  </a:moveTo>
                  <a:lnTo>
                    <a:pt x="387694" y="0"/>
                  </a:lnTo>
                  <a:lnTo>
                    <a:pt x="387694" y="387694"/>
                  </a:lnTo>
                  <a:lnTo>
                    <a:pt x="0" y="387694"/>
                  </a:lnTo>
                  <a:lnTo>
                    <a:pt x="0" y="0"/>
                  </a:lnTo>
                  <a:close/>
                </a:path>
              </a:pathLst>
            </a:custGeom>
            <a:blipFill rotWithShape="1">
              <a:blip r:embed="rId10">
                <a:alphaModFix/>
              </a:blip>
              <a:stretch>
                <a:fillRect b="0" l="0" r="0" t="0"/>
              </a:stretch>
            </a:blipFill>
            <a:ln>
              <a:noFill/>
            </a:ln>
          </p:spPr>
        </p:sp>
      </p:grpSp>
      <p:sp>
        <p:nvSpPr>
          <p:cNvPr id="259" name="Google Shape;259;p6"/>
          <p:cNvSpPr txBox="1"/>
          <p:nvPr/>
        </p:nvSpPr>
        <p:spPr>
          <a:xfrm>
            <a:off x="1028700" y="3624296"/>
            <a:ext cx="16120142" cy="126238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In this objective, we explore how centenarians manage to avoid or delay common age-related diseases such as heart disease, diabetes, and cognitive decline. We aim to identify resilience mechanisms that allow centenarians to maintain their health for an extended period.</a:t>
            </a:r>
            <a:endParaRPr/>
          </a:p>
        </p:txBody>
      </p:sp>
      <p:sp>
        <p:nvSpPr>
          <p:cNvPr id="260" name="Google Shape;260;p6"/>
          <p:cNvSpPr txBox="1"/>
          <p:nvPr/>
        </p:nvSpPr>
        <p:spPr>
          <a:xfrm>
            <a:off x="1028700" y="2584159"/>
            <a:ext cx="9867000" cy="554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3600" u="none" cap="none" strike="noStrike">
                <a:solidFill>
                  <a:srgbClr val="000000"/>
                </a:solidFill>
                <a:latin typeface="Arial"/>
                <a:ea typeface="Arial"/>
                <a:cs typeface="Arial"/>
                <a:sym typeface="Arial"/>
              </a:rPr>
              <a:t>Exploring Resilience Mechanisms:</a:t>
            </a:r>
            <a:endParaRPr/>
          </a:p>
        </p:txBody>
      </p:sp>
      <p:sp>
        <p:nvSpPr>
          <p:cNvPr id="261" name="Google Shape;261;p6"/>
          <p:cNvSpPr txBox="1"/>
          <p:nvPr/>
        </p:nvSpPr>
        <p:spPr>
          <a:xfrm>
            <a:off x="1028700" y="6412581"/>
            <a:ext cx="16120142" cy="83375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600" u="none" cap="none" strike="noStrike">
                <a:solidFill>
                  <a:srgbClr val="000000"/>
                </a:solidFill>
                <a:latin typeface="Arial"/>
                <a:ea typeface="Arial"/>
                <a:cs typeface="Arial"/>
                <a:sym typeface="Arial"/>
              </a:rPr>
              <a:t>This objective focuses on understanding how cultural and regional differences impact the longevity of centenarians. </a:t>
            </a:r>
            <a:endParaRPr/>
          </a:p>
        </p:txBody>
      </p:sp>
      <p:sp>
        <p:nvSpPr>
          <p:cNvPr id="262" name="Google Shape;262;p6"/>
          <p:cNvSpPr txBox="1"/>
          <p:nvPr/>
        </p:nvSpPr>
        <p:spPr>
          <a:xfrm>
            <a:off x="1028700" y="5353401"/>
            <a:ext cx="10802194" cy="57340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3600" u="none" cap="none" strike="noStrike">
                <a:solidFill>
                  <a:srgbClr val="000000"/>
                </a:solidFill>
                <a:latin typeface="Arial"/>
                <a:ea typeface="Arial"/>
                <a:cs typeface="Arial"/>
                <a:sym typeface="Arial"/>
              </a:rPr>
              <a:t>Analyze regional and cultural variations: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266" name="Shape 266"/>
        <p:cNvGrpSpPr/>
        <p:nvPr/>
      </p:nvGrpSpPr>
      <p:grpSpPr>
        <a:xfrm>
          <a:off x="0" y="0"/>
          <a:ext cx="0" cy="0"/>
          <a:chOff x="0" y="0"/>
          <a:chExt cx="0" cy="0"/>
        </a:xfrm>
      </p:grpSpPr>
      <p:sp>
        <p:nvSpPr>
          <p:cNvPr id="267" name="Google Shape;267;p7"/>
          <p:cNvSpPr/>
          <p:nvPr/>
        </p:nvSpPr>
        <p:spPr>
          <a:xfrm>
            <a:off x="13079011" y="449028"/>
            <a:ext cx="300609" cy="290771"/>
          </a:xfrm>
          <a:custGeom>
            <a:rect b="b" l="l" r="r" t="t"/>
            <a:pathLst>
              <a:path extrusionOk="0" h="290771" w="300609">
                <a:moveTo>
                  <a:pt x="0" y="0"/>
                </a:moveTo>
                <a:lnTo>
                  <a:pt x="300608" y="0"/>
                </a:lnTo>
                <a:lnTo>
                  <a:pt x="300608" y="290770"/>
                </a:lnTo>
                <a:lnTo>
                  <a:pt x="0" y="290770"/>
                </a:lnTo>
                <a:lnTo>
                  <a:pt x="0" y="0"/>
                </a:lnTo>
                <a:close/>
              </a:path>
            </a:pathLst>
          </a:custGeom>
          <a:blipFill rotWithShape="1">
            <a:blip r:embed="rId3">
              <a:alphaModFix/>
            </a:blip>
            <a:stretch>
              <a:fillRect b="0" l="0" r="0" t="0"/>
            </a:stretch>
          </a:blipFill>
          <a:ln>
            <a:noFill/>
          </a:ln>
        </p:spPr>
      </p:sp>
      <p:sp>
        <p:nvSpPr>
          <p:cNvPr id="268" name="Google Shape;268;p7"/>
          <p:cNvSpPr/>
          <p:nvPr/>
        </p:nvSpPr>
        <p:spPr>
          <a:xfrm flipH="1">
            <a:off x="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4">
              <a:alphaModFix/>
            </a:blip>
            <a:stretch>
              <a:fillRect b="0" l="0" r="0" t="0"/>
            </a:stretch>
          </a:blipFill>
          <a:ln>
            <a:noFill/>
          </a:ln>
        </p:spPr>
      </p:sp>
      <p:sp>
        <p:nvSpPr>
          <p:cNvPr id="269" name="Google Shape;269;p7"/>
          <p:cNvSpPr txBox="1"/>
          <p:nvPr/>
        </p:nvSpPr>
        <p:spPr>
          <a:xfrm>
            <a:off x="1509649" y="401403"/>
            <a:ext cx="1623304"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Title Page</a:t>
            </a:r>
            <a:endParaRPr/>
          </a:p>
        </p:txBody>
      </p:sp>
      <p:sp>
        <p:nvSpPr>
          <p:cNvPr id="270" name="Google Shape;270;p7"/>
          <p:cNvSpPr/>
          <p:nvPr/>
        </p:nvSpPr>
        <p:spPr>
          <a:xfrm flipH="1">
            <a:off x="189611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5">
              <a:alphaModFix/>
            </a:blip>
            <a:stretch>
              <a:fillRect b="0" l="0" r="0" t="0"/>
            </a:stretch>
          </a:blipFill>
          <a:ln>
            <a:noFill/>
          </a:ln>
        </p:spPr>
      </p:sp>
      <p:sp>
        <p:nvSpPr>
          <p:cNvPr id="271" name="Google Shape;271;p7"/>
          <p:cNvSpPr txBox="1"/>
          <p:nvPr/>
        </p:nvSpPr>
        <p:spPr>
          <a:xfrm>
            <a:off x="3405760" y="401403"/>
            <a:ext cx="1761083" cy="7016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About</a:t>
            </a:r>
            <a:endParaRPr/>
          </a:p>
          <a:p>
            <a:pPr indent="0" lvl="0" marL="0" marR="0" rtl="0" algn="l">
              <a:lnSpc>
                <a:spcPct val="140000"/>
              </a:lnSpc>
              <a:spcBef>
                <a:spcPts val="0"/>
              </a:spcBef>
              <a:spcAft>
                <a:spcPts val="0"/>
              </a:spcAft>
              <a:buNone/>
            </a:pPr>
            <a:r>
              <a:t/>
            </a:r>
            <a:endParaRPr b="0" i="0" sz="2000" u="none" cap="none" strike="noStrike">
              <a:solidFill>
                <a:srgbClr val="FFFFFF"/>
              </a:solidFill>
              <a:latin typeface="Arial"/>
              <a:ea typeface="Arial"/>
              <a:cs typeface="Arial"/>
              <a:sym typeface="Arial"/>
            </a:endParaRPr>
          </a:p>
        </p:txBody>
      </p:sp>
      <p:sp>
        <p:nvSpPr>
          <p:cNvPr id="272" name="Google Shape;272;p7"/>
          <p:cNvSpPr/>
          <p:nvPr/>
        </p:nvSpPr>
        <p:spPr>
          <a:xfrm flipH="1">
            <a:off x="3933418"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6">
              <a:alphaModFix/>
            </a:blip>
            <a:stretch>
              <a:fillRect b="0" l="0" r="0" t="0"/>
            </a:stretch>
          </a:blipFill>
          <a:ln>
            <a:noFill/>
          </a:ln>
        </p:spPr>
      </p:sp>
      <p:sp>
        <p:nvSpPr>
          <p:cNvPr id="273" name="Google Shape;273;p7"/>
          <p:cNvSpPr/>
          <p:nvPr/>
        </p:nvSpPr>
        <p:spPr>
          <a:xfrm flipH="1">
            <a:off x="600539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7">
              <a:alphaModFix/>
            </a:blip>
            <a:stretch>
              <a:fillRect b="0" l="0" r="0" t="0"/>
            </a:stretch>
          </a:blipFill>
          <a:ln>
            <a:noFill/>
          </a:ln>
        </p:spPr>
      </p:sp>
      <p:sp>
        <p:nvSpPr>
          <p:cNvPr id="274" name="Google Shape;274;p7"/>
          <p:cNvSpPr/>
          <p:nvPr/>
        </p:nvSpPr>
        <p:spPr>
          <a:xfrm flipH="1">
            <a:off x="8872708"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8">
              <a:alphaModFix/>
            </a:blip>
            <a:stretch>
              <a:fillRect b="0" l="0" r="0" t="0"/>
            </a:stretch>
          </a:blipFill>
          <a:ln>
            <a:noFill/>
          </a:ln>
        </p:spPr>
      </p:sp>
      <p:grpSp>
        <p:nvGrpSpPr>
          <p:cNvPr id="275" name="Google Shape;275;p7"/>
          <p:cNvGrpSpPr/>
          <p:nvPr/>
        </p:nvGrpSpPr>
        <p:grpSpPr>
          <a:xfrm>
            <a:off x="335973" y="263361"/>
            <a:ext cx="597104" cy="597104"/>
            <a:chOff x="0" y="0"/>
            <a:chExt cx="812800" cy="812800"/>
          </a:xfrm>
        </p:grpSpPr>
        <p:sp>
          <p:nvSpPr>
            <p:cNvPr id="276" name="Google Shape;276;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8" name="Google Shape;278;p7"/>
          <p:cNvSpPr txBox="1"/>
          <p:nvPr/>
        </p:nvSpPr>
        <p:spPr>
          <a:xfrm>
            <a:off x="10382357" y="401403"/>
            <a:ext cx="1836150"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Objectives</a:t>
            </a:r>
            <a:endParaRPr/>
          </a:p>
        </p:txBody>
      </p:sp>
      <p:sp>
        <p:nvSpPr>
          <p:cNvPr id="279" name="Google Shape;279;p7"/>
          <p:cNvSpPr/>
          <p:nvPr/>
        </p:nvSpPr>
        <p:spPr>
          <a:xfrm flipH="1">
            <a:off x="10966034" y="97511"/>
            <a:ext cx="13644574" cy="6946007"/>
          </a:xfrm>
          <a:custGeom>
            <a:rect b="b" l="l" r="r" t="t"/>
            <a:pathLst>
              <a:path extrusionOk="0" h="6946007" w="13644574">
                <a:moveTo>
                  <a:pt x="13644573" y="0"/>
                </a:moveTo>
                <a:lnTo>
                  <a:pt x="0" y="0"/>
                </a:lnTo>
                <a:lnTo>
                  <a:pt x="0" y="6946007"/>
                </a:lnTo>
                <a:lnTo>
                  <a:pt x="13644573" y="6946007"/>
                </a:lnTo>
                <a:lnTo>
                  <a:pt x="13644573" y="0"/>
                </a:lnTo>
                <a:close/>
              </a:path>
            </a:pathLst>
          </a:custGeom>
          <a:blipFill rotWithShape="1">
            <a:blip r:embed="rId9">
              <a:alphaModFix/>
            </a:blip>
            <a:stretch>
              <a:fillRect b="0" l="0" r="0" t="0"/>
            </a:stretch>
          </a:blipFill>
          <a:ln>
            <a:noFill/>
          </a:ln>
        </p:spPr>
      </p:sp>
      <p:sp>
        <p:nvSpPr>
          <p:cNvPr id="280" name="Google Shape;280;p7"/>
          <p:cNvSpPr/>
          <p:nvPr/>
        </p:nvSpPr>
        <p:spPr>
          <a:xfrm>
            <a:off x="15191021" y="459882"/>
            <a:ext cx="300609" cy="290771"/>
          </a:xfrm>
          <a:custGeom>
            <a:rect b="b" l="l" r="r" t="t"/>
            <a:pathLst>
              <a:path extrusionOk="0" h="290771" w="300609">
                <a:moveTo>
                  <a:pt x="0" y="0"/>
                </a:moveTo>
                <a:lnTo>
                  <a:pt x="300609" y="0"/>
                </a:lnTo>
                <a:lnTo>
                  <a:pt x="300609" y="290771"/>
                </a:lnTo>
                <a:lnTo>
                  <a:pt x="0" y="290771"/>
                </a:lnTo>
                <a:lnTo>
                  <a:pt x="0" y="0"/>
                </a:lnTo>
                <a:close/>
              </a:path>
            </a:pathLst>
          </a:custGeom>
          <a:blipFill rotWithShape="1">
            <a:blip r:embed="rId3">
              <a:alphaModFix/>
            </a:blip>
            <a:stretch>
              <a:fillRect b="0" l="0" r="0" t="0"/>
            </a:stretch>
          </a:blipFill>
          <a:ln>
            <a:noFill/>
          </a:ln>
        </p:spPr>
      </p:sp>
      <p:sp>
        <p:nvSpPr>
          <p:cNvPr id="281" name="Google Shape;281;p7"/>
          <p:cNvSpPr/>
          <p:nvPr/>
        </p:nvSpPr>
        <p:spPr>
          <a:xfrm>
            <a:off x="15746825" y="449028"/>
            <a:ext cx="290771" cy="290771"/>
          </a:xfrm>
          <a:custGeom>
            <a:rect b="b" l="l" r="r" t="t"/>
            <a:pathLst>
              <a:path extrusionOk="0" h="290771" w="290771">
                <a:moveTo>
                  <a:pt x="0" y="0"/>
                </a:moveTo>
                <a:lnTo>
                  <a:pt x="290771" y="0"/>
                </a:lnTo>
                <a:lnTo>
                  <a:pt x="290771" y="290770"/>
                </a:lnTo>
                <a:lnTo>
                  <a:pt x="0" y="290770"/>
                </a:lnTo>
                <a:lnTo>
                  <a:pt x="0" y="0"/>
                </a:lnTo>
                <a:close/>
              </a:path>
            </a:pathLst>
          </a:custGeom>
          <a:blipFill rotWithShape="1">
            <a:blip r:embed="rId10">
              <a:alphaModFix/>
            </a:blip>
            <a:stretch>
              <a:fillRect b="0" l="0" r="0" t="0"/>
            </a:stretch>
          </a:blipFill>
          <a:ln>
            <a:noFill/>
          </a:ln>
        </p:spPr>
      </p:sp>
      <p:grpSp>
        <p:nvGrpSpPr>
          <p:cNvPr id="282" name="Google Shape;282;p7"/>
          <p:cNvGrpSpPr/>
          <p:nvPr/>
        </p:nvGrpSpPr>
        <p:grpSpPr>
          <a:xfrm>
            <a:off x="0" y="973170"/>
            <a:ext cx="18288000" cy="9313830"/>
            <a:chOff x="0" y="-38100"/>
            <a:chExt cx="4862686" cy="2476500"/>
          </a:xfrm>
        </p:grpSpPr>
        <p:sp>
          <p:nvSpPr>
            <p:cNvPr id="283" name="Google Shape;283;p7"/>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284" name="Google Shape;284;p7"/>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85" name="Google Shape;285;p7"/>
          <p:cNvCxnSpPr/>
          <p:nvPr/>
        </p:nvCxnSpPr>
        <p:spPr>
          <a:xfrm>
            <a:off x="685272" y="1603451"/>
            <a:ext cx="343428" cy="0"/>
          </a:xfrm>
          <a:prstGeom prst="straightConnector1">
            <a:avLst/>
          </a:prstGeom>
          <a:noFill/>
          <a:ln cap="rnd" cmpd="sng" w="47625">
            <a:solidFill>
              <a:srgbClr val="000000"/>
            </a:solidFill>
            <a:prstDash val="solid"/>
            <a:round/>
            <a:headEnd len="sm" w="sm" type="none"/>
            <a:tailEnd len="med" w="med" type="stealth"/>
          </a:ln>
        </p:spPr>
      </p:cxnSp>
      <p:cxnSp>
        <p:nvCxnSpPr>
          <p:cNvPr id="286" name="Google Shape;286;p7"/>
          <p:cNvCxnSpPr/>
          <p:nvPr/>
        </p:nvCxnSpPr>
        <p:spPr>
          <a:xfrm rot="10800000">
            <a:off x="168470" y="1603451"/>
            <a:ext cx="343428" cy="0"/>
          </a:xfrm>
          <a:prstGeom prst="straightConnector1">
            <a:avLst/>
          </a:prstGeom>
          <a:noFill/>
          <a:ln cap="rnd" cmpd="sng" w="47625">
            <a:solidFill>
              <a:srgbClr val="000000"/>
            </a:solidFill>
            <a:prstDash val="solid"/>
            <a:round/>
            <a:headEnd len="sm" w="sm" type="none"/>
            <a:tailEnd len="med" w="med" type="stealth"/>
          </a:ln>
        </p:spPr>
      </p:cxnSp>
      <p:sp>
        <p:nvSpPr>
          <p:cNvPr id="287" name="Google Shape;287;p7"/>
          <p:cNvSpPr/>
          <p:nvPr/>
        </p:nvSpPr>
        <p:spPr>
          <a:xfrm>
            <a:off x="1200150" y="1443766"/>
            <a:ext cx="309499" cy="319371"/>
          </a:xfrm>
          <a:custGeom>
            <a:rect b="b" l="l" r="r" t="t"/>
            <a:pathLst>
              <a:path extrusionOk="0" h="319371" w="309499">
                <a:moveTo>
                  <a:pt x="0" y="0"/>
                </a:moveTo>
                <a:lnTo>
                  <a:pt x="309499" y="0"/>
                </a:lnTo>
                <a:lnTo>
                  <a:pt x="309499" y="319371"/>
                </a:lnTo>
                <a:lnTo>
                  <a:pt x="0" y="319371"/>
                </a:lnTo>
                <a:lnTo>
                  <a:pt x="0" y="0"/>
                </a:lnTo>
                <a:close/>
              </a:path>
            </a:pathLst>
          </a:custGeom>
          <a:blipFill rotWithShape="1">
            <a:blip r:embed="rId11">
              <a:alphaModFix/>
            </a:blip>
            <a:stretch>
              <a:fillRect b="0" l="0" r="0" t="0"/>
            </a:stretch>
          </a:blipFill>
          <a:ln>
            <a:noFill/>
          </a:ln>
        </p:spPr>
      </p:sp>
      <p:grpSp>
        <p:nvGrpSpPr>
          <p:cNvPr id="288" name="Google Shape;288;p7"/>
          <p:cNvGrpSpPr/>
          <p:nvPr/>
        </p:nvGrpSpPr>
        <p:grpSpPr>
          <a:xfrm>
            <a:off x="1600768" y="1336276"/>
            <a:ext cx="15658532" cy="522389"/>
            <a:chOff x="0" y="-9525"/>
            <a:chExt cx="12467294" cy="415925"/>
          </a:xfrm>
        </p:grpSpPr>
        <p:sp>
          <p:nvSpPr>
            <p:cNvPr id="289" name="Google Shape;289;p7"/>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1" name="Google Shape;291;p7"/>
          <p:cNvSpPr/>
          <p:nvPr/>
        </p:nvSpPr>
        <p:spPr>
          <a:xfrm>
            <a:off x="1752902" y="1443766"/>
            <a:ext cx="333943" cy="319371"/>
          </a:xfrm>
          <a:custGeom>
            <a:rect b="b" l="l" r="r" t="t"/>
            <a:pathLst>
              <a:path extrusionOk="0" h="319371" w="333943">
                <a:moveTo>
                  <a:pt x="0" y="0"/>
                </a:moveTo>
                <a:lnTo>
                  <a:pt x="333942" y="0"/>
                </a:lnTo>
                <a:lnTo>
                  <a:pt x="333942" y="319371"/>
                </a:lnTo>
                <a:lnTo>
                  <a:pt x="0" y="319371"/>
                </a:lnTo>
                <a:lnTo>
                  <a:pt x="0" y="0"/>
                </a:lnTo>
                <a:close/>
              </a:path>
            </a:pathLst>
          </a:custGeom>
          <a:blipFill rotWithShape="1">
            <a:blip r:embed="rId12">
              <a:alphaModFix/>
            </a:blip>
            <a:stretch>
              <a:fillRect b="0" l="0" r="0" t="0"/>
            </a:stretch>
          </a:blipFill>
          <a:ln>
            <a:noFill/>
          </a:ln>
        </p:spPr>
      </p:sp>
      <p:sp>
        <p:nvSpPr>
          <p:cNvPr id="292" name="Google Shape;292;p7"/>
          <p:cNvSpPr txBox="1"/>
          <p:nvPr/>
        </p:nvSpPr>
        <p:spPr>
          <a:xfrm>
            <a:off x="5443067" y="401403"/>
            <a:ext cx="2071972"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Problem </a:t>
            </a:r>
            <a:endParaRPr/>
          </a:p>
        </p:txBody>
      </p:sp>
      <p:sp>
        <p:nvSpPr>
          <p:cNvPr id="293" name="Google Shape;293;p7"/>
          <p:cNvSpPr txBox="1"/>
          <p:nvPr/>
        </p:nvSpPr>
        <p:spPr>
          <a:xfrm>
            <a:off x="7515039" y="401403"/>
            <a:ext cx="2610143"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Objectives</a:t>
            </a:r>
            <a:endParaRPr/>
          </a:p>
        </p:txBody>
      </p:sp>
      <p:sp>
        <p:nvSpPr>
          <p:cNvPr id="294" name="Google Shape;294;p7"/>
          <p:cNvSpPr txBox="1"/>
          <p:nvPr/>
        </p:nvSpPr>
        <p:spPr>
          <a:xfrm>
            <a:off x="12475683" y="401403"/>
            <a:ext cx="2715338"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Data Overview</a:t>
            </a:r>
            <a:endParaRPr/>
          </a:p>
        </p:txBody>
      </p:sp>
      <p:sp>
        <p:nvSpPr>
          <p:cNvPr id="295" name="Google Shape;295;p7"/>
          <p:cNvSpPr txBox="1"/>
          <p:nvPr/>
        </p:nvSpPr>
        <p:spPr>
          <a:xfrm>
            <a:off x="933077" y="2449214"/>
            <a:ext cx="14408248" cy="131445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8599" u="none" cap="none" strike="noStrike">
                <a:solidFill>
                  <a:srgbClr val="000000"/>
                </a:solidFill>
                <a:latin typeface="Arial"/>
                <a:ea typeface="Arial"/>
                <a:cs typeface="Arial"/>
                <a:sym typeface="Arial"/>
              </a:rPr>
              <a:t>DATASETS OVERVIEW</a:t>
            </a:r>
            <a:endParaRPr/>
          </a:p>
        </p:txBody>
      </p:sp>
      <p:sp>
        <p:nvSpPr>
          <p:cNvPr id="296" name="Google Shape;296;p7"/>
          <p:cNvSpPr txBox="1"/>
          <p:nvPr/>
        </p:nvSpPr>
        <p:spPr>
          <a:xfrm>
            <a:off x="1028700" y="4028510"/>
            <a:ext cx="16644915" cy="6637020"/>
          </a:xfrm>
          <a:prstGeom prst="rect">
            <a:avLst/>
          </a:prstGeom>
          <a:noFill/>
          <a:ln>
            <a:noFill/>
          </a:ln>
        </p:spPr>
        <p:txBody>
          <a:bodyPr anchorCtr="0" anchor="t" bIns="0" lIns="0" spcFirstLastPara="1" rIns="0" wrap="square" tIns="0">
            <a:spAutoFit/>
          </a:bodyPr>
          <a:lstStyle/>
          <a:p>
            <a:pPr indent="0" lvl="0" marL="0" marR="0" rtl="0" algn="l">
              <a:lnSpc>
                <a:spcPct val="130012"/>
              </a:lnSpc>
              <a:spcBef>
                <a:spcPts val="0"/>
              </a:spcBef>
              <a:spcAft>
                <a:spcPts val="0"/>
              </a:spcAft>
              <a:buNone/>
            </a:pPr>
            <a:r>
              <a:rPr b="0" i="0" lang="en-US" sz="2399" u="none" cap="none" strike="noStrike">
                <a:solidFill>
                  <a:srgbClr val="000000"/>
                </a:solidFill>
                <a:latin typeface="Arial"/>
                <a:ea typeface="Arial"/>
                <a:cs typeface="Arial"/>
                <a:sym typeface="Arial"/>
              </a:rPr>
              <a:t>We are planning to integrate multiple data sources that deals with health records, socio-demographic surveys.</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0" lvl="0" marL="0" marR="0" rtl="0" algn="l">
              <a:lnSpc>
                <a:spcPct val="130012"/>
              </a:lnSpc>
              <a:spcBef>
                <a:spcPts val="0"/>
              </a:spcBef>
              <a:spcAft>
                <a:spcPts val="0"/>
              </a:spcAft>
              <a:buNone/>
            </a:pPr>
            <a:r>
              <a:rPr b="0" i="0" lang="en-US" sz="2399" u="none" cap="none" strike="noStrike">
                <a:solidFill>
                  <a:srgbClr val="000000"/>
                </a:solidFill>
                <a:latin typeface="Arial"/>
                <a:ea typeface="Arial"/>
                <a:cs typeface="Arial"/>
                <a:sym typeface="Arial"/>
              </a:rPr>
              <a:t>1. </a:t>
            </a:r>
            <a:r>
              <a:rPr b="1" i="0" lang="en-US" sz="2399" u="none" cap="none" strike="noStrike">
                <a:solidFill>
                  <a:srgbClr val="000000"/>
                </a:solidFill>
                <a:latin typeface="Arial"/>
                <a:ea typeface="Arial"/>
                <a:cs typeface="Arial"/>
                <a:sym typeface="Arial"/>
              </a:rPr>
              <a:t>United Nations World Population Prospects (WPP)</a:t>
            </a:r>
            <a:r>
              <a:rPr b="0" i="0" lang="en-US" sz="2399" u="none" cap="none" strike="noStrike">
                <a:solidFill>
                  <a:srgbClr val="000000"/>
                </a:solidFill>
                <a:latin typeface="Arial"/>
                <a:ea typeface="Arial"/>
                <a:cs typeface="Arial"/>
                <a:sym typeface="Arial"/>
              </a:rPr>
              <a:t>: Offers direct access to population data, with downloadable options in CSV, Excel, and other formats, providing global demographic insights</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0" lvl="0" marL="0" marR="0" rtl="0" algn="l">
              <a:lnSpc>
                <a:spcPct val="130012"/>
              </a:lnSpc>
              <a:spcBef>
                <a:spcPts val="0"/>
              </a:spcBef>
              <a:spcAft>
                <a:spcPts val="0"/>
              </a:spcAft>
              <a:buNone/>
            </a:pPr>
            <a:r>
              <a:rPr b="0" i="0" lang="en-US" sz="2399" u="none" cap="none" strike="noStrike">
                <a:solidFill>
                  <a:srgbClr val="000000"/>
                </a:solidFill>
                <a:latin typeface="Arial"/>
                <a:ea typeface="Arial"/>
                <a:cs typeface="Arial"/>
                <a:sym typeface="Arial"/>
              </a:rPr>
              <a:t>2. </a:t>
            </a:r>
            <a:r>
              <a:rPr b="1" i="0" lang="en-US" sz="2399" u="none" cap="none" strike="noStrike">
                <a:solidFill>
                  <a:srgbClr val="000000"/>
                </a:solidFill>
                <a:latin typeface="Arial"/>
                <a:ea typeface="Arial"/>
                <a:cs typeface="Arial"/>
                <a:sym typeface="Arial"/>
              </a:rPr>
              <a:t>Global Burden of Disease (GBD)</a:t>
            </a:r>
            <a:r>
              <a:rPr b="0" i="0" lang="en-US" sz="2399" u="none" cap="none" strike="noStrike">
                <a:solidFill>
                  <a:srgbClr val="000000"/>
                </a:solidFill>
                <a:latin typeface="Arial"/>
                <a:ea typeface="Arial"/>
                <a:cs typeface="Arial"/>
                <a:sym typeface="Arial"/>
              </a:rPr>
              <a:t>: Comprehensive data on global health trends, accessible via online visualization tools.</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0" lvl="0" marL="0" marR="0" rtl="0" algn="l">
              <a:lnSpc>
                <a:spcPct val="130012"/>
              </a:lnSpc>
              <a:spcBef>
                <a:spcPts val="0"/>
              </a:spcBef>
              <a:spcAft>
                <a:spcPts val="0"/>
              </a:spcAft>
              <a:buNone/>
            </a:pPr>
            <a:r>
              <a:rPr b="0" i="0" lang="en-US" sz="2399" u="none" cap="none" strike="noStrike">
                <a:solidFill>
                  <a:srgbClr val="000000"/>
                </a:solidFill>
                <a:latin typeface="Arial"/>
                <a:ea typeface="Arial"/>
                <a:cs typeface="Arial"/>
                <a:sym typeface="Arial"/>
              </a:rPr>
              <a:t>3. </a:t>
            </a:r>
            <a:r>
              <a:rPr b="1" i="0" lang="en-US" sz="2399" u="none" cap="none" strike="noStrike">
                <a:solidFill>
                  <a:srgbClr val="000000"/>
                </a:solidFill>
                <a:latin typeface="Arial"/>
                <a:ea typeface="Arial"/>
                <a:cs typeface="Arial"/>
                <a:sym typeface="Arial"/>
              </a:rPr>
              <a:t>Chinese Longitudinal Healthy Longevity Survey (CLHLS)</a:t>
            </a:r>
            <a:r>
              <a:rPr b="0" i="0" lang="en-US" sz="2399" u="none" cap="none" strike="noStrike">
                <a:solidFill>
                  <a:srgbClr val="000000"/>
                </a:solidFill>
                <a:latin typeface="Arial"/>
                <a:ea typeface="Arial"/>
                <a:cs typeface="Arial"/>
                <a:sym typeface="Arial"/>
              </a:rPr>
              <a:t>: The survey consists of geographical environment, population, economic conditions and social welfares from 22 provinces of China, collected from 1998-2005.</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0" lvl="0" marL="0" marR="0" rtl="0" algn="l">
              <a:lnSpc>
                <a:spcPct val="130012"/>
              </a:lnSpc>
              <a:spcBef>
                <a:spcPts val="0"/>
              </a:spcBef>
              <a:spcAft>
                <a:spcPts val="0"/>
              </a:spcAft>
              <a:buNone/>
            </a:pPr>
            <a:r>
              <a:rPr b="0" i="0" lang="en-US" sz="2399" u="none" cap="none" strike="noStrike">
                <a:solidFill>
                  <a:srgbClr val="000000"/>
                </a:solidFill>
                <a:latin typeface="Arial"/>
                <a:ea typeface="Arial"/>
                <a:cs typeface="Arial"/>
                <a:sym typeface="Arial"/>
              </a:rPr>
              <a:t>4. </a:t>
            </a:r>
            <a:r>
              <a:rPr b="1" i="0" lang="en-US" sz="2399" u="none" cap="none" strike="noStrike">
                <a:solidFill>
                  <a:srgbClr val="000000"/>
                </a:solidFill>
                <a:latin typeface="Arial"/>
                <a:ea typeface="Arial"/>
                <a:cs typeface="Arial"/>
                <a:sym typeface="Arial"/>
              </a:rPr>
              <a:t>Okinawa Centenarian Study</a:t>
            </a:r>
            <a:r>
              <a:rPr b="0" i="0" lang="en-US" sz="2399" u="none" cap="none" strike="noStrike">
                <a:solidFill>
                  <a:srgbClr val="000000"/>
                </a:solidFill>
                <a:latin typeface="Arial"/>
                <a:ea typeface="Arial"/>
                <a:cs typeface="Arial"/>
                <a:sym typeface="Arial"/>
              </a:rPr>
              <a:t>: Provides insights into the longevity of Okinawa’s population, focusing upon lifestyle and environmental factors.</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300" name="Shape 300"/>
        <p:cNvGrpSpPr/>
        <p:nvPr/>
      </p:nvGrpSpPr>
      <p:grpSpPr>
        <a:xfrm>
          <a:off x="0" y="0"/>
          <a:ext cx="0" cy="0"/>
          <a:chOff x="0" y="0"/>
          <a:chExt cx="0" cy="0"/>
        </a:xfrm>
      </p:grpSpPr>
      <p:sp>
        <p:nvSpPr>
          <p:cNvPr id="301" name="Google Shape;301;p8"/>
          <p:cNvSpPr/>
          <p:nvPr/>
        </p:nvSpPr>
        <p:spPr>
          <a:xfrm>
            <a:off x="13079011" y="449028"/>
            <a:ext cx="300609" cy="290771"/>
          </a:xfrm>
          <a:custGeom>
            <a:rect b="b" l="l" r="r" t="t"/>
            <a:pathLst>
              <a:path extrusionOk="0" h="290771" w="300609">
                <a:moveTo>
                  <a:pt x="0" y="0"/>
                </a:moveTo>
                <a:lnTo>
                  <a:pt x="300608" y="0"/>
                </a:lnTo>
                <a:lnTo>
                  <a:pt x="300608" y="290770"/>
                </a:lnTo>
                <a:lnTo>
                  <a:pt x="0" y="290770"/>
                </a:lnTo>
                <a:lnTo>
                  <a:pt x="0" y="0"/>
                </a:lnTo>
                <a:close/>
              </a:path>
            </a:pathLst>
          </a:custGeom>
          <a:blipFill rotWithShape="1">
            <a:blip r:embed="rId3">
              <a:alphaModFix/>
            </a:blip>
            <a:stretch>
              <a:fillRect b="0" l="0" r="0" t="0"/>
            </a:stretch>
          </a:blipFill>
          <a:ln>
            <a:noFill/>
          </a:ln>
        </p:spPr>
      </p:sp>
      <p:sp>
        <p:nvSpPr>
          <p:cNvPr id="302" name="Google Shape;302;p8"/>
          <p:cNvSpPr/>
          <p:nvPr/>
        </p:nvSpPr>
        <p:spPr>
          <a:xfrm flipH="1">
            <a:off x="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4">
              <a:alphaModFix/>
            </a:blip>
            <a:stretch>
              <a:fillRect b="0" l="0" r="0" t="0"/>
            </a:stretch>
          </a:blipFill>
          <a:ln>
            <a:noFill/>
          </a:ln>
        </p:spPr>
      </p:sp>
      <p:sp>
        <p:nvSpPr>
          <p:cNvPr id="303" name="Google Shape;303;p8"/>
          <p:cNvSpPr txBox="1"/>
          <p:nvPr/>
        </p:nvSpPr>
        <p:spPr>
          <a:xfrm>
            <a:off x="1509649" y="401403"/>
            <a:ext cx="1623304"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Title Page</a:t>
            </a:r>
            <a:endParaRPr/>
          </a:p>
        </p:txBody>
      </p:sp>
      <p:sp>
        <p:nvSpPr>
          <p:cNvPr id="304" name="Google Shape;304;p8"/>
          <p:cNvSpPr/>
          <p:nvPr/>
        </p:nvSpPr>
        <p:spPr>
          <a:xfrm flipH="1">
            <a:off x="189611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5">
              <a:alphaModFix/>
            </a:blip>
            <a:stretch>
              <a:fillRect b="0" l="0" r="0" t="0"/>
            </a:stretch>
          </a:blipFill>
          <a:ln>
            <a:noFill/>
          </a:ln>
        </p:spPr>
      </p:sp>
      <p:sp>
        <p:nvSpPr>
          <p:cNvPr id="305" name="Google Shape;305;p8"/>
          <p:cNvSpPr txBox="1"/>
          <p:nvPr/>
        </p:nvSpPr>
        <p:spPr>
          <a:xfrm>
            <a:off x="3405760" y="401403"/>
            <a:ext cx="1761083"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About</a:t>
            </a:r>
            <a:endParaRPr/>
          </a:p>
        </p:txBody>
      </p:sp>
      <p:sp>
        <p:nvSpPr>
          <p:cNvPr id="306" name="Google Shape;306;p8"/>
          <p:cNvSpPr/>
          <p:nvPr/>
        </p:nvSpPr>
        <p:spPr>
          <a:xfrm flipH="1">
            <a:off x="3933418"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6">
              <a:alphaModFix/>
            </a:blip>
            <a:stretch>
              <a:fillRect b="0" l="0" r="0" t="0"/>
            </a:stretch>
          </a:blipFill>
          <a:ln>
            <a:noFill/>
          </a:ln>
        </p:spPr>
      </p:sp>
      <p:sp>
        <p:nvSpPr>
          <p:cNvPr id="307" name="Google Shape;307;p8"/>
          <p:cNvSpPr/>
          <p:nvPr/>
        </p:nvSpPr>
        <p:spPr>
          <a:xfrm flipH="1">
            <a:off x="600539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7">
              <a:alphaModFix/>
            </a:blip>
            <a:stretch>
              <a:fillRect b="0" l="0" r="0" t="0"/>
            </a:stretch>
          </a:blipFill>
          <a:ln>
            <a:noFill/>
          </a:ln>
        </p:spPr>
      </p:sp>
      <p:sp>
        <p:nvSpPr>
          <p:cNvPr id="308" name="Google Shape;308;p8"/>
          <p:cNvSpPr/>
          <p:nvPr/>
        </p:nvSpPr>
        <p:spPr>
          <a:xfrm flipH="1">
            <a:off x="8872708"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8">
              <a:alphaModFix/>
            </a:blip>
            <a:stretch>
              <a:fillRect b="0" l="0" r="0" t="0"/>
            </a:stretch>
          </a:blipFill>
          <a:ln>
            <a:noFill/>
          </a:ln>
        </p:spPr>
      </p:sp>
      <p:grpSp>
        <p:nvGrpSpPr>
          <p:cNvPr id="309" name="Google Shape;309;p8"/>
          <p:cNvGrpSpPr/>
          <p:nvPr/>
        </p:nvGrpSpPr>
        <p:grpSpPr>
          <a:xfrm>
            <a:off x="335973" y="263361"/>
            <a:ext cx="597104" cy="597104"/>
            <a:chOff x="0" y="0"/>
            <a:chExt cx="812800" cy="812800"/>
          </a:xfrm>
        </p:grpSpPr>
        <p:sp>
          <p:nvSpPr>
            <p:cNvPr id="310" name="Google Shape;310;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2" name="Google Shape;312;p8"/>
          <p:cNvSpPr txBox="1"/>
          <p:nvPr/>
        </p:nvSpPr>
        <p:spPr>
          <a:xfrm>
            <a:off x="10382357" y="401403"/>
            <a:ext cx="1836150"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Objectives</a:t>
            </a:r>
            <a:endParaRPr/>
          </a:p>
        </p:txBody>
      </p:sp>
      <p:sp>
        <p:nvSpPr>
          <p:cNvPr id="313" name="Google Shape;313;p8"/>
          <p:cNvSpPr/>
          <p:nvPr/>
        </p:nvSpPr>
        <p:spPr>
          <a:xfrm flipH="1">
            <a:off x="10966034" y="97511"/>
            <a:ext cx="13644574" cy="6946007"/>
          </a:xfrm>
          <a:custGeom>
            <a:rect b="b" l="l" r="r" t="t"/>
            <a:pathLst>
              <a:path extrusionOk="0" h="6946007" w="13644574">
                <a:moveTo>
                  <a:pt x="13644573" y="0"/>
                </a:moveTo>
                <a:lnTo>
                  <a:pt x="0" y="0"/>
                </a:lnTo>
                <a:lnTo>
                  <a:pt x="0" y="6946007"/>
                </a:lnTo>
                <a:lnTo>
                  <a:pt x="13644573" y="6946007"/>
                </a:lnTo>
                <a:lnTo>
                  <a:pt x="13644573" y="0"/>
                </a:lnTo>
                <a:close/>
              </a:path>
            </a:pathLst>
          </a:custGeom>
          <a:blipFill rotWithShape="1">
            <a:blip r:embed="rId9">
              <a:alphaModFix/>
            </a:blip>
            <a:stretch>
              <a:fillRect b="0" l="0" r="0" t="0"/>
            </a:stretch>
          </a:blipFill>
          <a:ln>
            <a:noFill/>
          </a:ln>
        </p:spPr>
      </p:sp>
      <p:sp>
        <p:nvSpPr>
          <p:cNvPr id="314" name="Google Shape;314;p8"/>
          <p:cNvSpPr/>
          <p:nvPr/>
        </p:nvSpPr>
        <p:spPr>
          <a:xfrm>
            <a:off x="15191021" y="459882"/>
            <a:ext cx="300609" cy="290771"/>
          </a:xfrm>
          <a:custGeom>
            <a:rect b="b" l="l" r="r" t="t"/>
            <a:pathLst>
              <a:path extrusionOk="0" h="290771" w="300609">
                <a:moveTo>
                  <a:pt x="0" y="0"/>
                </a:moveTo>
                <a:lnTo>
                  <a:pt x="300609" y="0"/>
                </a:lnTo>
                <a:lnTo>
                  <a:pt x="300609" y="290771"/>
                </a:lnTo>
                <a:lnTo>
                  <a:pt x="0" y="290771"/>
                </a:lnTo>
                <a:lnTo>
                  <a:pt x="0" y="0"/>
                </a:lnTo>
                <a:close/>
              </a:path>
            </a:pathLst>
          </a:custGeom>
          <a:blipFill rotWithShape="1">
            <a:blip r:embed="rId3">
              <a:alphaModFix/>
            </a:blip>
            <a:stretch>
              <a:fillRect b="0" l="0" r="0" t="0"/>
            </a:stretch>
          </a:blipFill>
          <a:ln>
            <a:noFill/>
          </a:ln>
        </p:spPr>
      </p:sp>
      <p:sp>
        <p:nvSpPr>
          <p:cNvPr id="315" name="Google Shape;315;p8"/>
          <p:cNvSpPr/>
          <p:nvPr/>
        </p:nvSpPr>
        <p:spPr>
          <a:xfrm>
            <a:off x="15746825" y="449028"/>
            <a:ext cx="290771" cy="290771"/>
          </a:xfrm>
          <a:custGeom>
            <a:rect b="b" l="l" r="r" t="t"/>
            <a:pathLst>
              <a:path extrusionOk="0" h="290771" w="290771">
                <a:moveTo>
                  <a:pt x="0" y="0"/>
                </a:moveTo>
                <a:lnTo>
                  <a:pt x="290771" y="0"/>
                </a:lnTo>
                <a:lnTo>
                  <a:pt x="290771" y="290770"/>
                </a:lnTo>
                <a:lnTo>
                  <a:pt x="0" y="290770"/>
                </a:lnTo>
                <a:lnTo>
                  <a:pt x="0" y="0"/>
                </a:lnTo>
                <a:close/>
              </a:path>
            </a:pathLst>
          </a:custGeom>
          <a:blipFill rotWithShape="1">
            <a:blip r:embed="rId10">
              <a:alphaModFix/>
            </a:blip>
            <a:stretch>
              <a:fillRect b="0" l="0" r="0" t="0"/>
            </a:stretch>
          </a:blipFill>
          <a:ln>
            <a:noFill/>
          </a:ln>
        </p:spPr>
      </p:sp>
      <p:grpSp>
        <p:nvGrpSpPr>
          <p:cNvPr id="316" name="Google Shape;316;p8"/>
          <p:cNvGrpSpPr/>
          <p:nvPr/>
        </p:nvGrpSpPr>
        <p:grpSpPr>
          <a:xfrm>
            <a:off x="0" y="973170"/>
            <a:ext cx="18288000" cy="9313830"/>
            <a:chOff x="0" y="-38100"/>
            <a:chExt cx="4862686" cy="2476500"/>
          </a:xfrm>
        </p:grpSpPr>
        <p:sp>
          <p:nvSpPr>
            <p:cNvPr id="317" name="Google Shape;317;p8"/>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318" name="Google Shape;318;p8"/>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319" name="Google Shape;319;p8"/>
          <p:cNvCxnSpPr/>
          <p:nvPr/>
        </p:nvCxnSpPr>
        <p:spPr>
          <a:xfrm>
            <a:off x="685272" y="1603451"/>
            <a:ext cx="343428" cy="0"/>
          </a:xfrm>
          <a:prstGeom prst="straightConnector1">
            <a:avLst/>
          </a:prstGeom>
          <a:noFill/>
          <a:ln cap="rnd" cmpd="sng" w="47625">
            <a:solidFill>
              <a:srgbClr val="000000"/>
            </a:solidFill>
            <a:prstDash val="solid"/>
            <a:round/>
            <a:headEnd len="sm" w="sm" type="none"/>
            <a:tailEnd len="med" w="med" type="stealth"/>
          </a:ln>
        </p:spPr>
      </p:cxnSp>
      <p:cxnSp>
        <p:nvCxnSpPr>
          <p:cNvPr id="320" name="Google Shape;320;p8"/>
          <p:cNvCxnSpPr/>
          <p:nvPr/>
        </p:nvCxnSpPr>
        <p:spPr>
          <a:xfrm rot="10800000">
            <a:off x="168470" y="1603451"/>
            <a:ext cx="343428" cy="0"/>
          </a:xfrm>
          <a:prstGeom prst="straightConnector1">
            <a:avLst/>
          </a:prstGeom>
          <a:noFill/>
          <a:ln cap="rnd" cmpd="sng" w="47625">
            <a:solidFill>
              <a:srgbClr val="000000"/>
            </a:solidFill>
            <a:prstDash val="solid"/>
            <a:round/>
            <a:headEnd len="sm" w="sm" type="none"/>
            <a:tailEnd len="med" w="med" type="stealth"/>
          </a:ln>
        </p:spPr>
      </p:cxnSp>
      <p:sp>
        <p:nvSpPr>
          <p:cNvPr id="321" name="Google Shape;321;p8"/>
          <p:cNvSpPr/>
          <p:nvPr/>
        </p:nvSpPr>
        <p:spPr>
          <a:xfrm>
            <a:off x="1200150" y="1443766"/>
            <a:ext cx="309499" cy="319371"/>
          </a:xfrm>
          <a:custGeom>
            <a:rect b="b" l="l" r="r" t="t"/>
            <a:pathLst>
              <a:path extrusionOk="0" h="319371" w="309499">
                <a:moveTo>
                  <a:pt x="0" y="0"/>
                </a:moveTo>
                <a:lnTo>
                  <a:pt x="309499" y="0"/>
                </a:lnTo>
                <a:lnTo>
                  <a:pt x="309499" y="319371"/>
                </a:lnTo>
                <a:lnTo>
                  <a:pt x="0" y="319371"/>
                </a:lnTo>
                <a:lnTo>
                  <a:pt x="0" y="0"/>
                </a:lnTo>
                <a:close/>
              </a:path>
            </a:pathLst>
          </a:custGeom>
          <a:blipFill rotWithShape="1">
            <a:blip r:embed="rId11">
              <a:alphaModFix/>
            </a:blip>
            <a:stretch>
              <a:fillRect b="0" l="0" r="0" t="0"/>
            </a:stretch>
          </a:blipFill>
          <a:ln>
            <a:noFill/>
          </a:ln>
        </p:spPr>
      </p:sp>
      <p:grpSp>
        <p:nvGrpSpPr>
          <p:cNvPr id="322" name="Google Shape;322;p8"/>
          <p:cNvGrpSpPr/>
          <p:nvPr/>
        </p:nvGrpSpPr>
        <p:grpSpPr>
          <a:xfrm>
            <a:off x="1600768" y="1336276"/>
            <a:ext cx="15658532" cy="522389"/>
            <a:chOff x="0" y="-9525"/>
            <a:chExt cx="12467294" cy="415925"/>
          </a:xfrm>
        </p:grpSpPr>
        <p:sp>
          <p:nvSpPr>
            <p:cNvPr id="323" name="Google Shape;323;p8"/>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5" name="Google Shape;325;p8"/>
          <p:cNvSpPr/>
          <p:nvPr/>
        </p:nvSpPr>
        <p:spPr>
          <a:xfrm>
            <a:off x="1752902" y="1443766"/>
            <a:ext cx="333943" cy="319371"/>
          </a:xfrm>
          <a:custGeom>
            <a:rect b="b" l="l" r="r" t="t"/>
            <a:pathLst>
              <a:path extrusionOk="0" h="319371" w="333943">
                <a:moveTo>
                  <a:pt x="0" y="0"/>
                </a:moveTo>
                <a:lnTo>
                  <a:pt x="333942" y="0"/>
                </a:lnTo>
                <a:lnTo>
                  <a:pt x="333942" y="319371"/>
                </a:lnTo>
                <a:lnTo>
                  <a:pt x="0" y="319371"/>
                </a:lnTo>
                <a:lnTo>
                  <a:pt x="0" y="0"/>
                </a:lnTo>
                <a:close/>
              </a:path>
            </a:pathLst>
          </a:custGeom>
          <a:blipFill rotWithShape="1">
            <a:blip r:embed="rId12">
              <a:alphaModFix/>
            </a:blip>
            <a:stretch>
              <a:fillRect b="0" l="0" r="0" t="0"/>
            </a:stretch>
          </a:blipFill>
          <a:ln>
            <a:noFill/>
          </a:ln>
        </p:spPr>
      </p:sp>
      <p:sp>
        <p:nvSpPr>
          <p:cNvPr id="326" name="Google Shape;326;p8"/>
          <p:cNvSpPr txBox="1"/>
          <p:nvPr/>
        </p:nvSpPr>
        <p:spPr>
          <a:xfrm>
            <a:off x="5443067" y="401403"/>
            <a:ext cx="2071972"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Problem</a:t>
            </a:r>
            <a:endParaRPr/>
          </a:p>
        </p:txBody>
      </p:sp>
      <p:sp>
        <p:nvSpPr>
          <p:cNvPr id="327" name="Google Shape;327;p8"/>
          <p:cNvSpPr txBox="1"/>
          <p:nvPr/>
        </p:nvSpPr>
        <p:spPr>
          <a:xfrm>
            <a:off x="7515039" y="401403"/>
            <a:ext cx="1319927"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Objectives</a:t>
            </a:r>
            <a:endParaRPr/>
          </a:p>
        </p:txBody>
      </p:sp>
      <p:sp>
        <p:nvSpPr>
          <p:cNvPr id="328" name="Google Shape;328;p8"/>
          <p:cNvSpPr txBox="1"/>
          <p:nvPr/>
        </p:nvSpPr>
        <p:spPr>
          <a:xfrm>
            <a:off x="12475683" y="401403"/>
            <a:ext cx="2715338"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Data Overview</a:t>
            </a:r>
            <a:endParaRPr/>
          </a:p>
        </p:txBody>
      </p:sp>
      <p:sp>
        <p:nvSpPr>
          <p:cNvPr id="329" name="Google Shape;329;p8"/>
          <p:cNvSpPr txBox="1"/>
          <p:nvPr/>
        </p:nvSpPr>
        <p:spPr>
          <a:xfrm>
            <a:off x="933077" y="2458739"/>
            <a:ext cx="16855243" cy="2381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100" u="none" cap="none" strike="noStrike">
                <a:solidFill>
                  <a:srgbClr val="000000"/>
                </a:solidFill>
                <a:latin typeface="Arial"/>
                <a:ea typeface="Arial"/>
                <a:cs typeface="Arial"/>
                <a:sym typeface="Arial"/>
              </a:rPr>
              <a:t>A brief description of CLHLS dataset</a:t>
            </a:r>
            <a:endParaRPr/>
          </a:p>
          <a:p>
            <a:pPr indent="0" lvl="0" marL="0" marR="0" rtl="0" algn="l">
              <a:lnSpc>
                <a:spcPct val="145338"/>
              </a:lnSpc>
              <a:spcBef>
                <a:spcPts val="0"/>
              </a:spcBef>
              <a:spcAft>
                <a:spcPts val="0"/>
              </a:spcAft>
              <a:buNone/>
            </a:pPr>
            <a:r>
              <a:t/>
            </a:r>
            <a:endParaRPr b="1" i="0" sz="7100" u="none" cap="none" strike="noStrike">
              <a:solidFill>
                <a:srgbClr val="000000"/>
              </a:solidFill>
              <a:latin typeface="Arial"/>
              <a:ea typeface="Arial"/>
              <a:cs typeface="Arial"/>
              <a:sym typeface="Arial"/>
            </a:endParaRPr>
          </a:p>
        </p:txBody>
      </p:sp>
      <p:sp>
        <p:nvSpPr>
          <p:cNvPr id="330" name="Google Shape;330;p8"/>
          <p:cNvSpPr txBox="1"/>
          <p:nvPr/>
        </p:nvSpPr>
        <p:spPr>
          <a:xfrm>
            <a:off x="933077" y="3865720"/>
            <a:ext cx="16644915" cy="5855970"/>
          </a:xfrm>
          <a:prstGeom prst="rect">
            <a:avLst/>
          </a:prstGeom>
          <a:noFill/>
          <a:ln>
            <a:noFill/>
          </a:ln>
        </p:spPr>
        <p:txBody>
          <a:bodyPr anchorCtr="0" anchor="t" bIns="0" lIns="0" spcFirstLastPara="1" rIns="0" wrap="square" tIns="0">
            <a:spAutoFit/>
          </a:bodyPr>
          <a:lstStyle/>
          <a:p>
            <a:pPr indent="0" lvl="0" marL="0" marR="0" rtl="0" algn="l">
              <a:lnSpc>
                <a:spcPct val="130012"/>
              </a:lnSpc>
              <a:spcBef>
                <a:spcPts val="0"/>
              </a:spcBef>
              <a:spcAft>
                <a:spcPts val="0"/>
              </a:spcAft>
              <a:buNone/>
            </a:pPr>
            <a:r>
              <a:rPr b="0" i="0" lang="en-US" sz="2399" u="none" cap="none" strike="noStrike">
                <a:solidFill>
                  <a:srgbClr val="000000"/>
                </a:solidFill>
                <a:latin typeface="Arial"/>
                <a:ea typeface="Arial"/>
                <a:cs typeface="Arial"/>
                <a:sym typeface="Arial"/>
              </a:rPr>
              <a:t>The Chinese Longitudinal Health Longevity Dataset offers comprehensive dataset. Features like below </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259079" lvl="1" marL="518158" marR="0" rtl="0" algn="l">
              <a:lnSpc>
                <a:spcPct val="130012"/>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Geographical and Environmental Data: Variables include total area, topography type (plain, hilly, mountainous), and climate details like average and extreme temperatures, frost-free days, and rainfall.</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259079" lvl="1" marL="518158" marR="0" rtl="0" algn="l">
              <a:lnSpc>
                <a:spcPct val="130012"/>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Demographic Information: Population data by age group and gender for different years (1990, 2000) across various age categories, including centenarians (age 100+).</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259079" lvl="1" marL="518158" marR="0" rtl="0" algn="l">
              <a:lnSpc>
                <a:spcPct val="130012"/>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Health and Infrastructure: Information on healthcare resources (e.g., number of medical personnel, hospital beds) and availability of elderly care (e.g., nursing homes, elderly population in care).</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259079" lvl="1" marL="518158" marR="0" rtl="0" algn="l">
              <a:lnSpc>
                <a:spcPct val="130012"/>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Socioeconomic Data: Includes educational distribution, GDP per capita, rural and urban income levels, and government subsidies provided to elderly populations across different age groups.</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929"/>
        </a:solidFill>
      </p:bgPr>
    </p:bg>
    <p:spTree>
      <p:nvGrpSpPr>
        <p:cNvPr id="334" name="Shape 334"/>
        <p:cNvGrpSpPr/>
        <p:nvPr/>
      </p:nvGrpSpPr>
      <p:grpSpPr>
        <a:xfrm>
          <a:off x="0" y="0"/>
          <a:ext cx="0" cy="0"/>
          <a:chOff x="0" y="0"/>
          <a:chExt cx="0" cy="0"/>
        </a:xfrm>
      </p:grpSpPr>
      <p:sp>
        <p:nvSpPr>
          <p:cNvPr id="335" name="Google Shape;335;p9"/>
          <p:cNvSpPr/>
          <p:nvPr/>
        </p:nvSpPr>
        <p:spPr>
          <a:xfrm>
            <a:off x="13079011" y="449028"/>
            <a:ext cx="300609" cy="290771"/>
          </a:xfrm>
          <a:custGeom>
            <a:rect b="b" l="l" r="r" t="t"/>
            <a:pathLst>
              <a:path extrusionOk="0" h="290771" w="300609">
                <a:moveTo>
                  <a:pt x="0" y="0"/>
                </a:moveTo>
                <a:lnTo>
                  <a:pt x="300608" y="0"/>
                </a:lnTo>
                <a:lnTo>
                  <a:pt x="300608" y="290770"/>
                </a:lnTo>
                <a:lnTo>
                  <a:pt x="0" y="290770"/>
                </a:lnTo>
                <a:lnTo>
                  <a:pt x="0" y="0"/>
                </a:lnTo>
                <a:close/>
              </a:path>
            </a:pathLst>
          </a:custGeom>
          <a:blipFill rotWithShape="1">
            <a:blip r:embed="rId3">
              <a:alphaModFix/>
            </a:blip>
            <a:stretch>
              <a:fillRect b="0" l="0" r="0" t="0"/>
            </a:stretch>
          </a:blipFill>
          <a:ln>
            <a:noFill/>
          </a:ln>
        </p:spPr>
      </p:sp>
      <p:sp>
        <p:nvSpPr>
          <p:cNvPr id="336" name="Google Shape;336;p9"/>
          <p:cNvSpPr/>
          <p:nvPr/>
        </p:nvSpPr>
        <p:spPr>
          <a:xfrm flipH="1">
            <a:off x="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4">
              <a:alphaModFix/>
            </a:blip>
            <a:stretch>
              <a:fillRect b="0" l="0" r="0" t="0"/>
            </a:stretch>
          </a:blipFill>
          <a:ln>
            <a:noFill/>
          </a:ln>
        </p:spPr>
      </p:sp>
      <p:sp>
        <p:nvSpPr>
          <p:cNvPr id="337" name="Google Shape;337;p9"/>
          <p:cNvSpPr txBox="1"/>
          <p:nvPr/>
        </p:nvSpPr>
        <p:spPr>
          <a:xfrm>
            <a:off x="1509649" y="401403"/>
            <a:ext cx="1623304"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Title Page</a:t>
            </a:r>
            <a:endParaRPr/>
          </a:p>
        </p:txBody>
      </p:sp>
      <p:sp>
        <p:nvSpPr>
          <p:cNvPr id="338" name="Google Shape;338;p9"/>
          <p:cNvSpPr/>
          <p:nvPr/>
        </p:nvSpPr>
        <p:spPr>
          <a:xfrm flipH="1">
            <a:off x="189611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5">
              <a:alphaModFix/>
            </a:blip>
            <a:stretch>
              <a:fillRect b="0" l="0" r="0" t="0"/>
            </a:stretch>
          </a:blipFill>
          <a:ln>
            <a:noFill/>
          </a:ln>
        </p:spPr>
      </p:sp>
      <p:sp>
        <p:nvSpPr>
          <p:cNvPr id="339" name="Google Shape;339;p9"/>
          <p:cNvSpPr txBox="1"/>
          <p:nvPr/>
        </p:nvSpPr>
        <p:spPr>
          <a:xfrm>
            <a:off x="3405760" y="401403"/>
            <a:ext cx="1761083"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About</a:t>
            </a:r>
            <a:endParaRPr/>
          </a:p>
        </p:txBody>
      </p:sp>
      <p:sp>
        <p:nvSpPr>
          <p:cNvPr id="340" name="Google Shape;340;p9"/>
          <p:cNvSpPr/>
          <p:nvPr/>
        </p:nvSpPr>
        <p:spPr>
          <a:xfrm flipH="1">
            <a:off x="3933418"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6">
              <a:alphaModFix/>
            </a:blip>
            <a:stretch>
              <a:fillRect b="0" l="0" r="0" t="0"/>
            </a:stretch>
          </a:blipFill>
          <a:ln>
            <a:noFill/>
          </a:ln>
        </p:spPr>
      </p:sp>
      <p:sp>
        <p:nvSpPr>
          <p:cNvPr id="341" name="Google Shape;341;p9"/>
          <p:cNvSpPr/>
          <p:nvPr/>
        </p:nvSpPr>
        <p:spPr>
          <a:xfrm flipH="1">
            <a:off x="6005390"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7">
              <a:alphaModFix/>
            </a:blip>
            <a:stretch>
              <a:fillRect b="0" l="0" r="0" t="0"/>
            </a:stretch>
          </a:blipFill>
          <a:ln>
            <a:noFill/>
          </a:ln>
        </p:spPr>
      </p:sp>
      <p:sp>
        <p:nvSpPr>
          <p:cNvPr id="342" name="Google Shape;342;p9"/>
          <p:cNvSpPr/>
          <p:nvPr/>
        </p:nvSpPr>
        <p:spPr>
          <a:xfrm flipH="1">
            <a:off x="8872708" y="97511"/>
            <a:ext cx="13644574" cy="6946007"/>
          </a:xfrm>
          <a:custGeom>
            <a:rect b="b" l="l" r="r" t="t"/>
            <a:pathLst>
              <a:path extrusionOk="0" h="6946007" w="13644574">
                <a:moveTo>
                  <a:pt x="13644574" y="0"/>
                </a:moveTo>
                <a:lnTo>
                  <a:pt x="0" y="0"/>
                </a:lnTo>
                <a:lnTo>
                  <a:pt x="0" y="6946007"/>
                </a:lnTo>
                <a:lnTo>
                  <a:pt x="13644574" y="6946007"/>
                </a:lnTo>
                <a:lnTo>
                  <a:pt x="13644574" y="0"/>
                </a:lnTo>
                <a:close/>
              </a:path>
            </a:pathLst>
          </a:custGeom>
          <a:blipFill rotWithShape="1">
            <a:blip r:embed="rId8">
              <a:alphaModFix/>
            </a:blip>
            <a:stretch>
              <a:fillRect b="0" l="0" r="0" t="0"/>
            </a:stretch>
          </a:blipFill>
          <a:ln>
            <a:noFill/>
          </a:ln>
        </p:spPr>
      </p:sp>
      <p:grpSp>
        <p:nvGrpSpPr>
          <p:cNvPr id="343" name="Google Shape;343;p9"/>
          <p:cNvGrpSpPr/>
          <p:nvPr/>
        </p:nvGrpSpPr>
        <p:grpSpPr>
          <a:xfrm>
            <a:off x="335973" y="263361"/>
            <a:ext cx="597104" cy="597104"/>
            <a:chOff x="0" y="0"/>
            <a:chExt cx="812800" cy="812800"/>
          </a:xfrm>
        </p:grpSpPr>
        <p:sp>
          <p:nvSpPr>
            <p:cNvPr id="344" name="Google Shape;344;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6" name="Google Shape;346;p9"/>
          <p:cNvSpPr txBox="1"/>
          <p:nvPr/>
        </p:nvSpPr>
        <p:spPr>
          <a:xfrm>
            <a:off x="10382357" y="401403"/>
            <a:ext cx="1836150"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Objectives</a:t>
            </a:r>
            <a:endParaRPr/>
          </a:p>
        </p:txBody>
      </p:sp>
      <p:sp>
        <p:nvSpPr>
          <p:cNvPr id="347" name="Google Shape;347;p9"/>
          <p:cNvSpPr/>
          <p:nvPr/>
        </p:nvSpPr>
        <p:spPr>
          <a:xfrm flipH="1">
            <a:off x="10966034" y="97511"/>
            <a:ext cx="13644574" cy="6946007"/>
          </a:xfrm>
          <a:custGeom>
            <a:rect b="b" l="l" r="r" t="t"/>
            <a:pathLst>
              <a:path extrusionOk="0" h="6946007" w="13644574">
                <a:moveTo>
                  <a:pt x="13644573" y="0"/>
                </a:moveTo>
                <a:lnTo>
                  <a:pt x="0" y="0"/>
                </a:lnTo>
                <a:lnTo>
                  <a:pt x="0" y="6946007"/>
                </a:lnTo>
                <a:lnTo>
                  <a:pt x="13644573" y="6946007"/>
                </a:lnTo>
                <a:lnTo>
                  <a:pt x="13644573" y="0"/>
                </a:lnTo>
                <a:close/>
              </a:path>
            </a:pathLst>
          </a:custGeom>
          <a:blipFill rotWithShape="1">
            <a:blip r:embed="rId9">
              <a:alphaModFix/>
            </a:blip>
            <a:stretch>
              <a:fillRect b="0" l="0" r="0" t="0"/>
            </a:stretch>
          </a:blipFill>
          <a:ln>
            <a:noFill/>
          </a:ln>
        </p:spPr>
      </p:sp>
      <p:sp>
        <p:nvSpPr>
          <p:cNvPr id="348" name="Google Shape;348;p9"/>
          <p:cNvSpPr/>
          <p:nvPr/>
        </p:nvSpPr>
        <p:spPr>
          <a:xfrm>
            <a:off x="15191021" y="459882"/>
            <a:ext cx="300609" cy="290771"/>
          </a:xfrm>
          <a:custGeom>
            <a:rect b="b" l="l" r="r" t="t"/>
            <a:pathLst>
              <a:path extrusionOk="0" h="290771" w="300609">
                <a:moveTo>
                  <a:pt x="0" y="0"/>
                </a:moveTo>
                <a:lnTo>
                  <a:pt x="300609" y="0"/>
                </a:lnTo>
                <a:lnTo>
                  <a:pt x="300609" y="290771"/>
                </a:lnTo>
                <a:lnTo>
                  <a:pt x="0" y="290771"/>
                </a:lnTo>
                <a:lnTo>
                  <a:pt x="0" y="0"/>
                </a:lnTo>
                <a:close/>
              </a:path>
            </a:pathLst>
          </a:custGeom>
          <a:blipFill rotWithShape="1">
            <a:blip r:embed="rId3">
              <a:alphaModFix/>
            </a:blip>
            <a:stretch>
              <a:fillRect b="0" l="0" r="0" t="0"/>
            </a:stretch>
          </a:blipFill>
          <a:ln>
            <a:noFill/>
          </a:ln>
        </p:spPr>
      </p:sp>
      <p:sp>
        <p:nvSpPr>
          <p:cNvPr id="349" name="Google Shape;349;p9"/>
          <p:cNvSpPr/>
          <p:nvPr/>
        </p:nvSpPr>
        <p:spPr>
          <a:xfrm>
            <a:off x="15746825" y="449028"/>
            <a:ext cx="290771" cy="290771"/>
          </a:xfrm>
          <a:custGeom>
            <a:rect b="b" l="l" r="r" t="t"/>
            <a:pathLst>
              <a:path extrusionOk="0" h="290771" w="290771">
                <a:moveTo>
                  <a:pt x="0" y="0"/>
                </a:moveTo>
                <a:lnTo>
                  <a:pt x="290771" y="0"/>
                </a:lnTo>
                <a:lnTo>
                  <a:pt x="290771" y="290770"/>
                </a:lnTo>
                <a:lnTo>
                  <a:pt x="0" y="290770"/>
                </a:lnTo>
                <a:lnTo>
                  <a:pt x="0" y="0"/>
                </a:lnTo>
                <a:close/>
              </a:path>
            </a:pathLst>
          </a:custGeom>
          <a:blipFill rotWithShape="1">
            <a:blip r:embed="rId10">
              <a:alphaModFix/>
            </a:blip>
            <a:stretch>
              <a:fillRect b="0" l="0" r="0" t="0"/>
            </a:stretch>
          </a:blipFill>
          <a:ln>
            <a:noFill/>
          </a:ln>
        </p:spPr>
      </p:sp>
      <p:grpSp>
        <p:nvGrpSpPr>
          <p:cNvPr id="350" name="Google Shape;350;p9"/>
          <p:cNvGrpSpPr/>
          <p:nvPr/>
        </p:nvGrpSpPr>
        <p:grpSpPr>
          <a:xfrm>
            <a:off x="0" y="973170"/>
            <a:ext cx="18288000" cy="9313830"/>
            <a:chOff x="0" y="-38100"/>
            <a:chExt cx="4862686" cy="2476500"/>
          </a:xfrm>
        </p:grpSpPr>
        <p:sp>
          <p:nvSpPr>
            <p:cNvPr id="351" name="Google Shape;351;p9"/>
            <p:cNvSpPr/>
            <p:nvPr/>
          </p:nvSpPr>
          <p:spPr>
            <a:xfrm>
              <a:off x="0" y="0"/>
              <a:ext cx="4862686" cy="2438400"/>
            </a:xfrm>
            <a:custGeom>
              <a:rect b="b" l="l" r="r" t="t"/>
              <a:pathLst>
                <a:path extrusionOk="0" h="2438400" w="4862686">
                  <a:moveTo>
                    <a:pt x="0" y="0"/>
                  </a:moveTo>
                  <a:lnTo>
                    <a:pt x="4862686" y="0"/>
                  </a:lnTo>
                  <a:lnTo>
                    <a:pt x="4862686" y="2438400"/>
                  </a:lnTo>
                  <a:lnTo>
                    <a:pt x="0" y="2438400"/>
                  </a:lnTo>
                  <a:close/>
                </a:path>
              </a:pathLst>
            </a:custGeom>
            <a:solidFill>
              <a:srgbClr val="EFF0F2"/>
            </a:solidFill>
            <a:ln>
              <a:noFill/>
            </a:ln>
          </p:spPr>
        </p:sp>
        <p:sp>
          <p:nvSpPr>
            <p:cNvPr id="352" name="Google Shape;352;p9"/>
            <p:cNvSpPr txBox="1"/>
            <p:nvPr/>
          </p:nvSpPr>
          <p:spPr>
            <a:xfrm>
              <a:off x="0" y="-38100"/>
              <a:ext cx="4862686"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353" name="Google Shape;353;p9"/>
          <p:cNvCxnSpPr/>
          <p:nvPr/>
        </p:nvCxnSpPr>
        <p:spPr>
          <a:xfrm>
            <a:off x="685272" y="1603451"/>
            <a:ext cx="343428" cy="0"/>
          </a:xfrm>
          <a:prstGeom prst="straightConnector1">
            <a:avLst/>
          </a:prstGeom>
          <a:noFill/>
          <a:ln cap="rnd" cmpd="sng" w="47625">
            <a:solidFill>
              <a:srgbClr val="000000"/>
            </a:solidFill>
            <a:prstDash val="solid"/>
            <a:round/>
            <a:headEnd len="sm" w="sm" type="none"/>
            <a:tailEnd len="med" w="med" type="stealth"/>
          </a:ln>
        </p:spPr>
      </p:cxnSp>
      <p:cxnSp>
        <p:nvCxnSpPr>
          <p:cNvPr id="354" name="Google Shape;354;p9"/>
          <p:cNvCxnSpPr/>
          <p:nvPr/>
        </p:nvCxnSpPr>
        <p:spPr>
          <a:xfrm rot="10800000">
            <a:off x="168470" y="1603451"/>
            <a:ext cx="343428" cy="0"/>
          </a:xfrm>
          <a:prstGeom prst="straightConnector1">
            <a:avLst/>
          </a:prstGeom>
          <a:noFill/>
          <a:ln cap="rnd" cmpd="sng" w="47625">
            <a:solidFill>
              <a:srgbClr val="000000"/>
            </a:solidFill>
            <a:prstDash val="solid"/>
            <a:round/>
            <a:headEnd len="sm" w="sm" type="none"/>
            <a:tailEnd len="med" w="med" type="stealth"/>
          </a:ln>
        </p:spPr>
      </p:cxnSp>
      <p:sp>
        <p:nvSpPr>
          <p:cNvPr id="355" name="Google Shape;355;p9"/>
          <p:cNvSpPr/>
          <p:nvPr/>
        </p:nvSpPr>
        <p:spPr>
          <a:xfrm>
            <a:off x="1200150" y="1443766"/>
            <a:ext cx="309499" cy="319371"/>
          </a:xfrm>
          <a:custGeom>
            <a:rect b="b" l="l" r="r" t="t"/>
            <a:pathLst>
              <a:path extrusionOk="0" h="319371" w="309499">
                <a:moveTo>
                  <a:pt x="0" y="0"/>
                </a:moveTo>
                <a:lnTo>
                  <a:pt x="309499" y="0"/>
                </a:lnTo>
                <a:lnTo>
                  <a:pt x="309499" y="319371"/>
                </a:lnTo>
                <a:lnTo>
                  <a:pt x="0" y="319371"/>
                </a:lnTo>
                <a:lnTo>
                  <a:pt x="0" y="0"/>
                </a:lnTo>
                <a:close/>
              </a:path>
            </a:pathLst>
          </a:custGeom>
          <a:blipFill rotWithShape="1">
            <a:blip r:embed="rId11">
              <a:alphaModFix/>
            </a:blip>
            <a:stretch>
              <a:fillRect b="0" l="0" r="0" t="0"/>
            </a:stretch>
          </a:blipFill>
          <a:ln>
            <a:noFill/>
          </a:ln>
        </p:spPr>
      </p:sp>
      <p:grpSp>
        <p:nvGrpSpPr>
          <p:cNvPr id="356" name="Google Shape;356;p9"/>
          <p:cNvGrpSpPr/>
          <p:nvPr/>
        </p:nvGrpSpPr>
        <p:grpSpPr>
          <a:xfrm>
            <a:off x="1600768" y="1336276"/>
            <a:ext cx="15658532" cy="522389"/>
            <a:chOff x="0" y="-9525"/>
            <a:chExt cx="12467294" cy="415925"/>
          </a:xfrm>
        </p:grpSpPr>
        <p:sp>
          <p:nvSpPr>
            <p:cNvPr id="357" name="Google Shape;357;p9"/>
            <p:cNvSpPr/>
            <p:nvPr/>
          </p:nvSpPr>
          <p:spPr>
            <a:xfrm>
              <a:off x="0" y="0"/>
              <a:ext cx="12467294" cy="406400"/>
            </a:xfrm>
            <a:custGeom>
              <a:rect b="b" l="l" r="r" t="t"/>
              <a:pathLst>
                <a:path extrusionOk="0"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txBox="1"/>
            <p:nvPr/>
          </p:nvSpPr>
          <p:spPr>
            <a:xfrm>
              <a:off x="0" y="-9525"/>
              <a:ext cx="12467294"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8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9" name="Google Shape;359;p9"/>
          <p:cNvSpPr/>
          <p:nvPr/>
        </p:nvSpPr>
        <p:spPr>
          <a:xfrm>
            <a:off x="1752902" y="1443766"/>
            <a:ext cx="333943" cy="319371"/>
          </a:xfrm>
          <a:custGeom>
            <a:rect b="b" l="l" r="r" t="t"/>
            <a:pathLst>
              <a:path extrusionOk="0" h="319371" w="333943">
                <a:moveTo>
                  <a:pt x="0" y="0"/>
                </a:moveTo>
                <a:lnTo>
                  <a:pt x="333942" y="0"/>
                </a:lnTo>
                <a:lnTo>
                  <a:pt x="333942" y="319371"/>
                </a:lnTo>
                <a:lnTo>
                  <a:pt x="0" y="319371"/>
                </a:lnTo>
                <a:lnTo>
                  <a:pt x="0" y="0"/>
                </a:lnTo>
                <a:close/>
              </a:path>
            </a:pathLst>
          </a:custGeom>
          <a:blipFill rotWithShape="1">
            <a:blip r:embed="rId12">
              <a:alphaModFix/>
            </a:blip>
            <a:stretch>
              <a:fillRect b="0" l="0" r="0" t="0"/>
            </a:stretch>
          </a:blipFill>
          <a:ln>
            <a:noFill/>
          </a:ln>
        </p:spPr>
      </p:sp>
      <p:sp>
        <p:nvSpPr>
          <p:cNvPr id="360" name="Google Shape;360;p9"/>
          <p:cNvSpPr txBox="1"/>
          <p:nvPr/>
        </p:nvSpPr>
        <p:spPr>
          <a:xfrm>
            <a:off x="5443067" y="401403"/>
            <a:ext cx="2071972"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Problem</a:t>
            </a:r>
            <a:endParaRPr/>
          </a:p>
        </p:txBody>
      </p:sp>
      <p:sp>
        <p:nvSpPr>
          <p:cNvPr id="361" name="Google Shape;361;p9"/>
          <p:cNvSpPr txBox="1"/>
          <p:nvPr/>
        </p:nvSpPr>
        <p:spPr>
          <a:xfrm>
            <a:off x="7515039" y="401403"/>
            <a:ext cx="2610143"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Objectives</a:t>
            </a:r>
            <a:endParaRPr/>
          </a:p>
        </p:txBody>
      </p:sp>
      <p:sp>
        <p:nvSpPr>
          <p:cNvPr id="362" name="Google Shape;362;p9"/>
          <p:cNvSpPr txBox="1"/>
          <p:nvPr/>
        </p:nvSpPr>
        <p:spPr>
          <a:xfrm>
            <a:off x="12475683" y="401403"/>
            <a:ext cx="2715338" cy="3492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Data Overview</a:t>
            </a:r>
            <a:endParaRPr/>
          </a:p>
        </p:txBody>
      </p:sp>
      <p:sp>
        <p:nvSpPr>
          <p:cNvPr id="363" name="Google Shape;363;p9"/>
          <p:cNvSpPr txBox="1"/>
          <p:nvPr/>
        </p:nvSpPr>
        <p:spPr>
          <a:xfrm>
            <a:off x="933077" y="2458739"/>
            <a:ext cx="16855243" cy="2381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100" u="none" cap="none" strike="noStrike">
                <a:solidFill>
                  <a:srgbClr val="000000"/>
                </a:solidFill>
                <a:latin typeface="Arial"/>
                <a:ea typeface="Arial"/>
                <a:cs typeface="Arial"/>
                <a:sym typeface="Arial"/>
              </a:rPr>
              <a:t>A brief description of GBD Dataset</a:t>
            </a:r>
            <a:endParaRPr/>
          </a:p>
          <a:p>
            <a:pPr indent="0" lvl="0" marL="0" marR="0" rtl="0" algn="l">
              <a:lnSpc>
                <a:spcPct val="145338"/>
              </a:lnSpc>
              <a:spcBef>
                <a:spcPts val="0"/>
              </a:spcBef>
              <a:spcAft>
                <a:spcPts val="0"/>
              </a:spcAft>
              <a:buNone/>
            </a:pPr>
            <a:r>
              <a:t/>
            </a:r>
            <a:endParaRPr b="1" i="0" sz="7100" u="none" cap="none" strike="noStrike">
              <a:solidFill>
                <a:srgbClr val="000000"/>
              </a:solidFill>
              <a:latin typeface="Arial"/>
              <a:ea typeface="Arial"/>
              <a:cs typeface="Arial"/>
              <a:sym typeface="Arial"/>
            </a:endParaRPr>
          </a:p>
        </p:txBody>
      </p:sp>
      <p:sp>
        <p:nvSpPr>
          <p:cNvPr id="364" name="Google Shape;364;p9"/>
          <p:cNvSpPr txBox="1"/>
          <p:nvPr/>
        </p:nvSpPr>
        <p:spPr>
          <a:xfrm>
            <a:off x="933077" y="3710721"/>
            <a:ext cx="16644915" cy="6637020"/>
          </a:xfrm>
          <a:prstGeom prst="rect">
            <a:avLst/>
          </a:prstGeom>
          <a:noFill/>
          <a:ln>
            <a:noFill/>
          </a:ln>
        </p:spPr>
        <p:txBody>
          <a:bodyPr anchorCtr="0" anchor="t" bIns="0" lIns="0" spcFirstLastPara="1" rIns="0" wrap="square" tIns="0">
            <a:spAutoFit/>
          </a:bodyPr>
          <a:lstStyle/>
          <a:p>
            <a:pPr indent="0" lvl="0" marL="0" marR="0" rtl="0" algn="l">
              <a:lnSpc>
                <a:spcPct val="130012"/>
              </a:lnSpc>
              <a:spcBef>
                <a:spcPts val="0"/>
              </a:spcBef>
              <a:spcAft>
                <a:spcPts val="0"/>
              </a:spcAft>
              <a:buNone/>
            </a:pPr>
            <a:r>
              <a:rPr b="0" i="0" lang="en-US" sz="2399" u="none" cap="none" strike="noStrike">
                <a:solidFill>
                  <a:srgbClr val="000000"/>
                </a:solidFill>
                <a:latin typeface="Arial"/>
                <a:ea typeface="Arial"/>
                <a:cs typeface="Arial"/>
                <a:sym typeface="Arial"/>
              </a:rPr>
              <a:t>Global Burden of Dataset available on WHO website deals with the global impact of diseases and injuries</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259079" lvl="1" marL="518158" marR="0" rtl="0" algn="l">
              <a:lnSpc>
                <a:spcPct val="130012"/>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Health Metrics: Comprehensive data on mortality and morbidity rates across a wide range of diseases and injuries globally, providing insights into years of life lost (YLL), years lived with disability (YLD), and disability-adjusted life years (DALYs).</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259079" lvl="1" marL="518158" marR="0" rtl="0" algn="l">
              <a:lnSpc>
                <a:spcPct val="130012"/>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Risk Factors: Analysis of various risk factors contributing to the global burden of disease, including lifestyle factors (smoking, alcohol use, poor diet), environmental exposures, and socioeconomic conditions.</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259079" lvl="1" marL="518158" marR="0" rtl="0" algn="l">
              <a:lnSpc>
                <a:spcPct val="130012"/>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Geographical Coverage: Data is available for 195 countries and territories, offering detailed insights into regional variations in disease burden, healthcare outcomes, and life expectancy across different demographics.</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a:p>
            <a:pPr indent="-259079" lvl="1" marL="518158" marR="0" rtl="0" algn="l">
              <a:lnSpc>
                <a:spcPct val="130012"/>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Time Series Data: The dataset includes historical and forecasted data, allowing for analysis of health trends over time (from 1990 to the present), making it valuable for public health planning and policy development.</a:t>
            </a:r>
            <a:endParaRPr/>
          </a:p>
          <a:p>
            <a:pPr indent="0" lvl="0" marL="0" marR="0" rtl="0" algn="l">
              <a:lnSpc>
                <a:spcPct val="130012"/>
              </a:lnSpc>
              <a:spcBef>
                <a:spcPts val="0"/>
              </a:spcBef>
              <a:spcAft>
                <a:spcPts val="0"/>
              </a:spcAft>
              <a:buNone/>
            </a:pPr>
            <a:r>
              <a:rPr b="0" i="0" lang="en-US" sz="2399" u="none" cap="none" strike="noStrike">
                <a:solidFill>
                  <a:srgbClr val="000000"/>
                </a:solidFill>
                <a:latin typeface="Arial"/>
                <a:ea typeface="Arial"/>
                <a:cs typeface="Arial"/>
                <a:sym typeface="Arial"/>
              </a:rPr>
              <a:t> </a:t>
            </a:r>
            <a:endParaRPr/>
          </a:p>
          <a:p>
            <a:pPr indent="0" lvl="0" marL="0" marR="0" rtl="0" algn="l">
              <a:lnSpc>
                <a:spcPct val="130012"/>
              </a:lnSpc>
              <a:spcBef>
                <a:spcPts val="0"/>
              </a:spcBef>
              <a:spcAft>
                <a:spcPts val="0"/>
              </a:spcAft>
              <a:buNone/>
            </a:pPr>
            <a:r>
              <a:t/>
            </a:r>
            <a:endParaRPr b="0" i="0" sz="2399"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