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ublic Sans" charset="1" panose="00000000000000000000"/>
      <p:regular r:id="rId10"/>
    </p:embeddedFont>
    <p:embeddedFont>
      <p:font typeface="Public Sans Bold" charset="1" panose="00000000000000000000"/>
      <p:regular r:id="rId11"/>
    </p:embeddedFont>
    <p:embeddedFont>
      <p:font typeface="Public Sans Italics" charset="1" panose="00000000000000000000"/>
      <p:regular r:id="rId12"/>
    </p:embeddedFont>
    <p:embeddedFont>
      <p:font typeface="Public Sans Bold Italics" charset="1" panose="00000000000000000000"/>
      <p:regular r:id="rId13"/>
    </p:embeddedFont>
    <p:embeddedFont>
      <p:font typeface="Public Sans Thin" charset="1" panose="00000000000000000000"/>
      <p:regular r:id="rId14"/>
    </p:embeddedFont>
    <p:embeddedFont>
      <p:font typeface="Public Sans Thin Italics" charset="1" panose="00000000000000000000"/>
      <p:regular r:id="rId15"/>
    </p:embeddedFont>
    <p:embeddedFont>
      <p:font typeface="Public Sans Medium" charset="1" panose="00000000000000000000"/>
      <p:regular r:id="rId16"/>
    </p:embeddedFont>
    <p:embeddedFont>
      <p:font typeface="Public Sans Medium Italics" charset="1" panose="00000000000000000000"/>
      <p:regular r:id="rId17"/>
    </p:embeddedFont>
    <p:embeddedFont>
      <p:font typeface="Public Sans Heavy" charset="1" panose="00000000000000000000"/>
      <p:regular r:id="rId18"/>
    </p:embeddedFont>
    <p:embeddedFont>
      <p:font typeface="Public Sans Heavy Italics"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11" y="3944473"/>
            <a:ext cx="16208771" cy="589546"/>
          </a:xfrm>
          <a:prstGeom prst="rect">
            <a:avLst/>
          </a:prstGeom>
        </p:spPr>
        <p:txBody>
          <a:bodyPr anchor="t" rtlCol="false" tIns="0" lIns="0" bIns="0" rIns="0">
            <a:spAutoFit/>
          </a:bodyPr>
          <a:lstStyle/>
          <a:p>
            <a:pPr>
              <a:lnSpc>
                <a:spcPts val="4780"/>
              </a:lnSpc>
              <a:spcBef>
                <a:spcPct val="0"/>
              </a:spcBef>
            </a:pPr>
            <a:r>
              <a:rPr lang="en-US" sz="3414" spc="775">
                <a:solidFill>
                  <a:srgbClr val="2B2C30"/>
                </a:solidFill>
                <a:latin typeface="Public Sans Bold"/>
              </a:rPr>
              <a:t>PREDICTION OF WIND ENERGY USING AUTO AI MODEL</a:t>
            </a:r>
          </a:p>
        </p:txBody>
      </p:sp>
      <p:sp>
        <p:nvSpPr>
          <p:cNvPr name="TextBox 5" id="5"/>
          <p:cNvSpPr txBox="true"/>
          <p:nvPr/>
        </p:nvSpPr>
        <p:spPr>
          <a:xfrm rot="0">
            <a:off x="14990680" y="8611696"/>
            <a:ext cx="1682491" cy="732329"/>
          </a:xfrm>
          <a:prstGeom prst="rect">
            <a:avLst/>
          </a:prstGeom>
        </p:spPr>
        <p:txBody>
          <a:bodyPr anchor="t" rtlCol="false" tIns="0" lIns="0" bIns="0" rIns="0">
            <a:spAutoFit/>
          </a:bodyPr>
          <a:lstStyle/>
          <a:p>
            <a:pPr>
              <a:lnSpc>
                <a:spcPts val="2717"/>
              </a:lnSpc>
            </a:pPr>
            <a:r>
              <a:rPr lang="en-US" sz="2986" spc="14">
                <a:solidFill>
                  <a:srgbClr val="2B2C30"/>
                </a:solidFill>
                <a:latin typeface="Public Sans"/>
              </a:rPr>
              <a:t>IIEST,</a:t>
            </a:r>
          </a:p>
          <a:p>
            <a:pPr>
              <a:lnSpc>
                <a:spcPts val="2717"/>
              </a:lnSpc>
            </a:pPr>
            <a:r>
              <a:rPr lang="en-US" sz="2986" spc="14">
                <a:solidFill>
                  <a:srgbClr val="2B2C30"/>
                </a:solidFill>
                <a:latin typeface="Public Sans"/>
              </a:rPr>
              <a:t>Shibpur</a:t>
            </a:r>
          </a:p>
        </p:txBody>
      </p:sp>
      <p:sp>
        <p:nvSpPr>
          <p:cNvPr name="TextBox 6" id="6"/>
          <p:cNvSpPr txBox="true"/>
          <p:nvPr/>
        </p:nvSpPr>
        <p:spPr>
          <a:xfrm rot="0">
            <a:off x="1028700" y="914400"/>
            <a:ext cx="5294334" cy="913132"/>
          </a:xfrm>
          <a:prstGeom prst="rect">
            <a:avLst/>
          </a:prstGeom>
        </p:spPr>
        <p:txBody>
          <a:bodyPr anchor="t" rtlCol="false" tIns="0" lIns="0" bIns="0" rIns="0">
            <a:spAutoFit/>
          </a:bodyPr>
          <a:lstStyle/>
          <a:p>
            <a:pPr algn="ctr">
              <a:lnSpc>
                <a:spcPts val="7419"/>
              </a:lnSpc>
              <a:spcBef>
                <a:spcPct val="0"/>
              </a:spcBef>
            </a:pPr>
            <a:r>
              <a:rPr lang="en-US" sz="5299">
                <a:solidFill>
                  <a:srgbClr val="2B2C30"/>
                </a:solidFill>
                <a:latin typeface="Public Sans Bold"/>
              </a:rPr>
              <a:t>Major Project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990680" y="8611696"/>
            <a:ext cx="1682491" cy="732329"/>
          </a:xfrm>
          <a:prstGeom prst="rect">
            <a:avLst/>
          </a:prstGeom>
        </p:spPr>
        <p:txBody>
          <a:bodyPr anchor="t" rtlCol="false" tIns="0" lIns="0" bIns="0" rIns="0">
            <a:spAutoFit/>
          </a:bodyPr>
          <a:lstStyle/>
          <a:p>
            <a:pPr>
              <a:lnSpc>
                <a:spcPts val="2717"/>
              </a:lnSpc>
            </a:pPr>
            <a:r>
              <a:rPr lang="en-US" sz="2986" spc="14">
                <a:solidFill>
                  <a:srgbClr val="2B2C30"/>
                </a:solidFill>
                <a:latin typeface="Public Sans"/>
              </a:rPr>
              <a:t>IIEST,</a:t>
            </a:r>
          </a:p>
          <a:p>
            <a:pPr>
              <a:lnSpc>
                <a:spcPts val="2717"/>
              </a:lnSpc>
            </a:pPr>
            <a:r>
              <a:rPr lang="en-US" sz="2986" spc="14">
                <a:solidFill>
                  <a:srgbClr val="2B2C30"/>
                </a:solidFill>
                <a:latin typeface="Public Sans"/>
              </a:rPr>
              <a:t>Shibpur</a:t>
            </a:r>
          </a:p>
        </p:txBody>
      </p:sp>
      <p:sp>
        <p:nvSpPr>
          <p:cNvPr name="TextBox 4" id="4"/>
          <p:cNvSpPr txBox="true"/>
          <p:nvPr/>
        </p:nvSpPr>
        <p:spPr>
          <a:xfrm rot="0">
            <a:off x="1028700" y="2429094"/>
            <a:ext cx="11801591" cy="4476751"/>
          </a:xfrm>
          <a:prstGeom prst="rect">
            <a:avLst/>
          </a:prstGeom>
        </p:spPr>
        <p:txBody>
          <a:bodyPr anchor="t" rtlCol="false" tIns="0" lIns="0" bIns="0" rIns="0">
            <a:spAutoFit/>
          </a:bodyPr>
          <a:lstStyle/>
          <a:p>
            <a:pPr algn="just">
              <a:lnSpc>
                <a:spcPts val="4499"/>
              </a:lnSpc>
            </a:pPr>
            <a:r>
              <a:rPr lang="en-US" sz="2999" spc="434">
                <a:solidFill>
                  <a:srgbClr val="2B2C30"/>
                </a:solidFill>
                <a:latin typeface="Public Sans Bold"/>
              </a:rPr>
              <a:t>The demand for renewable energy sources is on the rise. Wind energy is a promising alternative, but its production can be unpredictable. Auto AI- based prediction models can optimize wind energy generation by providing accurate forecasts. This presentation will explore the benefits of using such models.</a:t>
            </a:r>
          </a:p>
          <a:p>
            <a:pPr algn="just">
              <a:lnSpc>
                <a:spcPts val="4499"/>
              </a:lnSpc>
            </a:pPr>
          </a:p>
        </p:txBody>
      </p:sp>
      <p:sp>
        <p:nvSpPr>
          <p:cNvPr name="TextBox 5" id="5"/>
          <p:cNvSpPr txBox="true"/>
          <p:nvPr/>
        </p:nvSpPr>
        <p:spPr>
          <a:xfrm rot="0">
            <a:off x="648637" y="933450"/>
            <a:ext cx="5593895" cy="837567"/>
          </a:xfrm>
          <a:prstGeom prst="rect">
            <a:avLst/>
          </a:prstGeom>
        </p:spPr>
        <p:txBody>
          <a:bodyPr anchor="t" rtlCol="false" tIns="0" lIns="0" bIns="0" rIns="0">
            <a:spAutoFit/>
          </a:bodyPr>
          <a:lstStyle/>
          <a:p>
            <a:pPr algn="ctr">
              <a:lnSpc>
                <a:spcPts val="6859"/>
              </a:lnSpc>
              <a:spcBef>
                <a:spcPct val="0"/>
              </a:spcBef>
            </a:pPr>
            <a:r>
              <a:rPr lang="en-US" sz="4899">
                <a:solidFill>
                  <a:srgbClr val="2B2C30"/>
                </a:solidFill>
                <a:latin typeface="Public Sans Bold"/>
              </a:rPr>
              <a:t>INTRODUCTION</a:t>
            </a:r>
          </a:p>
        </p:txBody>
      </p:sp>
      <p:sp>
        <p:nvSpPr>
          <p:cNvPr name="AutoShape 6" id="6"/>
          <p:cNvSpPr/>
          <p:nvPr/>
        </p:nvSpPr>
        <p:spPr>
          <a:xfrm flipV="true">
            <a:off x="1028700" y="1771017"/>
            <a:ext cx="15644471" cy="1905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990680" y="8611696"/>
            <a:ext cx="1682491" cy="732329"/>
          </a:xfrm>
          <a:prstGeom prst="rect">
            <a:avLst/>
          </a:prstGeom>
        </p:spPr>
        <p:txBody>
          <a:bodyPr anchor="t" rtlCol="false" tIns="0" lIns="0" bIns="0" rIns="0">
            <a:spAutoFit/>
          </a:bodyPr>
          <a:lstStyle/>
          <a:p>
            <a:pPr>
              <a:lnSpc>
                <a:spcPts val="2717"/>
              </a:lnSpc>
            </a:pPr>
            <a:r>
              <a:rPr lang="en-US" sz="2986" spc="14">
                <a:solidFill>
                  <a:srgbClr val="2B2C30"/>
                </a:solidFill>
                <a:latin typeface="Public Sans"/>
              </a:rPr>
              <a:t>IIEST,</a:t>
            </a:r>
          </a:p>
          <a:p>
            <a:pPr>
              <a:lnSpc>
                <a:spcPts val="2717"/>
              </a:lnSpc>
            </a:pPr>
            <a:r>
              <a:rPr lang="en-US" sz="2986" spc="14">
                <a:solidFill>
                  <a:srgbClr val="2B2C30"/>
                </a:solidFill>
                <a:latin typeface="Public Sans"/>
              </a:rPr>
              <a:t>Shibpur</a:t>
            </a:r>
          </a:p>
        </p:txBody>
      </p:sp>
      <p:sp>
        <p:nvSpPr>
          <p:cNvPr name="TextBox 4" id="4"/>
          <p:cNvSpPr txBox="true"/>
          <p:nvPr/>
        </p:nvSpPr>
        <p:spPr>
          <a:xfrm rot="0">
            <a:off x="1028677" y="975991"/>
            <a:ext cx="6493550" cy="837567"/>
          </a:xfrm>
          <a:prstGeom prst="rect">
            <a:avLst/>
          </a:prstGeom>
        </p:spPr>
        <p:txBody>
          <a:bodyPr anchor="t" rtlCol="false" tIns="0" lIns="0" bIns="0" rIns="0">
            <a:spAutoFit/>
          </a:bodyPr>
          <a:lstStyle/>
          <a:p>
            <a:pPr algn="ctr">
              <a:lnSpc>
                <a:spcPts val="6859"/>
              </a:lnSpc>
              <a:spcBef>
                <a:spcPct val="0"/>
              </a:spcBef>
            </a:pPr>
            <a:r>
              <a:rPr lang="en-US" sz="4899">
                <a:solidFill>
                  <a:srgbClr val="2B2C30"/>
                </a:solidFill>
                <a:latin typeface="Public Sans Bold"/>
              </a:rPr>
              <a:t>ABOUT THE PROJECT</a:t>
            </a:r>
          </a:p>
        </p:txBody>
      </p:sp>
      <p:sp>
        <p:nvSpPr>
          <p:cNvPr name="TextBox 5" id="5"/>
          <p:cNvSpPr txBox="true"/>
          <p:nvPr/>
        </p:nvSpPr>
        <p:spPr>
          <a:xfrm rot="0">
            <a:off x="1028700" y="2457870"/>
            <a:ext cx="10788090" cy="3914776"/>
          </a:xfrm>
          <a:prstGeom prst="rect">
            <a:avLst/>
          </a:prstGeom>
        </p:spPr>
        <p:txBody>
          <a:bodyPr anchor="t" rtlCol="false" tIns="0" lIns="0" bIns="0" rIns="0">
            <a:spAutoFit/>
          </a:bodyPr>
          <a:lstStyle/>
          <a:p>
            <a:pPr algn="just">
              <a:lnSpc>
                <a:spcPts val="4499"/>
              </a:lnSpc>
            </a:pPr>
            <a:r>
              <a:rPr lang="en-US" sz="2999" spc="434">
                <a:solidFill>
                  <a:srgbClr val="2B2C30"/>
                </a:solidFill>
                <a:latin typeface="Public Sans Bold"/>
              </a:rPr>
              <a:t>Wind energy is a clean and renewable source of power. However, its production can be affected by several factors such as wind speed, direction, and turbulence. Auto AI-based prediction models can analyze these factors and provide accurate forecasts for wind energy generation.</a:t>
            </a:r>
          </a:p>
        </p:txBody>
      </p:sp>
      <p:sp>
        <p:nvSpPr>
          <p:cNvPr name="AutoShape 6" id="6"/>
          <p:cNvSpPr/>
          <p:nvPr/>
        </p:nvSpPr>
        <p:spPr>
          <a:xfrm flipV="true">
            <a:off x="1028700" y="1804032"/>
            <a:ext cx="15644471" cy="1905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990680" y="8611696"/>
            <a:ext cx="1682491" cy="732329"/>
          </a:xfrm>
          <a:prstGeom prst="rect">
            <a:avLst/>
          </a:prstGeom>
        </p:spPr>
        <p:txBody>
          <a:bodyPr anchor="t" rtlCol="false" tIns="0" lIns="0" bIns="0" rIns="0">
            <a:spAutoFit/>
          </a:bodyPr>
          <a:lstStyle/>
          <a:p>
            <a:pPr>
              <a:lnSpc>
                <a:spcPts val="2717"/>
              </a:lnSpc>
            </a:pPr>
            <a:r>
              <a:rPr lang="en-US" sz="2986" spc="14">
                <a:solidFill>
                  <a:srgbClr val="2B2C30"/>
                </a:solidFill>
                <a:latin typeface="Public Sans"/>
              </a:rPr>
              <a:t>IIEST,</a:t>
            </a:r>
          </a:p>
          <a:p>
            <a:pPr>
              <a:lnSpc>
                <a:spcPts val="2717"/>
              </a:lnSpc>
            </a:pPr>
            <a:r>
              <a:rPr lang="en-US" sz="2986" spc="14">
                <a:solidFill>
                  <a:srgbClr val="2B2C30"/>
                </a:solidFill>
                <a:latin typeface="Public Sans"/>
              </a:rPr>
              <a:t>Shibpur</a:t>
            </a:r>
          </a:p>
        </p:txBody>
      </p:sp>
      <p:sp>
        <p:nvSpPr>
          <p:cNvPr name="TextBox 4" id="4"/>
          <p:cNvSpPr txBox="true"/>
          <p:nvPr/>
        </p:nvSpPr>
        <p:spPr>
          <a:xfrm rot="0">
            <a:off x="1028700" y="975991"/>
            <a:ext cx="3195280" cy="837567"/>
          </a:xfrm>
          <a:prstGeom prst="rect">
            <a:avLst/>
          </a:prstGeom>
        </p:spPr>
        <p:txBody>
          <a:bodyPr anchor="t" rtlCol="false" tIns="0" lIns="0" bIns="0" rIns="0">
            <a:spAutoFit/>
          </a:bodyPr>
          <a:lstStyle/>
          <a:p>
            <a:pPr algn="ctr">
              <a:lnSpc>
                <a:spcPts val="6859"/>
              </a:lnSpc>
              <a:spcBef>
                <a:spcPct val="0"/>
              </a:spcBef>
            </a:pPr>
            <a:r>
              <a:rPr lang="en-US" sz="4899">
                <a:solidFill>
                  <a:srgbClr val="2B2C30"/>
                </a:solidFill>
                <a:latin typeface="Public Sans Bold"/>
              </a:rPr>
              <a:t>PROBLEM </a:t>
            </a:r>
          </a:p>
        </p:txBody>
      </p:sp>
      <p:sp>
        <p:nvSpPr>
          <p:cNvPr name="TextBox 5" id="5"/>
          <p:cNvSpPr txBox="true"/>
          <p:nvPr/>
        </p:nvSpPr>
        <p:spPr>
          <a:xfrm rot="0">
            <a:off x="1028677" y="2457870"/>
            <a:ext cx="10788090" cy="4476751"/>
          </a:xfrm>
          <a:prstGeom prst="rect">
            <a:avLst/>
          </a:prstGeom>
        </p:spPr>
        <p:txBody>
          <a:bodyPr anchor="t" rtlCol="false" tIns="0" lIns="0" bIns="0" rIns="0">
            <a:spAutoFit/>
          </a:bodyPr>
          <a:lstStyle/>
          <a:p>
            <a:pPr algn="just">
              <a:lnSpc>
                <a:spcPts val="4499"/>
              </a:lnSpc>
            </a:pPr>
            <a:r>
              <a:rPr lang="en-US" sz="2999" spc="434">
                <a:solidFill>
                  <a:srgbClr val="2B2C30"/>
                </a:solidFill>
                <a:latin typeface="Public Sans Bold"/>
              </a:rPr>
              <a:t>Wind energy's global importance is rising, but its output hinges on weather conditions. Accurate predictions enable efficient coordination with other energy sources, reducing overproduction costs. Our paper uses weather data to predict energy output and analyzes key parameters and their correlations.</a:t>
            </a:r>
          </a:p>
        </p:txBody>
      </p:sp>
      <p:sp>
        <p:nvSpPr>
          <p:cNvPr name="AutoShape 6" id="6"/>
          <p:cNvSpPr/>
          <p:nvPr/>
        </p:nvSpPr>
        <p:spPr>
          <a:xfrm flipV="true">
            <a:off x="1028700" y="1804032"/>
            <a:ext cx="15644471" cy="1905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990680" y="8611696"/>
            <a:ext cx="1682491" cy="732329"/>
          </a:xfrm>
          <a:prstGeom prst="rect">
            <a:avLst/>
          </a:prstGeom>
        </p:spPr>
        <p:txBody>
          <a:bodyPr anchor="t" rtlCol="false" tIns="0" lIns="0" bIns="0" rIns="0">
            <a:spAutoFit/>
          </a:bodyPr>
          <a:lstStyle/>
          <a:p>
            <a:pPr>
              <a:lnSpc>
                <a:spcPts val="2717"/>
              </a:lnSpc>
            </a:pPr>
            <a:r>
              <a:rPr lang="en-US" sz="2986" spc="14">
                <a:solidFill>
                  <a:srgbClr val="2B2C30"/>
                </a:solidFill>
                <a:latin typeface="Public Sans"/>
              </a:rPr>
              <a:t>IIEST,</a:t>
            </a:r>
          </a:p>
          <a:p>
            <a:pPr>
              <a:lnSpc>
                <a:spcPts val="2717"/>
              </a:lnSpc>
            </a:pPr>
            <a:r>
              <a:rPr lang="en-US" sz="2986" spc="14">
                <a:solidFill>
                  <a:srgbClr val="2B2C30"/>
                </a:solidFill>
                <a:latin typeface="Public Sans"/>
              </a:rPr>
              <a:t>Shibpur</a:t>
            </a:r>
          </a:p>
        </p:txBody>
      </p:sp>
      <p:sp>
        <p:nvSpPr>
          <p:cNvPr name="TextBox 4" id="4"/>
          <p:cNvSpPr txBox="true"/>
          <p:nvPr/>
        </p:nvSpPr>
        <p:spPr>
          <a:xfrm rot="0">
            <a:off x="1001792" y="975991"/>
            <a:ext cx="3249097" cy="837567"/>
          </a:xfrm>
          <a:prstGeom prst="rect">
            <a:avLst/>
          </a:prstGeom>
        </p:spPr>
        <p:txBody>
          <a:bodyPr anchor="t" rtlCol="false" tIns="0" lIns="0" bIns="0" rIns="0">
            <a:spAutoFit/>
          </a:bodyPr>
          <a:lstStyle/>
          <a:p>
            <a:pPr algn="ctr">
              <a:lnSpc>
                <a:spcPts val="6859"/>
              </a:lnSpc>
              <a:spcBef>
                <a:spcPct val="0"/>
              </a:spcBef>
            </a:pPr>
            <a:r>
              <a:rPr lang="en-US" sz="4899">
                <a:solidFill>
                  <a:srgbClr val="2B2C30"/>
                </a:solidFill>
                <a:latin typeface="Public Sans Bold"/>
              </a:rPr>
              <a:t>SOLUTION</a:t>
            </a:r>
          </a:p>
        </p:txBody>
      </p:sp>
      <p:sp>
        <p:nvSpPr>
          <p:cNvPr name="TextBox 5" id="5"/>
          <p:cNvSpPr txBox="true"/>
          <p:nvPr/>
        </p:nvSpPr>
        <p:spPr>
          <a:xfrm rot="0">
            <a:off x="1028700" y="2362915"/>
            <a:ext cx="10990790" cy="4476751"/>
          </a:xfrm>
          <a:prstGeom prst="rect">
            <a:avLst/>
          </a:prstGeom>
        </p:spPr>
        <p:txBody>
          <a:bodyPr anchor="t" rtlCol="false" tIns="0" lIns="0" bIns="0" rIns="0">
            <a:spAutoFit/>
          </a:bodyPr>
          <a:lstStyle/>
          <a:p>
            <a:pPr algn="just">
              <a:lnSpc>
                <a:spcPts val="4499"/>
              </a:lnSpc>
            </a:pPr>
            <a:r>
              <a:rPr lang="en-US" sz="2999" spc="434">
                <a:solidFill>
                  <a:srgbClr val="2B2C30"/>
                </a:solidFill>
                <a:latin typeface="Public Sans Bold"/>
              </a:rPr>
              <a:t>Our goal is to predict wind energy production using publicly available weather data near wind farms. We employ IBM Watson Auto-AI for prediction and deploy it on GitHub for use as an API in mobile and web applications. We are developing a web app with Node-RED, utilizing the deployed model to showcase energy output predictions.</a:t>
            </a:r>
          </a:p>
        </p:txBody>
      </p:sp>
      <p:sp>
        <p:nvSpPr>
          <p:cNvPr name="AutoShape 6" id="6"/>
          <p:cNvSpPr/>
          <p:nvPr/>
        </p:nvSpPr>
        <p:spPr>
          <a:xfrm flipV="true">
            <a:off x="1028700" y="1804032"/>
            <a:ext cx="15644471" cy="1905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677" y="975991"/>
            <a:ext cx="4143256" cy="837567"/>
          </a:xfrm>
          <a:prstGeom prst="rect">
            <a:avLst/>
          </a:prstGeom>
        </p:spPr>
        <p:txBody>
          <a:bodyPr anchor="t" rtlCol="false" tIns="0" lIns="0" bIns="0" rIns="0">
            <a:spAutoFit/>
          </a:bodyPr>
          <a:lstStyle/>
          <a:p>
            <a:pPr>
              <a:lnSpc>
                <a:spcPts val="6859"/>
              </a:lnSpc>
              <a:spcBef>
                <a:spcPct val="0"/>
              </a:spcBef>
            </a:pPr>
            <a:r>
              <a:rPr lang="en-US" sz="4899">
                <a:solidFill>
                  <a:srgbClr val="2B2C30"/>
                </a:solidFill>
                <a:latin typeface="Public Sans Bold"/>
              </a:rPr>
              <a:t>FLOW CHART</a:t>
            </a:r>
          </a:p>
        </p:txBody>
      </p:sp>
      <p:sp>
        <p:nvSpPr>
          <p:cNvPr name="AutoShape 4" id="4"/>
          <p:cNvSpPr/>
          <p:nvPr/>
        </p:nvSpPr>
        <p:spPr>
          <a:xfrm flipV="true">
            <a:off x="1028700" y="1804032"/>
            <a:ext cx="15644471" cy="1905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4741132" y="2221693"/>
            <a:ext cx="1988374" cy="1545217"/>
            <a:chOff x="0" y="0"/>
            <a:chExt cx="523687" cy="406971"/>
          </a:xfrm>
        </p:grpSpPr>
        <p:sp>
          <p:nvSpPr>
            <p:cNvPr name="Freeform 6" id="6"/>
            <p:cNvSpPr/>
            <p:nvPr/>
          </p:nvSpPr>
          <p:spPr>
            <a:xfrm flipH="false" flipV="false" rot="0">
              <a:off x="0" y="0"/>
              <a:ext cx="523687" cy="406971"/>
            </a:xfrm>
            <a:custGeom>
              <a:avLst/>
              <a:gdLst/>
              <a:ahLst/>
              <a:cxnLst/>
              <a:rect r="r" b="b" t="t" l="l"/>
              <a:pathLst>
                <a:path h="406971" w="523687">
                  <a:moveTo>
                    <a:pt x="198573" y="0"/>
                  </a:moveTo>
                  <a:lnTo>
                    <a:pt x="325114" y="0"/>
                  </a:lnTo>
                  <a:cubicBezTo>
                    <a:pt x="377779" y="0"/>
                    <a:pt x="428286" y="20921"/>
                    <a:pt x="465526" y="58161"/>
                  </a:cubicBezTo>
                  <a:cubicBezTo>
                    <a:pt x="502766" y="95400"/>
                    <a:pt x="523687" y="145908"/>
                    <a:pt x="523687" y="198573"/>
                  </a:cubicBezTo>
                  <a:lnTo>
                    <a:pt x="523687" y="208397"/>
                  </a:lnTo>
                  <a:cubicBezTo>
                    <a:pt x="523687" y="318066"/>
                    <a:pt x="434783" y="406971"/>
                    <a:pt x="325114" y="406971"/>
                  </a:cubicBezTo>
                  <a:lnTo>
                    <a:pt x="198573" y="406971"/>
                  </a:lnTo>
                  <a:cubicBezTo>
                    <a:pt x="145908" y="406971"/>
                    <a:pt x="95400" y="386050"/>
                    <a:pt x="58161" y="348810"/>
                  </a:cubicBezTo>
                  <a:cubicBezTo>
                    <a:pt x="20921" y="311570"/>
                    <a:pt x="0" y="261062"/>
                    <a:pt x="0" y="208397"/>
                  </a:cubicBezTo>
                  <a:lnTo>
                    <a:pt x="0" y="198573"/>
                  </a:lnTo>
                  <a:cubicBezTo>
                    <a:pt x="0" y="145908"/>
                    <a:pt x="20921" y="95400"/>
                    <a:pt x="58161" y="58161"/>
                  </a:cubicBezTo>
                  <a:cubicBezTo>
                    <a:pt x="95400" y="20921"/>
                    <a:pt x="145908" y="0"/>
                    <a:pt x="198573" y="0"/>
                  </a:cubicBezTo>
                  <a:close/>
                </a:path>
              </a:pathLst>
            </a:custGeom>
            <a:solidFill>
              <a:srgbClr val="EFEEE7"/>
            </a:solidFill>
            <a:ln w="38100" cap="rnd">
              <a:solidFill>
                <a:srgbClr val="ED3C3C"/>
              </a:solidFill>
              <a:prstDash val="solid"/>
              <a:round/>
            </a:ln>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640"/>
                </a:lnSpc>
              </a:pPr>
            </a:p>
          </p:txBody>
        </p:sp>
      </p:grpSp>
      <p:grpSp>
        <p:nvGrpSpPr>
          <p:cNvPr name="Group 8" id="8"/>
          <p:cNvGrpSpPr/>
          <p:nvPr/>
        </p:nvGrpSpPr>
        <p:grpSpPr>
          <a:xfrm rot="0">
            <a:off x="7459373" y="2221693"/>
            <a:ext cx="2638170" cy="1545217"/>
            <a:chOff x="0" y="0"/>
            <a:chExt cx="694827" cy="406971"/>
          </a:xfrm>
        </p:grpSpPr>
        <p:sp>
          <p:nvSpPr>
            <p:cNvPr name="Freeform 9" id="9"/>
            <p:cNvSpPr/>
            <p:nvPr/>
          </p:nvSpPr>
          <p:spPr>
            <a:xfrm flipH="false" flipV="false" rot="0">
              <a:off x="0" y="0"/>
              <a:ext cx="694827" cy="406971"/>
            </a:xfrm>
            <a:custGeom>
              <a:avLst/>
              <a:gdLst/>
              <a:ahLst/>
              <a:cxnLst/>
              <a:rect r="r" b="b" t="t" l="l"/>
              <a:pathLst>
                <a:path h="406971" w="694827">
                  <a:moveTo>
                    <a:pt x="149664" y="0"/>
                  </a:moveTo>
                  <a:lnTo>
                    <a:pt x="545163" y="0"/>
                  </a:lnTo>
                  <a:cubicBezTo>
                    <a:pt x="627820" y="0"/>
                    <a:pt x="694827" y="67007"/>
                    <a:pt x="694827" y="149664"/>
                  </a:cubicBezTo>
                  <a:lnTo>
                    <a:pt x="694827" y="257307"/>
                  </a:lnTo>
                  <a:cubicBezTo>
                    <a:pt x="694827" y="339964"/>
                    <a:pt x="627820" y="406971"/>
                    <a:pt x="545163" y="406971"/>
                  </a:cubicBezTo>
                  <a:lnTo>
                    <a:pt x="149664" y="406971"/>
                  </a:lnTo>
                  <a:cubicBezTo>
                    <a:pt x="67007" y="406971"/>
                    <a:pt x="0" y="339964"/>
                    <a:pt x="0" y="257307"/>
                  </a:cubicBezTo>
                  <a:lnTo>
                    <a:pt x="0" y="149664"/>
                  </a:lnTo>
                  <a:cubicBezTo>
                    <a:pt x="0" y="67007"/>
                    <a:pt x="67007" y="0"/>
                    <a:pt x="149664" y="0"/>
                  </a:cubicBezTo>
                  <a:close/>
                </a:path>
              </a:pathLst>
            </a:custGeom>
            <a:solidFill>
              <a:srgbClr val="EFEEE7"/>
            </a:solidFill>
            <a:ln w="38100" cap="rnd">
              <a:solidFill>
                <a:srgbClr val="ED3C3C"/>
              </a:solidFill>
              <a:prstDash val="solid"/>
              <a:round/>
            </a:ln>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640"/>
                </a:lnSpc>
              </a:pPr>
            </a:p>
          </p:txBody>
        </p:sp>
      </p:grpSp>
      <p:grpSp>
        <p:nvGrpSpPr>
          <p:cNvPr name="Group 11" id="11"/>
          <p:cNvGrpSpPr/>
          <p:nvPr/>
        </p:nvGrpSpPr>
        <p:grpSpPr>
          <a:xfrm rot="0">
            <a:off x="10810099" y="2254813"/>
            <a:ext cx="2834021" cy="1221367"/>
            <a:chOff x="0" y="0"/>
            <a:chExt cx="746409" cy="321677"/>
          </a:xfrm>
        </p:grpSpPr>
        <p:sp>
          <p:nvSpPr>
            <p:cNvPr name="Freeform 12" id="12"/>
            <p:cNvSpPr/>
            <p:nvPr/>
          </p:nvSpPr>
          <p:spPr>
            <a:xfrm flipH="false" flipV="false" rot="0">
              <a:off x="0" y="0"/>
              <a:ext cx="746409" cy="321677"/>
            </a:xfrm>
            <a:custGeom>
              <a:avLst/>
              <a:gdLst/>
              <a:ahLst/>
              <a:cxnLst/>
              <a:rect r="r" b="b" t="t" l="l"/>
              <a:pathLst>
                <a:path h="321677" w="746409">
                  <a:moveTo>
                    <a:pt x="139321" y="0"/>
                  </a:moveTo>
                  <a:lnTo>
                    <a:pt x="607088" y="0"/>
                  </a:lnTo>
                  <a:cubicBezTo>
                    <a:pt x="644038" y="0"/>
                    <a:pt x="679475" y="14678"/>
                    <a:pt x="705603" y="40806"/>
                  </a:cubicBezTo>
                  <a:cubicBezTo>
                    <a:pt x="731731" y="66934"/>
                    <a:pt x="746409" y="102371"/>
                    <a:pt x="746409" y="139321"/>
                  </a:cubicBezTo>
                  <a:lnTo>
                    <a:pt x="746409" y="182356"/>
                  </a:lnTo>
                  <a:cubicBezTo>
                    <a:pt x="746409" y="259301"/>
                    <a:pt x="684033" y="321677"/>
                    <a:pt x="607088" y="321677"/>
                  </a:cubicBezTo>
                  <a:lnTo>
                    <a:pt x="139321" y="321677"/>
                  </a:lnTo>
                  <a:cubicBezTo>
                    <a:pt x="62376" y="321677"/>
                    <a:pt x="0" y="259301"/>
                    <a:pt x="0" y="182356"/>
                  </a:cubicBezTo>
                  <a:lnTo>
                    <a:pt x="0" y="139321"/>
                  </a:lnTo>
                  <a:cubicBezTo>
                    <a:pt x="0" y="62376"/>
                    <a:pt x="62376" y="0"/>
                    <a:pt x="139321" y="0"/>
                  </a:cubicBezTo>
                  <a:close/>
                </a:path>
              </a:pathLst>
            </a:custGeom>
            <a:solidFill>
              <a:srgbClr val="EFEEE7"/>
            </a:solidFill>
            <a:ln w="38100" cap="rnd">
              <a:solidFill>
                <a:srgbClr val="ED3C3C"/>
              </a:solidFill>
              <a:prstDash val="solid"/>
              <a:round/>
            </a:ln>
          </p:spPr>
        </p:sp>
        <p:sp>
          <p:nvSpPr>
            <p:cNvPr name="TextBox 13" id="13"/>
            <p:cNvSpPr txBox="true"/>
            <p:nvPr/>
          </p:nvSpPr>
          <p:spPr>
            <a:xfrm>
              <a:off x="0" y="-47625"/>
              <a:ext cx="812800" cy="860425"/>
            </a:xfrm>
            <a:prstGeom prst="rect">
              <a:avLst/>
            </a:prstGeom>
          </p:spPr>
          <p:txBody>
            <a:bodyPr anchor="ctr" rtlCol="false" tIns="50800" lIns="50800" bIns="50800" rIns="50800"/>
            <a:lstStyle/>
            <a:p>
              <a:pPr algn="ctr">
                <a:lnSpc>
                  <a:spcPts val="2640"/>
                </a:lnSpc>
              </a:pPr>
            </a:p>
          </p:txBody>
        </p:sp>
      </p:grpSp>
      <p:grpSp>
        <p:nvGrpSpPr>
          <p:cNvPr name="Group 14" id="14"/>
          <p:cNvGrpSpPr/>
          <p:nvPr/>
        </p:nvGrpSpPr>
        <p:grpSpPr>
          <a:xfrm rot="-5400000">
            <a:off x="-1110737" y="4361130"/>
            <a:ext cx="6394789" cy="2115914"/>
            <a:chOff x="0" y="0"/>
            <a:chExt cx="1684224" cy="557278"/>
          </a:xfrm>
        </p:grpSpPr>
        <p:sp>
          <p:nvSpPr>
            <p:cNvPr name="Freeform 15" id="15"/>
            <p:cNvSpPr/>
            <p:nvPr/>
          </p:nvSpPr>
          <p:spPr>
            <a:xfrm flipH="false" flipV="false" rot="0">
              <a:off x="0" y="0"/>
              <a:ext cx="1684224" cy="557278"/>
            </a:xfrm>
            <a:custGeom>
              <a:avLst/>
              <a:gdLst/>
              <a:ahLst/>
              <a:cxnLst/>
              <a:rect r="r" b="b" t="t" l="l"/>
              <a:pathLst>
                <a:path h="557278" w="1684224">
                  <a:moveTo>
                    <a:pt x="61744" y="0"/>
                  </a:moveTo>
                  <a:lnTo>
                    <a:pt x="1622480" y="0"/>
                  </a:lnTo>
                  <a:cubicBezTo>
                    <a:pt x="1638856" y="0"/>
                    <a:pt x="1654561" y="6505"/>
                    <a:pt x="1666140" y="18084"/>
                  </a:cubicBezTo>
                  <a:cubicBezTo>
                    <a:pt x="1677719" y="29664"/>
                    <a:pt x="1684224" y="45368"/>
                    <a:pt x="1684224" y="61744"/>
                  </a:cubicBezTo>
                  <a:lnTo>
                    <a:pt x="1684224" y="495534"/>
                  </a:lnTo>
                  <a:cubicBezTo>
                    <a:pt x="1684224" y="511910"/>
                    <a:pt x="1677719" y="527614"/>
                    <a:pt x="1666140" y="539194"/>
                  </a:cubicBezTo>
                  <a:cubicBezTo>
                    <a:pt x="1654561" y="550773"/>
                    <a:pt x="1638856" y="557278"/>
                    <a:pt x="1622480" y="557278"/>
                  </a:cubicBezTo>
                  <a:lnTo>
                    <a:pt x="61744" y="557278"/>
                  </a:lnTo>
                  <a:cubicBezTo>
                    <a:pt x="45368" y="557278"/>
                    <a:pt x="29664" y="550773"/>
                    <a:pt x="18084" y="539194"/>
                  </a:cubicBezTo>
                  <a:cubicBezTo>
                    <a:pt x="6505" y="527614"/>
                    <a:pt x="0" y="511910"/>
                    <a:pt x="0" y="495534"/>
                  </a:cubicBezTo>
                  <a:lnTo>
                    <a:pt x="0" y="61744"/>
                  </a:lnTo>
                  <a:cubicBezTo>
                    <a:pt x="0" y="45368"/>
                    <a:pt x="6505" y="29664"/>
                    <a:pt x="18084" y="18084"/>
                  </a:cubicBezTo>
                  <a:cubicBezTo>
                    <a:pt x="29664" y="6505"/>
                    <a:pt x="45368" y="0"/>
                    <a:pt x="61744" y="0"/>
                  </a:cubicBezTo>
                  <a:close/>
                </a:path>
              </a:pathLst>
            </a:custGeom>
            <a:solidFill>
              <a:srgbClr val="EFEEE7"/>
            </a:solidFill>
            <a:ln w="38100" cap="rnd">
              <a:solidFill>
                <a:srgbClr val="000000"/>
              </a:solidFill>
              <a:prstDash val="solid"/>
              <a:round/>
            </a:ln>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40"/>
                </a:lnSpc>
              </a:pPr>
            </a:p>
          </p:txBody>
        </p:sp>
      </p:grpSp>
      <p:grpSp>
        <p:nvGrpSpPr>
          <p:cNvPr name="Group 17" id="17"/>
          <p:cNvGrpSpPr/>
          <p:nvPr/>
        </p:nvGrpSpPr>
        <p:grpSpPr>
          <a:xfrm rot="0">
            <a:off x="9930923" y="3936096"/>
            <a:ext cx="3747137" cy="1108074"/>
            <a:chOff x="0" y="0"/>
            <a:chExt cx="986900" cy="291838"/>
          </a:xfrm>
        </p:grpSpPr>
        <p:sp>
          <p:nvSpPr>
            <p:cNvPr name="Freeform 18" id="18"/>
            <p:cNvSpPr/>
            <p:nvPr/>
          </p:nvSpPr>
          <p:spPr>
            <a:xfrm flipH="false" flipV="false" rot="0">
              <a:off x="0" y="0"/>
              <a:ext cx="986900" cy="291838"/>
            </a:xfrm>
            <a:custGeom>
              <a:avLst/>
              <a:gdLst/>
              <a:ahLst/>
              <a:cxnLst/>
              <a:rect r="r" b="b" t="t" l="l"/>
              <a:pathLst>
                <a:path h="291838" w="986900">
                  <a:moveTo>
                    <a:pt x="105371" y="0"/>
                  </a:moveTo>
                  <a:lnTo>
                    <a:pt x="881530" y="0"/>
                  </a:lnTo>
                  <a:cubicBezTo>
                    <a:pt x="909476" y="0"/>
                    <a:pt x="936277" y="11102"/>
                    <a:pt x="956038" y="30862"/>
                  </a:cubicBezTo>
                  <a:cubicBezTo>
                    <a:pt x="975799" y="50623"/>
                    <a:pt x="986900" y="77425"/>
                    <a:pt x="986900" y="105371"/>
                  </a:cubicBezTo>
                  <a:lnTo>
                    <a:pt x="986900" y="186468"/>
                  </a:lnTo>
                  <a:cubicBezTo>
                    <a:pt x="986900" y="244662"/>
                    <a:pt x="939724" y="291838"/>
                    <a:pt x="881530" y="291838"/>
                  </a:cubicBezTo>
                  <a:lnTo>
                    <a:pt x="105371" y="291838"/>
                  </a:lnTo>
                  <a:cubicBezTo>
                    <a:pt x="47176" y="291838"/>
                    <a:pt x="0" y="244662"/>
                    <a:pt x="0" y="186468"/>
                  </a:cubicBezTo>
                  <a:lnTo>
                    <a:pt x="0" y="105371"/>
                  </a:lnTo>
                  <a:cubicBezTo>
                    <a:pt x="0" y="47176"/>
                    <a:pt x="47176" y="0"/>
                    <a:pt x="105371" y="0"/>
                  </a:cubicBezTo>
                  <a:close/>
                </a:path>
              </a:pathLst>
            </a:custGeom>
            <a:solidFill>
              <a:srgbClr val="EFEEE7"/>
            </a:solidFill>
            <a:ln w="38100" cap="rnd">
              <a:solidFill>
                <a:srgbClr val="ED3C3C"/>
              </a:solidFill>
              <a:prstDash val="solid"/>
              <a:round/>
            </a:ln>
          </p:spPr>
        </p:sp>
        <p:sp>
          <p:nvSpPr>
            <p:cNvPr name="TextBox 19" id="19"/>
            <p:cNvSpPr txBox="true"/>
            <p:nvPr/>
          </p:nvSpPr>
          <p:spPr>
            <a:xfrm>
              <a:off x="0" y="-47625"/>
              <a:ext cx="812800" cy="860425"/>
            </a:xfrm>
            <a:prstGeom prst="rect">
              <a:avLst/>
            </a:prstGeom>
          </p:spPr>
          <p:txBody>
            <a:bodyPr anchor="ctr" rtlCol="false" tIns="50800" lIns="50800" bIns="50800" rIns="50800"/>
            <a:lstStyle/>
            <a:p>
              <a:pPr algn="ctr">
                <a:lnSpc>
                  <a:spcPts val="2640"/>
                </a:lnSpc>
              </a:pPr>
            </a:p>
          </p:txBody>
        </p:sp>
      </p:grpSp>
      <p:grpSp>
        <p:nvGrpSpPr>
          <p:cNvPr name="Group 20" id="20"/>
          <p:cNvGrpSpPr/>
          <p:nvPr/>
        </p:nvGrpSpPr>
        <p:grpSpPr>
          <a:xfrm rot="0">
            <a:off x="10053178" y="5671476"/>
            <a:ext cx="3448110" cy="1028685"/>
            <a:chOff x="0" y="0"/>
            <a:chExt cx="908144" cy="270929"/>
          </a:xfrm>
        </p:grpSpPr>
        <p:sp>
          <p:nvSpPr>
            <p:cNvPr name="Freeform 21" id="21"/>
            <p:cNvSpPr/>
            <p:nvPr/>
          </p:nvSpPr>
          <p:spPr>
            <a:xfrm flipH="false" flipV="false" rot="0">
              <a:off x="0" y="0"/>
              <a:ext cx="908144" cy="270929"/>
            </a:xfrm>
            <a:custGeom>
              <a:avLst/>
              <a:gdLst/>
              <a:ahLst/>
              <a:cxnLst/>
              <a:rect r="r" b="b" t="t" l="l"/>
              <a:pathLst>
                <a:path h="270929" w="908144">
                  <a:moveTo>
                    <a:pt x="114509" y="0"/>
                  </a:moveTo>
                  <a:lnTo>
                    <a:pt x="793636" y="0"/>
                  </a:lnTo>
                  <a:cubicBezTo>
                    <a:pt x="856877" y="0"/>
                    <a:pt x="908144" y="51267"/>
                    <a:pt x="908144" y="114509"/>
                  </a:cubicBezTo>
                  <a:lnTo>
                    <a:pt x="908144" y="156421"/>
                  </a:lnTo>
                  <a:cubicBezTo>
                    <a:pt x="908144" y="186790"/>
                    <a:pt x="896080" y="215916"/>
                    <a:pt x="874605" y="237391"/>
                  </a:cubicBezTo>
                  <a:cubicBezTo>
                    <a:pt x="853131" y="258865"/>
                    <a:pt x="824005" y="270929"/>
                    <a:pt x="793636" y="270929"/>
                  </a:cubicBezTo>
                  <a:lnTo>
                    <a:pt x="114509" y="270929"/>
                  </a:lnTo>
                  <a:cubicBezTo>
                    <a:pt x="51267" y="270929"/>
                    <a:pt x="0" y="219662"/>
                    <a:pt x="0" y="156421"/>
                  </a:cubicBezTo>
                  <a:lnTo>
                    <a:pt x="0" y="114509"/>
                  </a:lnTo>
                  <a:cubicBezTo>
                    <a:pt x="0" y="51267"/>
                    <a:pt x="51267" y="0"/>
                    <a:pt x="114509" y="0"/>
                  </a:cubicBezTo>
                  <a:close/>
                </a:path>
              </a:pathLst>
            </a:custGeom>
            <a:solidFill>
              <a:srgbClr val="EFEEE7"/>
            </a:solidFill>
            <a:ln w="38100" cap="rnd">
              <a:solidFill>
                <a:srgbClr val="ED3C3C"/>
              </a:solidFill>
              <a:prstDash val="solid"/>
              <a:round/>
            </a:ln>
          </p:spPr>
        </p:sp>
        <p:sp>
          <p:nvSpPr>
            <p:cNvPr name="TextBox 22" id="22"/>
            <p:cNvSpPr txBox="true"/>
            <p:nvPr/>
          </p:nvSpPr>
          <p:spPr>
            <a:xfrm>
              <a:off x="0" y="-47625"/>
              <a:ext cx="812800" cy="860425"/>
            </a:xfrm>
            <a:prstGeom prst="rect">
              <a:avLst/>
            </a:prstGeom>
          </p:spPr>
          <p:txBody>
            <a:bodyPr anchor="ctr" rtlCol="false" tIns="50800" lIns="50800" bIns="50800" rIns="50800"/>
            <a:lstStyle/>
            <a:p>
              <a:pPr algn="ctr">
                <a:lnSpc>
                  <a:spcPts val="2640"/>
                </a:lnSpc>
              </a:pPr>
            </a:p>
          </p:txBody>
        </p:sp>
      </p:grpSp>
      <p:grpSp>
        <p:nvGrpSpPr>
          <p:cNvPr name="Group 23" id="23"/>
          <p:cNvGrpSpPr/>
          <p:nvPr/>
        </p:nvGrpSpPr>
        <p:grpSpPr>
          <a:xfrm rot="0">
            <a:off x="4369657" y="7195461"/>
            <a:ext cx="3663717" cy="1235214"/>
            <a:chOff x="0" y="0"/>
            <a:chExt cx="964930" cy="325324"/>
          </a:xfrm>
        </p:grpSpPr>
        <p:sp>
          <p:nvSpPr>
            <p:cNvPr name="Freeform 24" id="24"/>
            <p:cNvSpPr/>
            <p:nvPr/>
          </p:nvSpPr>
          <p:spPr>
            <a:xfrm flipH="false" flipV="false" rot="0">
              <a:off x="0" y="0"/>
              <a:ext cx="964930" cy="325324"/>
            </a:xfrm>
            <a:custGeom>
              <a:avLst/>
              <a:gdLst/>
              <a:ahLst/>
              <a:cxnLst/>
              <a:rect r="r" b="b" t="t" l="l"/>
              <a:pathLst>
                <a:path h="325324" w="964930">
                  <a:moveTo>
                    <a:pt x="107770" y="0"/>
                  </a:moveTo>
                  <a:lnTo>
                    <a:pt x="857160" y="0"/>
                  </a:lnTo>
                  <a:cubicBezTo>
                    <a:pt x="885742" y="0"/>
                    <a:pt x="913154" y="11354"/>
                    <a:pt x="933365" y="31565"/>
                  </a:cubicBezTo>
                  <a:cubicBezTo>
                    <a:pt x="953575" y="51776"/>
                    <a:pt x="964930" y="79187"/>
                    <a:pt x="964930" y="107770"/>
                  </a:cubicBezTo>
                  <a:lnTo>
                    <a:pt x="964930" y="217554"/>
                  </a:lnTo>
                  <a:cubicBezTo>
                    <a:pt x="964930" y="246136"/>
                    <a:pt x="953575" y="273548"/>
                    <a:pt x="933365" y="293759"/>
                  </a:cubicBezTo>
                  <a:cubicBezTo>
                    <a:pt x="913154" y="313970"/>
                    <a:pt x="885742" y="325324"/>
                    <a:pt x="857160" y="325324"/>
                  </a:cubicBezTo>
                  <a:lnTo>
                    <a:pt x="107770" y="325324"/>
                  </a:lnTo>
                  <a:cubicBezTo>
                    <a:pt x="48250" y="325324"/>
                    <a:pt x="0" y="277074"/>
                    <a:pt x="0" y="217554"/>
                  </a:cubicBezTo>
                  <a:lnTo>
                    <a:pt x="0" y="107770"/>
                  </a:lnTo>
                  <a:cubicBezTo>
                    <a:pt x="0" y="79187"/>
                    <a:pt x="11354" y="51776"/>
                    <a:pt x="31565" y="31565"/>
                  </a:cubicBezTo>
                  <a:cubicBezTo>
                    <a:pt x="51776" y="11354"/>
                    <a:pt x="79187" y="0"/>
                    <a:pt x="107770" y="0"/>
                  </a:cubicBezTo>
                  <a:close/>
                </a:path>
              </a:pathLst>
            </a:custGeom>
            <a:solidFill>
              <a:srgbClr val="EFEEE7"/>
            </a:solidFill>
            <a:ln w="38100" cap="rnd">
              <a:solidFill>
                <a:srgbClr val="ED3C3C"/>
              </a:solidFill>
              <a:prstDash val="solid"/>
              <a:round/>
            </a:ln>
          </p:spPr>
        </p:sp>
        <p:sp>
          <p:nvSpPr>
            <p:cNvPr name="TextBox 25" id="25"/>
            <p:cNvSpPr txBox="true"/>
            <p:nvPr/>
          </p:nvSpPr>
          <p:spPr>
            <a:xfrm>
              <a:off x="0" y="-47625"/>
              <a:ext cx="812800" cy="860425"/>
            </a:xfrm>
            <a:prstGeom prst="rect">
              <a:avLst/>
            </a:prstGeom>
          </p:spPr>
          <p:txBody>
            <a:bodyPr anchor="ctr" rtlCol="false" tIns="50800" lIns="50800" bIns="50800" rIns="50800"/>
            <a:lstStyle/>
            <a:p>
              <a:pPr algn="ctr">
                <a:lnSpc>
                  <a:spcPts val="2640"/>
                </a:lnSpc>
              </a:pPr>
            </a:p>
          </p:txBody>
        </p:sp>
      </p:grpSp>
      <p:grpSp>
        <p:nvGrpSpPr>
          <p:cNvPr name="Group 26" id="26"/>
          <p:cNvGrpSpPr/>
          <p:nvPr/>
        </p:nvGrpSpPr>
        <p:grpSpPr>
          <a:xfrm rot="0">
            <a:off x="9551583" y="7195461"/>
            <a:ext cx="3949705" cy="1235214"/>
            <a:chOff x="0" y="0"/>
            <a:chExt cx="1040252" cy="325324"/>
          </a:xfrm>
        </p:grpSpPr>
        <p:sp>
          <p:nvSpPr>
            <p:cNvPr name="Freeform 27" id="27"/>
            <p:cNvSpPr/>
            <p:nvPr/>
          </p:nvSpPr>
          <p:spPr>
            <a:xfrm flipH="false" flipV="false" rot="0">
              <a:off x="0" y="0"/>
              <a:ext cx="1040252" cy="325324"/>
            </a:xfrm>
            <a:custGeom>
              <a:avLst/>
              <a:gdLst/>
              <a:ahLst/>
              <a:cxnLst/>
              <a:rect r="r" b="b" t="t" l="l"/>
              <a:pathLst>
                <a:path h="325324" w="1040252">
                  <a:moveTo>
                    <a:pt x="99966" y="0"/>
                  </a:moveTo>
                  <a:lnTo>
                    <a:pt x="940285" y="0"/>
                  </a:lnTo>
                  <a:cubicBezTo>
                    <a:pt x="995495" y="0"/>
                    <a:pt x="1040252" y="44756"/>
                    <a:pt x="1040252" y="99966"/>
                  </a:cubicBezTo>
                  <a:lnTo>
                    <a:pt x="1040252" y="225357"/>
                  </a:lnTo>
                  <a:cubicBezTo>
                    <a:pt x="1040252" y="280567"/>
                    <a:pt x="995495" y="325324"/>
                    <a:pt x="940285" y="325324"/>
                  </a:cubicBezTo>
                  <a:lnTo>
                    <a:pt x="99966" y="325324"/>
                  </a:lnTo>
                  <a:cubicBezTo>
                    <a:pt x="44756" y="325324"/>
                    <a:pt x="0" y="280567"/>
                    <a:pt x="0" y="225357"/>
                  </a:cubicBezTo>
                  <a:lnTo>
                    <a:pt x="0" y="99966"/>
                  </a:lnTo>
                  <a:cubicBezTo>
                    <a:pt x="0" y="44756"/>
                    <a:pt x="44756" y="0"/>
                    <a:pt x="99966" y="0"/>
                  </a:cubicBezTo>
                  <a:close/>
                </a:path>
              </a:pathLst>
            </a:custGeom>
            <a:solidFill>
              <a:srgbClr val="EFEEE7"/>
            </a:solidFill>
            <a:ln w="38100" cap="rnd">
              <a:solidFill>
                <a:srgbClr val="ED3C3C"/>
              </a:solidFill>
              <a:prstDash val="solid"/>
              <a:round/>
            </a:ln>
          </p:spPr>
        </p:sp>
        <p:sp>
          <p:nvSpPr>
            <p:cNvPr name="TextBox 28" id="28"/>
            <p:cNvSpPr txBox="true"/>
            <p:nvPr/>
          </p:nvSpPr>
          <p:spPr>
            <a:xfrm>
              <a:off x="0" y="-47625"/>
              <a:ext cx="812800" cy="860425"/>
            </a:xfrm>
            <a:prstGeom prst="rect">
              <a:avLst/>
            </a:prstGeom>
          </p:spPr>
          <p:txBody>
            <a:bodyPr anchor="ctr" rtlCol="false" tIns="50800" lIns="50800" bIns="50800" rIns="50800"/>
            <a:lstStyle/>
            <a:p>
              <a:pPr algn="ctr">
                <a:lnSpc>
                  <a:spcPts val="2640"/>
                </a:lnSpc>
              </a:pPr>
            </a:p>
          </p:txBody>
        </p:sp>
      </p:grpSp>
      <p:grpSp>
        <p:nvGrpSpPr>
          <p:cNvPr name="Group 29" id="29"/>
          <p:cNvGrpSpPr/>
          <p:nvPr/>
        </p:nvGrpSpPr>
        <p:grpSpPr>
          <a:xfrm rot="-5400000">
            <a:off x="12119491" y="4832586"/>
            <a:ext cx="6323328" cy="1101541"/>
            <a:chOff x="0" y="0"/>
            <a:chExt cx="1665403" cy="290118"/>
          </a:xfrm>
        </p:grpSpPr>
        <p:sp>
          <p:nvSpPr>
            <p:cNvPr name="Freeform 30" id="30"/>
            <p:cNvSpPr/>
            <p:nvPr/>
          </p:nvSpPr>
          <p:spPr>
            <a:xfrm flipH="false" flipV="false" rot="0">
              <a:off x="0" y="0"/>
              <a:ext cx="1665403" cy="290118"/>
            </a:xfrm>
            <a:custGeom>
              <a:avLst/>
              <a:gdLst/>
              <a:ahLst/>
              <a:cxnLst/>
              <a:rect r="r" b="b" t="t" l="l"/>
              <a:pathLst>
                <a:path h="290118" w="1665403">
                  <a:moveTo>
                    <a:pt x="62441" y="0"/>
                  </a:moveTo>
                  <a:lnTo>
                    <a:pt x="1602962" y="0"/>
                  </a:lnTo>
                  <a:cubicBezTo>
                    <a:pt x="1619522" y="0"/>
                    <a:pt x="1635405" y="6579"/>
                    <a:pt x="1647115" y="18289"/>
                  </a:cubicBezTo>
                  <a:cubicBezTo>
                    <a:pt x="1658825" y="29999"/>
                    <a:pt x="1665403" y="45881"/>
                    <a:pt x="1665403" y="62441"/>
                  </a:cubicBezTo>
                  <a:lnTo>
                    <a:pt x="1665403" y="227676"/>
                  </a:lnTo>
                  <a:cubicBezTo>
                    <a:pt x="1665403" y="244237"/>
                    <a:pt x="1658825" y="260119"/>
                    <a:pt x="1647115" y="271829"/>
                  </a:cubicBezTo>
                  <a:cubicBezTo>
                    <a:pt x="1635405" y="283539"/>
                    <a:pt x="1619522" y="290118"/>
                    <a:pt x="1602962" y="290118"/>
                  </a:cubicBezTo>
                  <a:lnTo>
                    <a:pt x="62441" y="290118"/>
                  </a:lnTo>
                  <a:cubicBezTo>
                    <a:pt x="45881" y="290118"/>
                    <a:pt x="29999" y="283539"/>
                    <a:pt x="18289" y="271829"/>
                  </a:cubicBezTo>
                  <a:cubicBezTo>
                    <a:pt x="6579" y="260119"/>
                    <a:pt x="0" y="244237"/>
                    <a:pt x="0" y="227676"/>
                  </a:cubicBezTo>
                  <a:lnTo>
                    <a:pt x="0" y="62441"/>
                  </a:lnTo>
                  <a:cubicBezTo>
                    <a:pt x="0" y="45881"/>
                    <a:pt x="6579" y="29999"/>
                    <a:pt x="18289" y="18289"/>
                  </a:cubicBezTo>
                  <a:cubicBezTo>
                    <a:pt x="29999" y="6579"/>
                    <a:pt x="45881" y="0"/>
                    <a:pt x="62441" y="0"/>
                  </a:cubicBezTo>
                  <a:close/>
                </a:path>
              </a:pathLst>
            </a:custGeom>
            <a:solidFill>
              <a:srgbClr val="EFEEE7"/>
            </a:solidFill>
            <a:ln w="38100" cap="rnd">
              <a:solidFill>
                <a:srgbClr val="000000"/>
              </a:solidFill>
              <a:prstDash val="solid"/>
              <a:round/>
            </a:ln>
          </p:spPr>
        </p:sp>
        <p:sp>
          <p:nvSpPr>
            <p:cNvPr name="TextBox 31" id="31"/>
            <p:cNvSpPr txBox="true"/>
            <p:nvPr/>
          </p:nvSpPr>
          <p:spPr>
            <a:xfrm>
              <a:off x="0" y="-47625"/>
              <a:ext cx="812800" cy="860425"/>
            </a:xfrm>
            <a:prstGeom prst="rect">
              <a:avLst/>
            </a:prstGeom>
          </p:spPr>
          <p:txBody>
            <a:bodyPr anchor="ctr" rtlCol="false" tIns="50800" lIns="50800" bIns="50800" rIns="50800"/>
            <a:lstStyle/>
            <a:p>
              <a:pPr algn="ctr">
                <a:lnSpc>
                  <a:spcPts val="2640"/>
                </a:lnSpc>
              </a:pPr>
            </a:p>
          </p:txBody>
        </p:sp>
      </p:grpSp>
      <p:sp>
        <p:nvSpPr>
          <p:cNvPr name="Freeform 32" id="32"/>
          <p:cNvSpPr/>
          <p:nvPr/>
        </p:nvSpPr>
        <p:spPr>
          <a:xfrm flipH="false" flipV="false" rot="0">
            <a:off x="3154059" y="7493701"/>
            <a:ext cx="1153838" cy="486054"/>
          </a:xfrm>
          <a:custGeom>
            <a:avLst/>
            <a:gdLst/>
            <a:ahLst/>
            <a:cxnLst/>
            <a:rect r="r" b="b" t="t" l="l"/>
            <a:pathLst>
              <a:path h="486054" w="1153838">
                <a:moveTo>
                  <a:pt x="0" y="0"/>
                </a:moveTo>
                <a:lnTo>
                  <a:pt x="1153838" y="0"/>
                </a:lnTo>
                <a:lnTo>
                  <a:pt x="1153838" y="486054"/>
                </a:lnTo>
                <a:lnTo>
                  <a:pt x="0" y="4860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8090524" y="7475647"/>
            <a:ext cx="1329816" cy="560185"/>
          </a:xfrm>
          <a:custGeom>
            <a:avLst/>
            <a:gdLst/>
            <a:ahLst/>
            <a:cxnLst/>
            <a:rect r="r" b="b" t="t" l="l"/>
            <a:pathLst>
              <a:path h="560185" w="1329816">
                <a:moveTo>
                  <a:pt x="0" y="0"/>
                </a:moveTo>
                <a:lnTo>
                  <a:pt x="1329816" y="0"/>
                </a:lnTo>
                <a:lnTo>
                  <a:pt x="1329816" y="560185"/>
                </a:lnTo>
                <a:lnTo>
                  <a:pt x="0" y="5601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0">
            <a:off x="3154059" y="2608922"/>
            <a:ext cx="1568022" cy="660529"/>
          </a:xfrm>
          <a:custGeom>
            <a:avLst/>
            <a:gdLst/>
            <a:ahLst/>
            <a:cxnLst/>
            <a:rect r="r" b="b" t="t" l="l"/>
            <a:pathLst>
              <a:path h="660529" w="1568022">
                <a:moveTo>
                  <a:pt x="0" y="0"/>
                </a:moveTo>
                <a:lnTo>
                  <a:pt x="1568023" y="0"/>
                </a:lnTo>
                <a:lnTo>
                  <a:pt x="1568023" y="660530"/>
                </a:lnTo>
                <a:lnTo>
                  <a:pt x="0" y="6605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5" id="35"/>
          <p:cNvSpPr txBox="true"/>
          <p:nvPr/>
        </p:nvSpPr>
        <p:spPr>
          <a:xfrm rot="0">
            <a:off x="7291862" y="2437600"/>
            <a:ext cx="2897942" cy="1038580"/>
          </a:xfrm>
          <a:prstGeom prst="rect">
            <a:avLst/>
          </a:prstGeom>
        </p:spPr>
        <p:txBody>
          <a:bodyPr anchor="t" rtlCol="false" tIns="0" lIns="0" bIns="0" rIns="0">
            <a:spAutoFit/>
          </a:bodyPr>
          <a:lstStyle/>
          <a:p>
            <a:pPr algn="ctr">
              <a:lnSpc>
                <a:spcPts val="4180"/>
              </a:lnSpc>
            </a:pPr>
            <a:r>
              <a:rPr lang="en-US" sz="2986" spc="14">
                <a:solidFill>
                  <a:srgbClr val="324592"/>
                </a:solidFill>
                <a:latin typeface="Public Sans"/>
              </a:rPr>
              <a:t>Estimated</a:t>
            </a:r>
          </a:p>
          <a:p>
            <a:pPr algn="ctr">
              <a:lnSpc>
                <a:spcPts val="4180"/>
              </a:lnSpc>
              <a:spcBef>
                <a:spcPct val="0"/>
              </a:spcBef>
            </a:pPr>
            <a:r>
              <a:rPr lang="en-US" sz="2986" spc="14">
                <a:solidFill>
                  <a:srgbClr val="324592"/>
                </a:solidFill>
                <a:latin typeface="Public Sans"/>
              </a:rPr>
              <a:t>Power Curve</a:t>
            </a:r>
          </a:p>
        </p:txBody>
      </p:sp>
      <p:sp>
        <p:nvSpPr>
          <p:cNvPr name="TextBox 36" id="36"/>
          <p:cNvSpPr txBox="true"/>
          <p:nvPr/>
        </p:nvSpPr>
        <p:spPr>
          <a:xfrm rot="0">
            <a:off x="4095877" y="2437600"/>
            <a:ext cx="2969488" cy="1038580"/>
          </a:xfrm>
          <a:prstGeom prst="rect">
            <a:avLst/>
          </a:prstGeom>
        </p:spPr>
        <p:txBody>
          <a:bodyPr anchor="t" rtlCol="false" tIns="0" lIns="0" bIns="0" rIns="0">
            <a:spAutoFit/>
          </a:bodyPr>
          <a:lstStyle/>
          <a:p>
            <a:pPr algn="ctr">
              <a:lnSpc>
                <a:spcPts val="4180"/>
              </a:lnSpc>
            </a:pPr>
            <a:r>
              <a:rPr lang="en-US" sz="2986" spc="14">
                <a:solidFill>
                  <a:srgbClr val="324592"/>
                </a:solidFill>
                <a:latin typeface="Public Sans"/>
              </a:rPr>
              <a:t>Training</a:t>
            </a:r>
          </a:p>
          <a:p>
            <a:pPr algn="ctr">
              <a:lnSpc>
                <a:spcPts val="4180"/>
              </a:lnSpc>
              <a:spcBef>
                <a:spcPct val="0"/>
              </a:spcBef>
            </a:pPr>
            <a:r>
              <a:rPr lang="en-US" sz="2986" spc="14">
                <a:solidFill>
                  <a:srgbClr val="324592"/>
                </a:solidFill>
                <a:latin typeface="Public Sans"/>
              </a:rPr>
              <a:t>data</a:t>
            </a:r>
          </a:p>
        </p:txBody>
      </p:sp>
      <p:sp>
        <p:nvSpPr>
          <p:cNvPr name="Freeform 37" id="37"/>
          <p:cNvSpPr/>
          <p:nvPr/>
        </p:nvSpPr>
        <p:spPr>
          <a:xfrm flipH="false" flipV="false" rot="0">
            <a:off x="6748555" y="2840145"/>
            <a:ext cx="710818" cy="299432"/>
          </a:xfrm>
          <a:custGeom>
            <a:avLst/>
            <a:gdLst/>
            <a:ahLst/>
            <a:cxnLst/>
            <a:rect r="r" b="b" t="t" l="l"/>
            <a:pathLst>
              <a:path h="299432" w="710818">
                <a:moveTo>
                  <a:pt x="0" y="0"/>
                </a:moveTo>
                <a:lnTo>
                  <a:pt x="710818" y="0"/>
                </a:lnTo>
                <a:lnTo>
                  <a:pt x="710818" y="299432"/>
                </a:lnTo>
                <a:lnTo>
                  <a:pt x="0" y="2994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0">
            <a:off x="10097543" y="2840145"/>
            <a:ext cx="712556" cy="300164"/>
          </a:xfrm>
          <a:custGeom>
            <a:avLst/>
            <a:gdLst/>
            <a:ahLst/>
            <a:cxnLst/>
            <a:rect r="r" b="b" t="t" l="l"/>
            <a:pathLst>
              <a:path h="300164" w="712556">
                <a:moveTo>
                  <a:pt x="0" y="0"/>
                </a:moveTo>
                <a:lnTo>
                  <a:pt x="712556" y="0"/>
                </a:lnTo>
                <a:lnTo>
                  <a:pt x="712556" y="300164"/>
                </a:lnTo>
                <a:lnTo>
                  <a:pt x="0" y="3001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39" id="39"/>
          <p:cNvGrpSpPr/>
          <p:nvPr/>
        </p:nvGrpSpPr>
        <p:grpSpPr>
          <a:xfrm rot="0">
            <a:off x="13490340" y="7328811"/>
            <a:ext cx="1240044" cy="897245"/>
            <a:chOff x="0" y="0"/>
            <a:chExt cx="957408" cy="692741"/>
          </a:xfrm>
        </p:grpSpPr>
        <p:sp>
          <p:nvSpPr>
            <p:cNvPr name="Freeform 40" id="40"/>
            <p:cNvSpPr/>
            <p:nvPr/>
          </p:nvSpPr>
          <p:spPr>
            <a:xfrm flipH="false" flipV="false" rot="0">
              <a:off x="0" y="0"/>
              <a:ext cx="957408" cy="692741"/>
            </a:xfrm>
            <a:custGeom>
              <a:avLst/>
              <a:gdLst/>
              <a:ahLst/>
              <a:cxnLst/>
              <a:rect r="r" b="b" t="t" l="l"/>
              <a:pathLst>
                <a:path h="692741" w="957408">
                  <a:moveTo>
                    <a:pt x="957408" y="346370"/>
                  </a:moveTo>
                  <a:lnTo>
                    <a:pt x="551008" y="0"/>
                  </a:lnTo>
                  <a:lnTo>
                    <a:pt x="551008" y="203200"/>
                  </a:lnTo>
                  <a:lnTo>
                    <a:pt x="0" y="203200"/>
                  </a:lnTo>
                  <a:lnTo>
                    <a:pt x="0" y="489541"/>
                  </a:lnTo>
                  <a:lnTo>
                    <a:pt x="551008" y="489541"/>
                  </a:lnTo>
                  <a:lnTo>
                    <a:pt x="551008" y="692741"/>
                  </a:lnTo>
                  <a:lnTo>
                    <a:pt x="957408" y="346370"/>
                  </a:lnTo>
                  <a:close/>
                </a:path>
              </a:pathLst>
            </a:custGeom>
            <a:solidFill>
              <a:srgbClr val="5AC212"/>
            </a:solidFill>
          </p:spPr>
        </p:sp>
        <p:sp>
          <p:nvSpPr>
            <p:cNvPr name="TextBox 41" id="41"/>
            <p:cNvSpPr txBox="true"/>
            <p:nvPr/>
          </p:nvSpPr>
          <p:spPr>
            <a:xfrm>
              <a:off x="0" y="174625"/>
              <a:ext cx="711200" cy="434975"/>
            </a:xfrm>
            <a:prstGeom prst="rect">
              <a:avLst/>
            </a:prstGeom>
          </p:spPr>
          <p:txBody>
            <a:bodyPr anchor="ctr" rtlCol="false" tIns="50800" lIns="50800" bIns="50800" rIns="50800"/>
            <a:lstStyle/>
            <a:p>
              <a:pPr algn="ctr">
                <a:lnSpc>
                  <a:spcPts val="1889"/>
                </a:lnSpc>
              </a:pPr>
            </a:p>
          </p:txBody>
        </p:sp>
      </p:grpSp>
      <p:grpSp>
        <p:nvGrpSpPr>
          <p:cNvPr name="Group 42" id="42"/>
          <p:cNvGrpSpPr/>
          <p:nvPr/>
        </p:nvGrpSpPr>
        <p:grpSpPr>
          <a:xfrm rot="0">
            <a:off x="11637903" y="3476180"/>
            <a:ext cx="489574" cy="489574"/>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812800"/>
                  </a:moveTo>
                  <a:lnTo>
                    <a:pt x="0" y="406400"/>
                  </a:lnTo>
                  <a:lnTo>
                    <a:pt x="203200" y="406400"/>
                  </a:lnTo>
                  <a:lnTo>
                    <a:pt x="203200" y="0"/>
                  </a:lnTo>
                  <a:lnTo>
                    <a:pt x="609600" y="0"/>
                  </a:lnTo>
                  <a:lnTo>
                    <a:pt x="609600" y="406400"/>
                  </a:lnTo>
                  <a:lnTo>
                    <a:pt x="812800" y="406400"/>
                  </a:lnTo>
                  <a:lnTo>
                    <a:pt x="406400" y="812800"/>
                  </a:lnTo>
                  <a:close/>
                </a:path>
              </a:pathLst>
            </a:custGeom>
            <a:solidFill>
              <a:srgbClr val="000000"/>
            </a:solidFill>
          </p:spPr>
        </p:sp>
        <p:sp>
          <p:nvSpPr>
            <p:cNvPr name="TextBox 44" id="44"/>
            <p:cNvSpPr txBox="true"/>
            <p:nvPr/>
          </p:nvSpPr>
          <p:spPr>
            <a:xfrm>
              <a:off x="203200" y="-28575"/>
              <a:ext cx="406400" cy="739775"/>
            </a:xfrm>
            <a:prstGeom prst="rect">
              <a:avLst/>
            </a:prstGeom>
          </p:spPr>
          <p:txBody>
            <a:bodyPr anchor="ctr" rtlCol="false" tIns="50800" lIns="50800" bIns="50800" rIns="50800"/>
            <a:lstStyle/>
            <a:p>
              <a:pPr algn="ctr">
                <a:lnSpc>
                  <a:spcPts val="1889"/>
                </a:lnSpc>
              </a:pPr>
            </a:p>
          </p:txBody>
        </p:sp>
      </p:grpSp>
      <p:sp>
        <p:nvSpPr>
          <p:cNvPr name="TextBox 45" id="45"/>
          <p:cNvSpPr txBox="true"/>
          <p:nvPr/>
        </p:nvSpPr>
        <p:spPr>
          <a:xfrm rot="0">
            <a:off x="9930923" y="3925510"/>
            <a:ext cx="3766187" cy="1053046"/>
          </a:xfrm>
          <a:prstGeom prst="rect">
            <a:avLst/>
          </a:prstGeom>
        </p:spPr>
        <p:txBody>
          <a:bodyPr anchor="t" rtlCol="false" tIns="0" lIns="0" bIns="0" rIns="0">
            <a:spAutoFit/>
          </a:bodyPr>
          <a:lstStyle/>
          <a:p>
            <a:pPr algn="ctr">
              <a:lnSpc>
                <a:spcPts val="4201"/>
              </a:lnSpc>
            </a:pPr>
            <a:r>
              <a:rPr lang="en-US" sz="3001" spc="15">
                <a:solidFill>
                  <a:srgbClr val="324592"/>
                </a:solidFill>
                <a:latin typeface="Public Sans"/>
              </a:rPr>
              <a:t>Input</a:t>
            </a:r>
          </a:p>
          <a:p>
            <a:pPr algn="ctr">
              <a:lnSpc>
                <a:spcPts val="4201"/>
              </a:lnSpc>
              <a:spcBef>
                <a:spcPct val="0"/>
              </a:spcBef>
            </a:pPr>
            <a:r>
              <a:rPr lang="en-US" sz="3001" spc="15">
                <a:solidFill>
                  <a:srgbClr val="324592"/>
                </a:solidFill>
                <a:latin typeface="Public Sans"/>
              </a:rPr>
              <a:t>determination</a:t>
            </a:r>
          </a:p>
        </p:txBody>
      </p:sp>
      <p:sp>
        <p:nvSpPr>
          <p:cNvPr name="TextBox 46" id="46"/>
          <p:cNvSpPr txBox="true"/>
          <p:nvPr/>
        </p:nvSpPr>
        <p:spPr>
          <a:xfrm rot="0">
            <a:off x="9677795" y="5694563"/>
            <a:ext cx="4198876" cy="1005598"/>
          </a:xfrm>
          <a:prstGeom prst="rect">
            <a:avLst/>
          </a:prstGeom>
        </p:spPr>
        <p:txBody>
          <a:bodyPr anchor="t" rtlCol="false" tIns="0" lIns="0" bIns="0" rIns="0">
            <a:spAutoFit/>
          </a:bodyPr>
          <a:lstStyle/>
          <a:p>
            <a:pPr algn="ctr">
              <a:lnSpc>
                <a:spcPts val="4038"/>
              </a:lnSpc>
            </a:pPr>
            <a:r>
              <a:rPr lang="en-US" sz="2884" spc="14">
                <a:solidFill>
                  <a:srgbClr val="324592"/>
                </a:solidFill>
                <a:latin typeface="Public Sans"/>
              </a:rPr>
              <a:t>Initialised setting</a:t>
            </a:r>
          </a:p>
          <a:p>
            <a:pPr algn="ctr">
              <a:lnSpc>
                <a:spcPts val="4038"/>
              </a:lnSpc>
              <a:spcBef>
                <a:spcPct val="0"/>
              </a:spcBef>
            </a:pPr>
            <a:r>
              <a:rPr lang="en-US" sz="2884" spc="14">
                <a:solidFill>
                  <a:srgbClr val="324592"/>
                </a:solidFill>
                <a:latin typeface="Public Sans"/>
              </a:rPr>
              <a:t>of ANN</a:t>
            </a:r>
          </a:p>
        </p:txBody>
      </p:sp>
      <p:sp>
        <p:nvSpPr>
          <p:cNvPr name="TextBox 47" id="47"/>
          <p:cNvSpPr txBox="true"/>
          <p:nvPr/>
        </p:nvSpPr>
        <p:spPr>
          <a:xfrm rot="0">
            <a:off x="9420340" y="7260441"/>
            <a:ext cx="4155542" cy="1038580"/>
          </a:xfrm>
          <a:prstGeom prst="rect">
            <a:avLst/>
          </a:prstGeom>
        </p:spPr>
        <p:txBody>
          <a:bodyPr anchor="t" rtlCol="false" tIns="0" lIns="0" bIns="0" rIns="0">
            <a:spAutoFit/>
          </a:bodyPr>
          <a:lstStyle/>
          <a:p>
            <a:pPr algn="ctr">
              <a:lnSpc>
                <a:spcPts val="4180"/>
              </a:lnSpc>
            </a:pPr>
            <a:r>
              <a:rPr lang="en-US" sz="2986" spc="14">
                <a:solidFill>
                  <a:srgbClr val="324592"/>
                </a:solidFill>
                <a:latin typeface="Public Sans"/>
              </a:rPr>
              <a:t>Train ANN with </a:t>
            </a:r>
          </a:p>
          <a:p>
            <a:pPr algn="ctr">
              <a:lnSpc>
                <a:spcPts val="4180"/>
              </a:lnSpc>
              <a:spcBef>
                <a:spcPct val="0"/>
              </a:spcBef>
            </a:pPr>
            <a:r>
              <a:rPr lang="en-US" sz="2986" spc="14">
                <a:solidFill>
                  <a:srgbClr val="324592"/>
                </a:solidFill>
                <a:latin typeface="Public Sans"/>
              </a:rPr>
              <a:t>initialiased settings</a:t>
            </a:r>
          </a:p>
        </p:txBody>
      </p:sp>
      <p:sp>
        <p:nvSpPr>
          <p:cNvPr name="TextBox 48" id="48"/>
          <p:cNvSpPr txBox="true"/>
          <p:nvPr/>
        </p:nvSpPr>
        <p:spPr>
          <a:xfrm rot="0">
            <a:off x="14990680" y="8611696"/>
            <a:ext cx="1682491" cy="732329"/>
          </a:xfrm>
          <a:prstGeom prst="rect">
            <a:avLst/>
          </a:prstGeom>
        </p:spPr>
        <p:txBody>
          <a:bodyPr anchor="t" rtlCol="false" tIns="0" lIns="0" bIns="0" rIns="0">
            <a:spAutoFit/>
          </a:bodyPr>
          <a:lstStyle/>
          <a:p>
            <a:pPr>
              <a:lnSpc>
                <a:spcPts val="2717"/>
              </a:lnSpc>
            </a:pPr>
            <a:r>
              <a:rPr lang="en-US" sz="2986" spc="14">
                <a:solidFill>
                  <a:srgbClr val="2B2C30"/>
                </a:solidFill>
                <a:latin typeface="Public Sans"/>
              </a:rPr>
              <a:t>IIEST,</a:t>
            </a:r>
          </a:p>
          <a:p>
            <a:pPr>
              <a:lnSpc>
                <a:spcPts val="2717"/>
              </a:lnSpc>
            </a:pPr>
            <a:r>
              <a:rPr lang="en-US" sz="2986" spc="14">
                <a:solidFill>
                  <a:srgbClr val="2B2C30"/>
                </a:solidFill>
                <a:latin typeface="Public Sans"/>
              </a:rPr>
              <a:t>Shibpur</a:t>
            </a:r>
          </a:p>
        </p:txBody>
      </p:sp>
      <p:sp>
        <p:nvSpPr>
          <p:cNvPr name="TextBox 49" id="49"/>
          <p:cNvSpPr txBox="true"/>
          <p:nvPr/>
        </p:nvSpPr>
        <p:spPr>
          <a:xfrm rot="0">
            <a:off x="10863089" y="2336487"/>
            <a:ext cx="2834021" cy="1038580"/>
          </a:xfrm>
          <a:prstGeom prst="rect">
            <a:avLst/>
          </a:prstGeom>
        </p:spPr>
        <p:txBody>
          <a:bodyPr anchor="t" rtlCol="false" tIns="0" lIns="0" bIns="0" rIns="0">
            <a:spAutoFit/>
          </a:bodyPr>
          <a:lstStyle/>
          <a:p>
            <a:pPr algn="ctr">
              <a:lnSpc>
                <a:spcPts val="4180"/>
              </a:lnSpc>
            </a:pPr>
            <a:r>
              <a:rPr lang="en-US" sz="2986" spc="14">
                <a:solidFill>
                  <a:srgbClr val="324592"/>
                </a:solidFill>
                <a:latin typeface="Public Sans"/>
              </a:rPr>
              <a:t>Power data</a:t>
            </a:r>
          </a:p>
          <a:p>
            <a:pPr algn="ctr">
              <a:lnSpc>
                <a:spcPts val="4180"/>
              </a:lnSpc>
              <a:spcBef>
                <a:spcPct val="0"/>
              </a:spcBef>
            </a:pPr>
            <a:r>
              <a:rPr lang="en-US" sz="2986" spc="14">
                <a:solidFill>
                  <a:srgbClr val="324592"/>
                </a:solidFill>
                <a:latin typeface="Public Sans"/>
              </a:rPr>
              <a:t>processing</a:t>
            </a:r>
          </a:p>
        </p:txBody>
      </p:sp>
      <p:sp>
        <p:nvSpPr>
          <p:cNvPr name="TextBox 50" id="50"/>
          <p:cNvSpPr txBox="true"/>
          <p:nvPr/>
        </p:nvSpPr>
        <p:spPr>
          <a:xfrm rot="0">
            <a:off x="4095877" y="7465050"/>
            <a:ext cx="3823503" cy="514705"/>
          </a:xfrm>
          <a:prstGeom prst="rect">
            <a:avLst/>
          </a:prstGeom>
        </p:spPr>
        <p:txBody>
          <a:bodyPr anchor="t" rtlCol="false" tIns="0" lIns="0" bIns="0" rIns="0">
            <a:spAutoFit/>
          </a:bodyPr>
          <a:lstStyle/>
          <a:p>
            <a:pPr algn="ctr">
              <a:lnSpc>
                <a:spcPts val="4180"/>
              </a:lnSpc>
              <a:spcBef>
                <a:spcPct val="0"/>
              </a:spcBef>
            </a:pPr>
            <a:r>
              <a:rPr lang="en-US" sz="2986" spc="14">
                <a:solidFill>
                  <a:srgbClr val="324592"/>
                </a:solidFill>
                <a:latin typeface="Public Sans"/>
              </a:rPr>
              <a:t> Test data</a:t>
            </a:r>
          </a:p>
        </p:txBody>
      </p:sp>
      <p:grpSp>
        <p:nvGrpSpPr>
          <p:cNvPr name="Group 51" id="51"/>
          <p:cNvGrpSpPr/>
          <p:nvPr/>
        </p:nvGrpSpPr>
        <p:grpSpPr>
          <a:xfrm rot="0">
            <a:off x="11637903" y="5082270"/>
            <a:ext cx="589207" cy="589207"/>
            <a:chOff x="0" y="0"/>
            <a:chExt cx="812800" cy="812800"/>
          </a:xfrm>
        </p:grpSpPr>
        <p:sp>
          <p:nvSpPr>
            <p:cNvPr name="Freeform 52" id="52"/>
            <p:cNvSpPr/>
            <p:nvPr/>
          </p:nvSpPr>
          <p:spPr>
            <a:xfrm flipH="false" flipV="false" rot="0">
              <a:off x="0" y="0"/>
              <a:ext cx="812800" cy="812800"/>
            </a:xfrm>
            <a:custGeom>
              <a:avLst/>
              <a:gdLst/>
              <a:ahLst/>
              <a:cxnLst/>
              <a:rect r="r" b="b" t="t" l="l"/>
              <a:pathLst>
                <a:path h="812800" w="812800">
                  <a:moveTo>
                    <a:pt x="406400" y="812800"/>
                  </a:moveTo>
                  <a:lnTo>
                    <a:pt x="0" y="406400"/>
                  </a:lnTo>
                  <a:lnTo>
                    <a:pt x="203200" y="406400"/>
                  </a:lnTo>
                  <a:lnTo>
                    <a:pt x="203200" y="0"/>
                  </a:lnTo>
                  <a:lnTo>
                    <a:pt x="609600" y="0"/>
                  </a:lnTo>
                  <a:lnTo>
                    <a:pt x="609600" y="406400"/>
                  </a:lnTo>
                  <a:lnTo>
                    <a:pt x="812800" y="406400"/>
                  </a:lnTo>
                  <a:lnTo>
                    <a:pt x="406400" y="812800"/>
                  </a:lnTo>
                  <a:close/>
                </a:path>
              </a:pathLst>
            </a:custGeom>
            <a:solidFill>
              <a:srgbClr val="000000"/>
            </a:solidFill>
          </p:spPr>
        </p:sp>
        <p:sp>
          <p:nvSpPr>
            <p:cNvPr name="TextBox 53" id="53"/>
            <p:cNvSpPr txBox="true"/>
            <p:nvPr/>
          </p:nvSpPr>
          <p:spPr>
            <a:xfrm>
              <a:off x="203200" y="-28575"/>
              <a:ext cx="406400" cy="739775"/>
            </a:xfrm>
            <a:prstGeom prst="rect">
              <a:avLst/>
            </a:prstGeom>
          </p:spPr>
          <p:txBody>
            <a:bodyPr anchor="ctr" rtlCol="false" tIns="50800" lIns="50800" bIns="50800" rIns="50800"/>
            <a:lstStyle/>
            <a:p>
              <a:pPr algn="ctr">
                <a:lnSpc>
                  <a:spcPts val="1889"/>
                </a:lnSpc>
              </a:pPr>
            </a:p>
          </p:txBody>
        </p:sp>
      </p:grpSp>
      <p:grpSp>
        <p:nvGrpSpPr>
          <p:cNvPr name="Group 54" id="54"/>
          <p:cNvGrpSpPr/>
          <p:nvPr/>
        </p:nvGrpSpPr>
        <p:grpSpPr>
          <a:xfrm rot="0">
            <a:off x="11684856" y="6738261"/>
            <a:ext cx="495300" cy="495300"/>
            <a:chOff x="0" y="0"/>
            <a:chExt cx="812800" cy="812800"/>
          </a:xfrm>
        </p:grpSpPr>
        <p:sp>
          <p:nvSpPr>
            <p:cNvPr name="Freeform 55" id="55"/>
            <p:cNvSpPr/>
            <p:nvPr/>
          </p:nvSpPr>
          <p:spPr>
            <a:xfrm flipH="false" flipV="false" rot="0">
              <a:off x="0" y="0"/>
              <a:ext cx="812800" cy="812800"/>
            </a:xfrm>
            <a:custGeom>
              <a:avLst/>
              <a:gdLst/>
              <a:ahLst/>
              <a:cxnLst/>
              <a:rect r="r" b="b" t="t" l="l"/>
              <a:pathLst>
                <a:path h="812800" w="812800">
                  <a:moveTo>
                    <a:pt x="406400" y="812800"/>
                  </a:moveTo>
                  <a:lnTo>
                    <a:pt x="0" y="406400"/>
                  </a:lnTo>
                  <a:lnTo>
                    <a:pt x="203200" y="406400"/>
                  </a:lnTo>
                  <a:lnTo>
                    <a:pt x="203200" y="0"/>
                  </a:lnTo>
                  <a:lnTo>
                    <a:pt x="609600" y="0"/>
                  </a:lnTo>
                  <a:lnTo>
                    <a:pt x="609600" y="406400"/>
                  </a:lnTo>
                  <a:lnTo>
                    <a:pt x="812800" y="406400"/>
                  </a:lnTo>
                  <a:lnTo>
                    <a:pt x="406400" y="812800"/>
                  </a:lnTo>
                  <a:close/>
                </a:path>
              </a:pathLst>
            </a:custGeom>
            <a:solidFill>
              <a:srgbClr val="000000"/>
            </a:solidFill>
          </p:spPr>
        </p:sp>
        <p:sp>
          <p:nvSpPr>
            <p:cNvPr name="TextBox 56" id="56"/>
            <p:cNvSpPr txBox="true"/>
            <p:nvPr/>
          </p:nvSpPr>
          <p:spPr>
            <a:xfrm>
              <a:off x="203200" y="-28575"/>
              <a:ext cx="406400" cy="739775"/>
            </a:xfrm>
            <a:prstGeom prst="rect">
              <a:avLst/>
            </a:prstGeom>
          </p:spPr>
          <p:txBody>
            <a:bodyPr anchor="ctr" rtlCol="false" tIns="50800" lIns="50800" bIns="50800" rIns="50800"/>
            <a:lstStyle/>
            <a:p>
              <a:pPr algn="ctr">
                <a:lnSpc>
                  <a:spcPts val="1889"/>
                </a:lnSpc>
              </a:pPr>
            </a:p>
          </p:txBody>
        </p:sp>
      </p:grpSp>
      <p:sp>
        <p:nvSpPr>
          <p:cNvPr name="TextBox 57" id="57"/>
          <p:cNvSpPr txBox="true"/>
          <p:nvPr/>
        </p:nvSpPr>
        <p:spPr>
          <a:xfrm rot="-5400000">
            <a:off x="12274748" y="4981966"/>
            <a:ext cx="5881327" cy="723717"/>
          </a:xfrm>
          <a:prstGeom prst="rect">
            <a:avLst/>
          </a:prstGeom>
        </p:spPr>
        <p:txBody>
          <a:bodyPr anchor="t" rtlCol="false" tIns="0" lIns="0" bIns="0" rIns="0">
            <a:spAutoFit/>
          </a:bodyPr>
          <a:lstStyle/>
          <a:p>
            <a:pPr algn="ctr">
              <a:lnSpc>
                <a:spcPts val="5952"/>
              </a:lnSpc>
              <a:spcBef>
                <a:spcPct val="0"/>
              </a:spcBef>
            </a:pPr>
            <a:r>
              <a:rPr lang="en-US" sz="4252" spc="21">
                <a:solidFill>
                  <a:srgbClr val="5AC212"/>
                </a:solidFill>
                <a:latin typeface="Public Sans"/>
              </a:rPr>
              <a:t>Wind Energy Forecasts</a:t>
            </a:r>
          </a:p>
        </p:txBody>
      </p:sp>
      <p:sp>
        <p:nvSpPr>
          <p:cNvPr name="TextBox 58" id="58"/>
          <p:cNvSpPr txBox="true"/>
          <p:nvPr/>
        </p:nvSpPr>
        <p:spPr>
          <a:xfrm rot="-5400000">
            <a:off x="-816931" y="4634141"/>
            <a:ext cx="5711926" cy="1498432"/>
          </a:xfrm>
          <a:prstGeom prst="rect">
            <a:avLst/>
          </a:prstGeom>
        </p:spPr>
        <p:txBody>
          <a:bodyPr anchor="t" rtlCol="false" tIns="0" lIns="0" bIns="0" rIns="0">
            <a:spAutoFit/>
          </a:bodyPr>
          <a:lstStyle/>
          <a:p>
            <a:pPr algn="ctr">
              <a:lnSpc>
                <a:spcPts val="6035"/>
              </a:lnSpc>
            </a:pPr>
            <a:r>
              <a:rPr lang="en-US" sz="4311" spc="21">
                <a:solidFill>
                  <a:srgbClr val="ED3C3C"/>
                </a:solidFill>
                <a:latin typeface="Public Sans"/>
              </a:rPr>
              <a:t>Wind Speed, Direction </a:t>
            </a:r>
          </a:p>
          <a:p>
            <a:pPr algn="ctr">
              <a:lnSpc>
                <a:spcPts val="6035"/>
              </a:lnSpc>
              <a:spcBef>
                <a:spcPct val="0"/>
              </a:spcBef>
            </a:pPr>
            <a:r>
              <a:rPr lang="en-US" sz="4311" spc="21">
                <a:solidFill>
                  <a:srgbClr val="ED3C3C"/>
                </a:solidFill>
                <a:latin typeface="Public Sans"/>
              </a:rPr>
              <a:t>and power data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153775" y="975991"/>
            <a:ext cx="2945130" cy="837567"/>
          </a:xfrm>
          <a:prstGeom prst="rect">
            <a:avLst/>
          </a:prstGeom>
        </p:spPr>
        <p:txBody>
          <a:bodyPr anchor="t" rtlCol="false" tIns="0" lIns="0" bIns="0" rIns="0">
            <a:spAutoFit/>
          </a:bodyPr>
          <a:lstStyle/>
          <a:p>
            <a:pPr algn="ctr">
              <a:lnSpc>
                <a:spcPts val="6859"/>
              </a:lnSpc>
              <a:spcBef>
                <a:spcPct val="0"/>
              </a:spcBef>
            </a:pPr>
            <a:r>
              <a:rPr lang="en-US" sz="4899">
                <a:solidFill>
                  <a:srgbClr val="2B2C30"/>
                </a:solidFill>
                <a:latin typeface="Public Sans Bold"/>
              </a:rPr>
              <a:t>DATASET</a:t>
            </a:r>
          </a:p>
        </p:txBody>
      </p:sp>
      <p:sp>
        <p:nvSpPr>
          <p:cNvPr name="AutoShape 4" id="4"/>
          <p:cNvSpPr/>
          <p:nvPr/>
        </p:nvSpPr>
        <p:spPr>
          <a:xfrm flipV="true">
            <a:off x="1028700" y="1804032"/>
            <a:ext cx="15644471" cy="19050"/>
          </a:xfrm>
          <a:prstGeom prst="line">
            <a:avLst/>
          </a:prstGeom>
          <a:ln cap="flat" w="38100">
            <a:solidFill>
              <a:srgbClr val="000000"/>
            </a:solidFill>
            <a:prstDash val="solid"/>
            <a:headEnd type="none" len="sm" w="sm"/>
            <a:tailEnd type="none" len="sm" w="sm"/>
          </a:ln>
        </p:spPr>
      </p:sp>
      <p:sp>
        <p:nvSpPr>
          <p:cNvPr name="TextBox 5" id="5"/>
          <p:cNvSpPr txBox="true"/>
          <p:nvPr/>
        </p:nvSpPr>
        <p:spPr>
          <a:xfrm rot="0">
            <a:off x="14990680" y="8611696"/>
            <a:ext cx="1682491" cy="732329"/>
          </a:xfrm>
          <a:prstGeom prst="rect">
            <a:avLst/>
          </a:prstGeom>
        </p:spPr>
        <p:txBody>
          <a:bodyPr anchor="t" rtlCol="false" tIns="0" lIns="0" bIns="0" rIns="0">
            <a:spAutoFit/>
          </a:bodyPr>
          <a:lstStyle/>
          <a:p>
            <a:pPr>
              <a:lnSpc>
                <a:spcPts val="2717"/>
              </a:lnSpc>
            </a:pPr>
            <a:r>
              <a:rPr lang="en-US" sz="2986" spc="14">
                <a:solidFill>
                  <a:srgbClr val="2B2C30"/>
                </a:solidFill>
                <a:latin typeface="Public Sans"/>
              </a:rPr>
              <a:t>IIEST,</a:t>
            </a:r>
          </a:p>
          <a:p>
            <a:pPr>
              <a:lnSpc>
                <a:spcPts val="2717"/>
              </a:lnSpc>
            </a:pPr>
            <a:r>
              <a:rPr lang="en-US" sz="2986" spc="14">
                <a:solidFill>
                  <a:srgbClr val="2B2C30"/>
                </a:solidFill>
                <a:latin typeface="Public Sans"/>
              </a:rPr>
              <a:t>Shibpur</a:t>
            </a:r>
          </a:p>
        </p:txBody>
      </p:sp>
      <p:sp>
        <p:nvSpPr>
          <p:cNvPr name="TextBox 6" id="6"/>
          <p:cNvSpPr txBox="true"/>
          <p:nvPr/>
        </p:nvSpPr>
        <p:spPr>
          <a:xfrm rot="0">
            <a:off x="1028700" y="2224414"/>
            <a:ext cx="14216234" cy="5862125"/>
          </a:xfrm>
          <a:prstGeom prst="rect">
            <a:avLst/>
          </a:prstGeom>
        </p:spPr>
        <p:txBody>
          <a:bodyPr anchor="t" rtlCol="false" tIns="0" lIns="0" bIns="0" rIns="0">
            <a:spAutoFit/>
          </a:bodyPr>
          <a:lstStyle/>
          <a:p>
            <a:pPr algn="just" marL="712051" indent="-356025" lvl="1">
              <a:lnSpc>
                <a:spcPts val="4617"/>
              </a:lnSpc>
              <a:buFont typeface="Arial"/>
              <a:buChar char="•"/>
            </a:pPr>
            <a:r>
              <a:rPr lang="en-US" sz="3298" spc="16">
                <a:solidFill>
                  <a:srgbClr val="2B2C30"/>
                </a:solidFill>
                <a:latin typeface="Public Sans Bold"/>
              </a:rPr>
              <a:t>Date/Time</a:t>
            </a:r>
            <a:r>
              <a:rPr lang="en-US" sz="3298" spc="16">
                <a:solidFill>
                  <a:srgbClr val="2B2C30"/>
                </a:solidFill>
                <a:latin typeface="Public Sans"/>
              </a:rPr>
              <a:t> (for 10 minutes intervals) </a:t>
            </a:r>
          </a:p>
          <a:p>
            <a:pPr algn="just" marL="712051" indent="-356025" lvl="1">
              <a:lnSpc>
                <a:spcPts val="4617"/>
              </a:lnSpc>
              <a:buFont typeface="Arial"/>
              <a:buChar char="•"/>
            </a:pPr>
            <a:r>
              <a:rPr lang="en-US" sz="3298" spc="16">
                <a:solidFill>
                  <a:srgbClr val="2B2C30"/>
                </a:solidFill>
                <a:latin typeface="Public Sans Bold"/>
              </a:rPr>
              <a:t>LV ActivePower (kW):</a:t>
            </a:r>
            <a:r>
              <a:rPr lang="en-US" sz="3298" spc="16">
                <a:solidFill>
                  <a:srgbClr val="2B2C30"/>
                </a:solidFill>
                <a:latin typeface="Public Sans"/>
              </a:rPr>
              <a:t> The power generated by the turbine for that moment </a:t>
            </a:r>
          </a:p>
          <a:p>
            <a:pPr algn="just" marL="712051" indent="-356025" lvl="1">
              <a:lnSpc>
                <a:spcPts val="4617"/>
              </a:lnSpc>
              <a:buFont typeface="Arial"/>
              <a:buChar char="•"/>
            </a:pPr>
            <a:r>
              <a:rPr lang="en-US" sz="3298" spc="16">
                <a:solidFill>
                  <a:srgbClr val="2B2C30"/>
                </a:solidFill>
                <a:latin typeface="Public Sans Bold"/>
              </a:rPr>
              <a:t>Wind Speed (m/s):</a:t>
            </a:r>
            <a:r>
              <a:rPr lang="en-US" sz="3298" spc="16">
                <a:solidFill>
                  <a:srgbClr val="2B2C30"/>
                </a:solidFill>
                <a:latin typeface="Public Sans"/>
              </a:rPr>
              <a:t> The wind speed at the hub height of the turbine (the wind speed that turbine use for electricity generation) </a:t>
            </a:r>
          </a:p>
          <a:p>
            <a:pPr algn="just" marL="712051" indent="-356025" lvl="1">
              <a:lnSpc>
                <a:spcPts val="4617"/>
              </a:lnSpc>
              <a:buFont typeface="Arial"/>
              <a:buChar char="•"/>
            </a:pPr>
            <a:r>
              <a:rPr lang="en-US" sz="3298" spc="16">
                <a:solidFill>
                  <a:srgbClr val="2B2C30"/>
                </a:solidFill>
                <a:latin typeface="Public Sans Bold"/>
              </a:rPr>
              <a:t>TheoreticalPowerCurve (KWh):</a:t>
            </a:r>
            <a:r>
              <a:rPr lang="en-US" sz="3298" spc="16">
                <a:solidFill>
                  <a:srgbClr val="2B2C30"/>
                </a:solidFill>
                <a:latin typeface="Public Sans"/>
              </a:rPr>
              <a:t> The theoretical power values that the turbine generates with that wind speed which is given by the turbine manufacturr.</a:t>
            </a:r>
          </a:p>
          <a:p>
            <a:pPr algn="just" marL="712051" indent="-356025" lvl="1">
              <a:lnSpc>
                <a:spcPts val="4881"/>
              </a:lnSpc>
              <a:buFont typeface="Arial"/>
              <a:buChar char="•"/>
            </a:pPr>
            <a:r>
              <a:rPr lang="en-US" sz="3298" spc="178">
                <a:solidFill>
                  <a:srgbClr val="2B2C30"/>
                </a:solidFill>
                <a:latin typeface="Public Sans Bold"/>
              </a:rPr>
              <a:t>Wind Direction (°):</a:t>
            </a:r>
            <a:r>
              <a:rPr lang="en-US" sz="3298" spc="178">
                <a:solidFill>
                  <a:srgbClr val="2B2C30"/>
                </a:solidFill>
                <a:latin typeface="Public Sans"/>
              </a:rPr>
              <a:t> The wind direction at the hub height of the turbine (wind turbines turn to this direction automaticaly).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677" y="975991"/>
            <a:ext cx="8850935" cy="837567"/>
          </a:xfrm>
          <a:prstGeom prst="rect">
            <a:avLst/>
          </a:prstGeom>
        </p:spPr>
        <p:txBody>
          <a:bodyPr anchor="t" rtlCol="false" tIns="0" lIns="0" bIns="0" rIns="0">
            <a:spAutoFit/>
          </a:bodyPr>
          <a:lstStyle/>
          <a:p>
            <a:pPr>
              <a:lnSpc>
                <a:spcPts val="6859"/>
              </a:lnSpc>
              <a:spcBef>
                <a:spcPct val="0"/>
              </a:spcBef>
            </a:pPr>
            <a:r>
              <a:rPr lang="en-US" sz="4899">
                <a:solidFill>
                  <a:srgbClr val="2B2C30"/>
                </a:solidFill>
                <a:latin typeface="Public Sans Bold"/>
              </a:rPr>
              <a:t>DATASET CONTD...</a:t>
            </a:r>
          </a:p>
        </p:txBody>
      </p:sp>
      <p:sp>
        <p:nvSpPr>
          <p:cNvPr name="AutoShape 4" id="4"/>
          <p:cNvSpPr/>
          <p:nvPr/>
        </p:nvSpPr>
        <p:spPr>
          <a:xfrm flipV="true">
            <a:off x="1028700" y="1804032"/>
            <a:ext cx="15644471" cy="19050"/>
          </a:xfrm>
          <a:prstGeom prst="line">
            <a:avLst/>
          </a:prstGeom>
          <a:ln cap="flat" w="38100">
            <a:solidFill>
              <a:srgbClr val="000000"/>
            </a:solidFill>
            <a:prstDash val="solid"/>
            <a:headEnd type="none" len="sm" w="sm"/>
            <a:tailEnd type="none" len="sm" w="sm"/>
          </a:ln>
        </p:spPr>
      </p:sp>
      <p:graphicFrame>
        <p:nvGraphicFramePr>
          <p:cNvPr name="Table 5" id="5"/>
          <p:cNvGraphicFramePr>
            <a:graphicFrameLocks noGrp="true"/>
          </p:cNvGraphicFramePr>
          <p:nvPr/>
        </p:nvGraphicFramePr>
        <p:xfrm>
          <a:off x="1025984" y="2279819"/>
          <a:ext cx="13961980" cy="7592451"/>
        </p:xfrm>
        <a:graphic>
          <a:graphicData uri="http://schemas.openxmlformats.org/drawingml/2006/table">
            <a:tbl>
              <a:tblPr/>
              <a:tblGrid>
                <a:gridCol w="1115556"/>
                <a:gridCol w="1850534"/>
                <a:gridCol w="2922377"/>
                <a:gridCol w="2585512"/>
                <a:gridCol w="2830602"/>
                <a:gridCol w="2657399"/>
              </a:tblGrid>
              <a:tr h="1166549">
                <a:tc>
                  <a:txBody>
                    <a:bodyPr anchor="t" rtlCol="false"/>
                    <a:lstStyle/>
                    <a:p>
                      <a:pPr algn="ctr">
                        <a:lnSpc>
                          <a:spcPts val="188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188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188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188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188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188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r>
              <a:tr h="1285180">
                <a:tc>
                  <a:txBody>
                    <a:bodyPr anchor="t" rtlCol="false"/>
                    <a:lstStyle/>
                    <a:p>
                      <a:pPr algn="ctr">
                        <a:lnSpc>
                          <a:spcPts val="5109"/>
                        </a:lnSpc>
                        <a:defRPr/>
                      </a:pPr>
                      <a:r>
                        <a:rPr lang="en-US" sz="3649">
                          <a:solidFill>
                            <a:srgbClr val="000000"/>
                          </a:solidFill>
                          <a:latin typeface="Public Sans"/>
                        </a:rPr>
                        <a:t>1.</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589"/>
                        </a:lnSpc>
                        <a:defRPr/>
                      </a:pPr>
                      <a:r>
                        <a:rPr lang="en-US" sz="1849">
                          <a:solidFill>
                            <a:srgbClr val="000000"/>
                          </a:solidFill>
                          <a:latin typeface="Public Sans"/>
                        </a:rPr>
                        <a:t>01/01/2018</a:t>
                      </a:r>
                      <a:endParaRPr lang="en-US" sz="1100"/>
                    </a:p>
                    <a:p>
                      <a:pPr algn="ctr">
                        <a:lnSpc>
                          <a:spcPts val="2589"/>
                        </a:lnSpc>
                      </a:pPr>
                      <a:r>
                        <a:rPr lang="en-US" sz="1849">
                          <a:solidFill>
                            <a:srgbClr val="000000"/>
                          </a:solidFill>
                          <a:latin typeface="Public Sans"/>
                        </a:rPr>
                        <a:t>00:00</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188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188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188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188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r>
              <a:tr h="1285180">
                <a:tc>
                  <a:txBody>
                    <a:bodyPr anchor="t" rtlCol="false"/>
                    <a:lstStyle/>
                    <a:p>
                      <a:pPr algn="ctr">
                        <a:lnSpc>
                          <a:spcPts val="5110"/>
                        </a:lnSpc>
                        <a:defRPr/>
                      </a:pPr>
                      <a:r>
                        <a:rPr lang="en-US" sz="3650">
                          <a:solidFill>
                            <a:srgbClr val="000000"/>
                          </a:solidFill>
                          <a:latin typeface="Public Sans"/>
                        </a:rPr>
                        <a:t>2.</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590"/>
                        </a:lnSpc>
                        <a:defRPr/>
                      </a:pPr>
                      <a:r>
                        <a:rPr lang="en-US" sz="1850">
                          <a:solidFill>
                            <a:srgbClr val="000000"/>
                          </a:solidFill>
                          <a:latin typeface="Public Sans"/>
                        </a:rPr>
                        <a:t>01/01/2018</a:t>
                      </a:r>
                      <a:endParaRPr lang="en-US" sz="1100"/>
                    </a:p>
                    <a:p>
                      <a:pPr algn="ctr">
                        <a:lnSpc>
                          <a:spcPts val="2590"/>
                        </a:lnSpc>
                      </a:pPr>
                      <a:r>
                        <a:rPr lang="en-US" sz="1850">
                          <a:solidFill>
                            <a:srgbClr val="000000"/>
                          </a:solidFill>
                          <a:latin typeface="Public Sans"/>
                        </a:rPr>
                        <a:t>00:10</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188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188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188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188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r>
              <a:tr h="1285180">
                <a:tc>
                  <a:txBody>
                    <a:bodyPr anchor="t" rtlCol="false"/>
                    <a:lstStyle/>
                    <a:p>
                      <a:pPr algn="ctr">
                        <a:lnSpc>
                          <a:spcPts val="5110"/>
                        </a:lnSpc>
                        <a:defRPr/>
                      </a:pPr>
                      <a:r>
                        <a:rPr lang="en-US" sz="3650">
                          <a:solidFill>
                            <a:srgbClr val="000000"/>
                          </a:solidFill>
                          <a:latin typeface="Public Sans"/>
                        </a:rPr>
                        <a:t>3.</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590"/>
                        </a:lnSpc>
                        <a:defRPr/>
                      </a:pPr>
                      <a:r>
                        <a:rPr lang="en-US" sz="1850">
                          <a:solidFill>
                            <a:srgbClr val="000000"/>
                          </a:solidFill>
                          <a:latin typeface="Public Sans"/>
                        </a:rPr>
                        <a:t>01/01/2018</a:t>
                      </a:r>
                      <a:endParaRPr lang="en-US" sz="1100"/>
                    </a:p>
                    <a:p>
                      <a:pPr algn="ctr">
                        <a:lnSpc>
                          <a:spcPts val="2590"/>
                        </a:lnSpc>
                      </a:pPr>
                      <a:r>
                        <a:rPr lang="en-US" sz="1850">
                          <a:solidFill>
                            <a:srgbClr val="000000"/>
                          </a:solidFill>
                          <a:latin typeface="Public Sans"/>
                        </a:rPr>
                        <a:t>00:20</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188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188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188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188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r>
              <a:tr h="1285180">
                <a:tc>
                  <a:txBody>
                    <a:bodyPr anchor="t" rtlCol="false"/>
                    <a:lstStyle/>
                    <a:p>
                      <a:pPr algn="ctr">
                        <a:lnSpc>
                          <a:spcPts val="5110"/>
                        </a:lnSpc>
                        <a:defRPr/>
                      </a:pPr>
                      <a:r>
                        <a:rPr lang="en-US" sz="3650">
                          <a:solidFill>
                            <a:srgbClr val="000000"/>
                          </a:solidFill>
                          <a:latin typeface="Public Sans"/>
                        </a:rPr>
                        <a:t>4.</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590"/>
                        </a:lnSpc>
                        <a:defRPr/>
                      </a:pPr>
                      <a:r>
                        <a:rPr lang="en-US" sz="1850">
                          <a:solidFill>
                            <a:srgbClr val="000000"/>
                          </a:solidFill>
                          <a:latin typeface="Public Sans"/>
                        </a:rPr>
                        <a:t>01/01/2018</a:t>
                      </a:r>
                      <a:endParaRPr lang="en-US" sz="1100"/>
                    </a:p>
                    <a:p>
                      <a:pPr algn="ctr">
                        <a:lnSpc>
                          <a:spcPts val="2590"/>
                        </a:lnSpc>
                      </a:pPr>
                      <a:r>
                        <a:rPr lang="en-US" sz="1850">
                          <a:solidFill>
                            <a:srgbClr val="000000"/>
                          </a:solidFill>
                          <a:latin typeface="Public Sans"/>
                        </a:rPr>
                        <a:t>00:30</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188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188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188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188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r>
              <a:tr h="1285180">
                <a:tc>
                  <a:txBody>
                    <a:bodyPr anchor="t" rtlCol="false"/>
                    <a:lstStyle/>
                    <a:p>
                      <a:pPr algn="ctr">
                        <a:lnSpc>
                          <a:spcPts val="5110"/>
                        </a:lnSpc>
                        <a:defRPr/>
                      </a:pPr>
                      <a:r>
                        <a:rPr lang="en-US" sz="3650">
                          <a:solidFill>
                            <a:srgbClr val="000000"/>
                          </a:solidFill>
                          <a:latin typeface="Public Sans"/>
                        </a:rPr>
                        <a:t>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590"/>
                        </a:lnSpc>
                        <a:defRPr/>
                      </a:pPr>
                      <a:r>
                        <a:rPr lang="en-US" sz="1850">
                          <a:solidFill>
                            <a:srgbClr val="000000"/>
                          </a:solidFill>
                          <a:latin typeface="Public Sans"/>
                        </a:rPr>
                        <a:t>01/01/2018</a:t>
                      </a:r>
                      <a:endParaRPr lang="en-US" sz="1100"/>
                    </a:p>
                    <a:p>
                      <a:pPr algn="ctr">
                        <a:lnSpc>
                          <a:spcPts val="2590"/>
                        </a:lnSpc>
                      </a:pPr>
                      <a:r>
                        <a:rPr lang="en-US" sz="1850">
                          <a:solidFill>
                            <a:srgbClr val="000000"/>
                          </a:solidFill>
                          <a:latin typeface="Public Sans"/>
                        </a:rPr>
                        <a:t>00:40</a:t>
                      </a: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188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188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188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188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r>
            </a:tbl>
          </a:graphicData>
        </a:graphic>
      </p:graphicFrame>
      <p:sp>
        <p:nvSpPr>
          <p:cNvPr name="TextBox 6" id="6"/>
          <p:cNvSpPr txBox="true"/>
          <p:nvPr/>
        </p:nvSpPr>
        <p:spPr>
          <a:xfrm rot="0">
            <a:off x="15019255" y="8611696"/>
            <a:ext cx="1682491" cy="732329"/>
          </a:xfrm>
          <a:prstGeom prst="rect">
            <a:avLst/>
          </a:prstGeom>
        </p:spPr>
        <p:txBody>
          <a:bodyPr anchor="t" rtlCol="false" tIns="0" lIns="0" bIns="0" rIns="0">
            <a:spAutoFit/>
          </a:bodyPr>
          <a:lstStyle/>
          <a:p>
            <a:pPr>
              <a:lnSpc>
                <a:spcPts val="2717"/>
              </a:lnSpc>
            </a:pPr>
            <a:r>
              <a:rPr lang="en-US" sz="2986" spc="14">
                <a:solidFill>
                  <a:srgbClr val="2B2C30"/>
                </a:solidFill>
                <a:latin typeface="Public Sans"/>
              </a:rPr>
              <a:t>IIEST,</a:t>
            </a:r>
          </a:p>
          <a:p>
            <a:pPr>
              <a:lnSpc>
                <a:spcPts val="2717"/>
              </a:lnSpc>
            </a:pPr>
            <a:r>
              <a:rPr lang="en-US" sz="2986" spc="14">
                <a:solidFill>
                  <a:srgbClr val="2B2C30"/>
                </a:solidFill>
                <a:latin typeface="Public Sans"/>
              </a:rPr>
              <a:t>Shibpur</a:t>
            </a:r>
          </a:p>
        </p:txBody>
      </p:sp>
      <p:sp>
        <p:nvSpPr>
          <p:cNvPr name="TextBox 7" id="7"/>
          <p:cNvSpPr txBox="true"/>
          <p:nvPr/>
        </p:nvSpPr>
        <p:spPr>
          <a:xfrm rot="0">
            <a:off x="1066800" y="2330846"/>
            <a:ext cx="16192500" cy="941070"/>
          </a:xfrm>
          <a:prstGeom prst="rect">
            <a:avLst/>
          </a:prstGeom>
        </p:spPr>
        <p:txBody>
          <a:bodyPr anchor="t" rtlCol="false" tIns="0" lIns="0" bIns="0" rIns="0">
            <a:spAutoFit/>
          </a:bodyPr>
          <a:lstStyle/>
          <a:p>
            <a:pPr>
              <a:lnSpc>
                <a:spcPts val="3780"/>
              </a:lnSpc>
            </a:pPr>
            <a:r>
              <a:rPr lang="en-US" sz="2700" spc="13">
                <a:solidFill>
                  <a:srgbClr val="2B2C30"/>
                </a:solidFill>
                <a:latin typeface="Public Sans"/>
              </a:rPr>
              <a:t>                Date/                     LV Active           Wind Speed     Theoritical Po       Wind Direction</a:t>
            </a:r>
          </a:p>
          <a:p>
            <a:pPr>
              <a:lnSpc>
                <a:spcPts val="3780"/>
              </a:lnSpc>
              <a:spcBef>
                <a:spcPct val="0"/>
              </a:spcBef>
            </a:pPr>
            <a:r>
              <a:rPr lang="en-US" sz="2700" spc="13">
                <a:solidFill>
                  <a:srgbClr val="2B2C30"/>
                </a:solidFill>
                <a:latin typeface="Public Sans"/>
              </a:rPr>
              <a:t>                 Time                     Power(kW)               (m/s)             wer curve (kWh)         (deg.)</a:t>
            </a:r>
          </a:p>
        </p:txBody>
      </p:sp>
      <p:sp>
        <p:nvSpPr>
          <p:cNvPr name="TextBox 8" id="8"/>
          <p:cNvSpPr txBox="true"/>
          <p:nvPr/>
        </p:nvSpPr>
        <p:spPr>
          <a:xfrm rot="0">
            <a:off x="4211927" y="3748166"/>
            <a:ext cx="13047373" cy="1109241"/>
          </a:xfrm>
          <a:prstGeom prst="rect">
            <a:avLst/>
          </a:prstGeom>
        </p:spPr>
        <p:txBody>
          <a:bodyPr anchor="t" rtlCol="false" tIns="0" lIns="0" bIns="0" rIns="0">
            <a:spAutoFit/>
          </a:bodyPr>
          <a:lstStyle/>
          <a:p>
            <a:pPr>
              <a:lnSpc>
                <a:spcPts val="4485"/>
              </a:lnSpc>
            </a:pPr>
            <a:r>
              <a:rPr lang="en-US" sz="3204" spc="16">
                <a:solidFill>
                  <a:srgbClr val="2B2C30"/>
                </a:solidFill>
                <a:latin typeface="Public Sans"/>
              </a:rPr>
              <a:t> 380.047791       </a:t>
            </a:r>
            <a:r>
              <a:rPr lang="en-US" sz="3204" spc="16">
                <a:solidFill>
                  <a:srgbClr val="2B2C30"/>
                </a:solidFill>
                <a:latin typeface="Public Sans"/>
              </a:rPr>
              <a:t>5.311336         416.328908      259.99490</a:t>
            </a:r>
          </a:p>
          <a:p>
            <a:pPr>
              <a:lnSpc>
                <a:spcPts val="4485"/>
              </a:lnSpc>
              <a:spcBef>
                <a:spcPct val="0"/>
              </a:spcBef>
            </a:pPr>
          </a:p>
        </p:txBody>
      </p:sp>
      <p:sp>
        <p:nvSpPr>
          <p:cNvPr name="TextBox 9" id="9"/>
          <p:cNvSpPr txBox="true"/>
          <p:nvPr/>
        </p:nvSpPr>
        <p:spPr>
          <a:xfrm rot="0">
            <a:off x="4211927" y="5122545"/>
            <a:ext cx="10990228" cy="1109345"/>
          </a:xfrm>
          <a:prstGeom prst="rect">
            <a:avLst/>
          </a:prstGeom>
        </p:spPr>
        <p:txBody>
          <a:bodyPr anchor="t" rtlCol="false" tIns="0" lIns="0" bIns="0" rIns="0">
            <a:spAutoFit/>
          </a:bodyPr>
          <a:lstStyle/>
          <a:p>
            <a:pPr>
              <a:lnSpc>
                <a:spcPts val="4480"/>
              </a:lnSpc>
            </a:pPr>
            <a:r>
              <a:rPr lang="en-US" sz="3200" spc="16">
                <a:solidFill>
                  <a:srgbClr val="2B2C30"/>
                </a:solidFill>
                <a:latin typeface="Public Sans"/>
              </a:rPr>
              <a:t> 453.769196       </a:t>
            </a:r>
            <a:r>
              <a:rPr lang="en-US" sz="3200" spc="16">
                <a:solidFill>
                  <a:srgbClr val="2B2C30"/>
                </a:solidFill>
                <a:latin typeface="Public Sans"/>
              </a:rPr>
              <a:t>5.672167       519.917511          268.641113</a:t>
            </a:r>
          </a:p>
          <a:p>
            <a:pPr algn="ctr">
              <a:lnSpc>
                <a:spcPts val="4480"/>
              </a:lnSpc>
              <a:spcBef>
                <a:spcPct val="0"/>
              </a:spcBef>
            </a:pPr>
          </a:p>
        </p:txBody>
      </p:sp>
      <p:sp>
        <p:nvSpPr>
          <p:cNvPr name="TextBox 10" id="10"/>
          <p:cNvSpPr txBox="true"/>
          <p:nvPr/>
        </p:nvSpPr>
        <p:spPr>
          <a:xfrm rot="0">
            <a:off x="4211927" y="6479540"/>
            <a:ext cx="14583101" cy="1109345"/>
          </a:xfrm>
          <a:prstGeom prst="rect">
            <a:avLst/>
          </a:prstGeom>
        </p:spPr>
        <p:txBody>
          <a:bodyPr anchor="t" rtlCol="false" tIns="0" lIns="0" bIns="0" rIns="0">
            <a:spAutoFit/>
          </a:bodyPr>
          <a:lstStyle/>
          <a:p>
            <a:pPr>
              <a:lnSpc>
                <a:spcPts val="4480"/>
              </a:lnSpc>
            </a:pPr>
            <a:r>
              <a:rPr lang="en-US" sz="3200" spc="16">
                <a:solidFill>
                  <a:srgbClr val="2B2C30"/>
                </a:solidFill>
                <a:latin typeface="Public Sans"/>
              </a:rPr>
              <a:t> 306.37658        </a:t>
            </a:r>
            <a:r>
              <a:rPr lang="en-US" sz="3200" spc="16">
                <a:solidFill>
                  <a:srgbClr val="2B2C30"/>
                </a:solidFill>
                <a:latin typeface="Public Sans"/>
              </a:rPr>
              <a:t>5.216037        390.900016      272.564789</a:t>
            </a:r>
          </a:p>
          <a:p>
            <a:pPr algn="ctr">
              <a:lnSpc>
                <a:spcPts val="4480"/>
              </a:lnSpc>
              <a:spcBef>
                <a:spcPct val="0"/>
              </a:spcBef>
            </a:pPr>
          </a:p>
        </p:txBody>
      </p:sp>
      <p:sp>
        <p:nvSpPr>
          <p:cNvPr name="TextBox 11" id="11"/>
          <p:cNvSpPr txBox="true"/>
          <p:nvPr/>
        </p:nvSpPr>
        <p:spPr>
          <a:xfrm rot="0">
            <a:off x="4211927" y="7836535"/>
            <a:ext cx="12757687" cy="1109345"/>
          </a:xfrm>
          <a:prstGeom prst="rect">
            <a:avLst/>
          </a:prstGeom>
        </p:spPr>
        <p:txBody>
          <a:bodyPr anchor="t" rtlCol="false" tIns="0" lIns="0" bIns="0" rIns="0">
            <a:spAutoFit/>
          </a:bodyPr>
          <a:lstStyle/>
          <a:p>
            <a:pPr>
              <a:lnSpc>
                <a:spcPts val="4480"/>
              </a:lnSpc>
            </a:pPr>
            <a:r>
              <a:rPr lang="en-US" sz="3200" spc="16">
                <a:solidFill>
                  <a:srgbClr val="2B2C30"/>
                </a:solidFill>
                <a:latin typeface="Public Sans"/>
              </a:rPr>
              <a:t> 419.645905       </a:t>
            </a:r>
            <a:r>
              <a:rPr lang="en-US" sz="3200" spc="16">
                <a:solidFill>
                  <a:srgbClr val="2B2C30"/>
                </a:solidFill>
                <a:latin typeface="Public Sans"/>
              </a:rPr>
              <a:t>5.659674      516.127569        271.258087</a:t>
            </a:r>
          </a:p>
          <a:p>
            <a:pPr>
              <a:lnSpc>
                <a:spcPts val="4480"/>
              </a:lnSpc>
              <a:spcBef>
                <a:spcPct val="0"/>
              </a:spcBef>
            </a:pPr>
            <a:r>
              <a:rPr lang="en-US" sz="3200" spc="16">
                <a:solidFill>
                  <a:srgbClr val="2B2C30"/>
                </a:solidFill>
                <a:latin typeface="Public Sans"/>
              </a:rPr>
              <a:t>  </a:t>
            </a:r>
          </a:p>
        </p:txBody>
      </p:sp>
      <p:sp>
        <p:nvSpPr>
          <p:cNvPr name="TextBox 12" id="12"/>
          <p:cNvSpPr txBox="true"/>
          <p:nvPr/>
        </p:nvSpPr>
        <p:spPr>
          <a:xfrm rot="0">
            <a:off x="4211927" y="9177655"/>
            <a:ext cx="12011039" cy="1109345"/>
          </a:xfrm>
          <a:prstGeom prst="rect">
            <a:avLst/>
          </a:prstGeom>
        </p:spPr>
        <p:txBody>
          <a:bodyPr anchor="t" rtlCol="false" tIns="0" lIns="0" bIns="0" rIns="0">
            <a:spAutoFit/>
          </a:bodyPr>
          <a:lstStyle/>
          <a:p>
            <a:pPr>
              <a:lnSpc>
                <a:spcPts val="4480"/>
              </a:lnSpc>
            </a:pPr>
            <a:r>
              <a:rPr lang="en-US" sz="3200" spc="16">
                <a:solidFill>
                  <a:srgbClr val="2B2C30"/>
                </a:solidFill>
                <a:latin typeface="Public Sans"/>
              </a:rPr>
              <a:t>380.65069          </a:t>
            </a:r>
            <a:r>
              <a:rPr lang="en-US" sz="3200" spc="16">
                <a:solidFill>
                  <a:srgbClr val="2B2C30"/>
                </a:solidFill>
                <a:latin typeface="Public Sans"/>
              </a:rPr>
              <a:t>5.577941       491.702972       265.67428</a:t>
            </a:r>
          </a:p>
          <a:p>
            <a:pPr>
              <a:lnSpc>
                <a:spcPts val="4480"/>
              </a:lnSpc>
              <a:spcBef>
                <a:spcPct val="0"/>
              </a:spcBef>
            </a:pPr>
            <a:r>
              <a:rPr lang="en-US" sz="3200" spc="16">
                <a:solidFill>
                  <a:srgbClr val="2B2C30"/>
                </a:solidFill>
                <a:latin typeface="Public Sans"/>
              </a:rPr>
              <a: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850974" y="2322891"/>
            <a:ext cx="16408332" cy="2093608"/>
          </a:xfrm>
          <a:prstGeom prst="rect">
            <a:avLst/>
          </a:prstGeom>
        </p:spPr>
        <p:txBody>
          <a:bodyPr anchor="t" rtlCol="false" tIns="0" lIns="0" bIns="0" rIns="0">
            <a:spAutoFit/>
          </a:bodyPr>
          <a:lstStyle/>
          <a:p>
            <a:pPr>
              <a:lnSpc>
                <a:spcPts val="15250"/>
              </a:lnSpc>
            </a:pPr>
            <a:r>
              <a:rPr lang="en-US" sz="16758" spc="83">
                <a:solidFill>
                  <a:srgbClr val="2B2C30"/>
                </a:solidFill>
                <a:latin typeface="Public Sans"/>
              </a:rPr>
              <a:t>Thank you!</a:t>
            </a:r>
          </a:p>
        </p:txBody>
      </p:sp>
      <p:sp>
        <p:nvSpPr>
          <p:cNvPr name="TextBox 5" id="5"/>
          <p:cNvSpPr txBox="true"/>
          <p:nvPr/>
        </p:nvSpPr>
        <p:spPr>
          <a:xfrm rot="0">
            <a:off x="14990680" y="8611696"/>
            <a:ext cx="1682491" cy="732329"/>
          </a:xfrm>
          <a:prstGeom prst="rect">
            <a:avLst/>
          </a:prstGeom>
        </p:spPr>
        <p:txBody>
          <a:bodyPr anchor="t" rtlCol="false" tIns="0" lIns="0" bIns="0" rIns="0">
            <a:spAutoFit/>
          </a:bodyPr>
          <a:lstStyle/>
          <a:p>
            <a:pPr>
              <a:lnSpc>
                <a:spcPts val="2717"/>
              </a:lnSpc>
            </a:pPr>
            <a:r>
              <a:rPr lang="en-US" sz="2986" spc="14">
                <a:solidFill>
                  <a:srgbClr val="2B2C30"/>
                </a:solidFill>
                <a:latin typeface="Public Sans"/>
              </a:rPr>
              <a:t>IIEST,</a:t>
            </a:r>
          </a:p>
          <a:p>
            <a:pPr>
              <a:lnSpc>
                <a:spcPts val="2717"/>
              </a:lnSpc>
            </a:pPr>
            <a:r>
              <a:rPr lang="en-US" sz="2986" spc="14">
                <a:solidFill>
                  <a:srgbClr val="2B2C30"/>
                </a:solidFill>
                <a:latin typeface="Public Sans"/>
              </a:rPr>
              <a:t>Shibpur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DAFv_ujVn7Y</dc:identifier>
  <dcterms:modified xsi:type="dcterms:W3CDTF">2011-08-01T06:04:30Z</dcterms:modified>
  <cp:revision>1</cp:revision>
  <dc:title>Major Project</dc:title>
</cp:coreProperties>
</file>