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CF4B8-27B0-4F39-8EBA-151995ED6315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C10A3CE-D607-4116-9937-5334094E5111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2E20E3-B6BD-4A2B-9AC8-7D1D12E53620}" type="parTrans" cxnId="{4490505E-1126-425B-8795-DB2151062353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109132-7945-4CA0-A213-6A665ECA4426}" type="sibTrans" cxnId="{4490505E-1126-425B-8795-DB2151062353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242C07-B849-412A-A04B-C3CC651F54E6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One-dimensional Array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0EE290-B870-4C5D-BA9A-8B1A35134A42}" type="parTrans" cxnId="{3A08F1C8-8E66-4C05-A464-273333C76305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4AD5C6-5845-491A-88E8-4C647D459B6B}" type="sibTrans" cxnId="{3A08F1C8-8E66-4C05-A464-273333C76305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8503B9-623B-46E2-A609-F08E3B0CCC15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ABA5AA-DB4E-4D6F-8293-4A53FF20BC35}" type="parTrans" cxnId="{3E43F095-E053-43AA-BF99-10423F2E1046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C9219E-E1CD-4084-80D4-FE6570923626}" type="sibTrans" cxnId="{3E43F095-E053-43AA-BF99-10423F2E1046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431B6-486E-45E4-A0C3-F7ED8D80F1AF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Multi-dimensional Array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6584CF-0336-4844-8006-3674FB002D95}" type="parTrans" cxnId="{DC227C06-B4F7-41E9-BD5A-FD76304B49FD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DEF0F5-17F2-4256-81D2-9B110DFD488B}" type="sibTrans" cxnId="{DC227C06-B4F7-41E9-BD5A-FD76304B49FD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6F2E0-C7A4-4F6D-8415-D7EC9211D337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0D1A7-D403-42C3-9FCD-1C07C63A88F0}" type="parTrans" cxnId="{EAA02DFA-EED8-41BD-8478-DCE94D244551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AE85A-663A-4CFE-A63E-AE596FD11118}" type="sibTrans" cxnId="{EAA02DFA-EED8-41BD-8478-DCE94D244551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CBCB57-745F-4954-ABFF-71EF21E3C6C3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Jagged array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6225F5-118E-40E0-AEAE-0578199877A5}" type="parTrans" cxnId="{FD5F6627-C398-4A4A-9768-2B60B90DA9C6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AA87DD-33BC-4531-A739-0282DAA6BCAF}" type="sibTrans" cxnId="{FD5F6627-C398-4A4A-9768-2B60B90DA9C6}">
      <dgm:prSet/>
      <dgm:spPr/>
      <dgm:t>
        <a:bodyPr/>
        <a:lstStyle/>
        <a:p>
          <a:endParaRPr lang="en-IN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40B31A-DF98-4F4A-819A-20B1EA15D8D8}" type="pres">
      <dgm:prSet presAssocID="{596CF4B8-27B0-4F39-8EBA-151995ED6315}" presName="linearFlow" presStyleCnt="0">
        <dgm:presLayoutVars>
          <dgm:dir/>
          <dgm:animLvl val="lvl"/>
          <dgm:resizeHandles val="exact"/>
        </dgm:presLayoutVars>
      </dgm:prSet>
      <dgm:spPr/>
    </dgm:pt>
    <dgm:pt modelId="{B0A36D33-E809-4980-9147-46CA2CA2B77A}" type="pres">
      <dgm:prSet presAssocID="{6C10A3CE-D607-4116-9937-5334094E5111}" presName="composite" presStyleCnt="0"/>
      <dgm:spPr/>
    </dgm:pt>
    <dgm:pt modelId="{58D6BA6C-C7D1-4D05-901C-D46FBCE0449B}" type="pres">
      <dgm:prSet presAssocID="{6C10A3CE-D607-4116-9937-5334094E511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EBB8233-D443-4B95-AF24-A4959E8B5E0D}" type="pres">
      <dgm:prSet presAssocID="{6C10A3CE-D607-4116-9937-5334094E5111}" presName="descendantText" presStyleLbl="alignAcc1" presStyleIdx="0" presStyleCnt="3" custLinFactNeighborX="181" custLinFactNeighborY="1798">
        <dgm:presLayoutVars>
          <dgm:bulletEnabled val="1"/>
        </dgm:presLayoutVars>
      </dgm:prSet>
      <dgm:spPr/>
    </dgm:pt>
    <dgm:pt modelId="{BE51B365-CF33-4FCE-94F2-90E3A3E9B2A5}" type="pres">
      <dgm:prSet presAssocID="{B0109132-7945-4CA0-A213-6A665ECA4426}" presName="sp" presStyleCnt="0"/>
      <dgm:spPr/>
    </dgm:pt>
    <dgm:pt modelId="{820E30C1-51E2-444E-8D1D-3EF23B3AA937}" type="pres">
      <dgm:prSet presAssocID="{CB8503B9-623B-46E2-A609-F08E3B0CCC15}" presName="composite" presStyleCnt="0"/>
      <dgm:spPr/>
    </dgm:pt>
    <dgm:pt modelId="{E778AE7D-5179-4657-A43A-DA266A72C819}" type="pres">
      <dgm:prSet presAssocID="{CB8503B9-623B-46E2-A609-F08E3B0CCC1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96EC91-F382-4F6D-A655-CCAD314C0448}" type="pres">
      <dgm:prSet presAssocID="{CB8503B9-623B-46E2-A609-F08E3B0CCC15}" presName="descendantText" presStyleLbl="alignAcc1" presStyleIdx="1" presStyleCnt="3">
        <dgm:presLayoutVars>
          <dgm:bulletEnabled val="1"/>
        </dgm:presLayoutVars>
      </dgm:prSet>
      <dgm:spPr/>
    </dgm:pt>
    <dgm:pt modelId="{D3B02FC5-4EF7-4162-BE15-8C0CFD2FD98A}" type="pres">
      <dgm:prSet presAssocID="{0DC9219E-E1CD-4084-80D4-FE6570923626}" presName="sp" presStyleCnt="0"/>
      <dgm:spPr/>
    </dgm:pt>
    <dgm:pt modelId="{FDC4CC2E-681D-4FB2-9C94-1AC1B37A571C}" type="pres">
      <dgm:prSet presAssocID="{40C6F2E0-C7A4-4F6D-8415-D7EC9211D337}" presName="composite" presStyleCnt="0"/>
      <dgm:spPr/>
    </dgm:pt>
    <dgm:pt modelId="{3BD49D1B-1111-40D3-816D-CC8C50C72106}" type="pres">
      <dgm:prSet presAssocID="{40C6F2E0-C7A4-4F6D-8415-D7EC9211D33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264EE15-9FC7-4F86-A1B2-121844DF257D}" type="pres">
      <dgm:prSet presAssocID="{40C6F2E0-C7A4-4F6D-8415-D7EC9211D33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2929304-E4F1-47C9-B42F-055F866BFBD2}" type="presOf" srcId="{6C10A3CE-D607-4116-9937-5334094E5111}" destId="{58D6BA6C-C7D1-4D05-901C-D46FBCE0449B}" srcOrd="0" destOrd="0" presId="urn:microsoft.com/office/officeart/2005/8/layout/chevron2"/>
    <dgm:cxn modelId="{DC227C06-B4F7-41E9-BD5A-FD76304B49FD}" srcId="{CB8503B9-623B-46E2-A609-F08E3B0CCC15}" destId="{A88431B6-486E-45E4-A0C3-F7ED8D80F1AF}" srcOrd="0" destOrd="0" parTransId="{696584CF-0336-4844-8006-3674FB002D95}" sibTransId="{97DEF0F5-17F2-4256-81D2-9B110DFD488B}"/>
    <dgm:cxn modelId="{2802010B-F94A-435E-9F78-357BEFCB54EE}" type="presOf" srcId="{CB8503B9-623B-46E2-A609-F08E3B0CCC15}" destId="{E778AE7D-5179-4657-A43A-DA266A72C819}" srcOrd="0" destOrd="0" presId="urn:microsoft.com/office/officeart/2005/8/layout/chevron2"/>
    <dgm:cxn modelId="{FD5F6627-C398-4A4A-9768-2B60B90DA9C6}" srcId="{40C6F2E0-C7A4-4F6D-8415-D7EC9211D337}" destId="{5BCBCB57-745F-4954-ABFF-71EF21E3C6C3}" srcOrd="0" destOrd="0" parTransId="{1A6225F5-118E-40E0-AEAE-0578199877A5}" sibTransId="{56AA87DD-33BC-4531-A739-0282DAA6BCAF}"/>
    <dgm:cxn modelId="{124D9C2B-E61C-4347-8C19-06BF61256EDE}" type="presOf" srcId="{A88431B6-486E-45E4-A0C3-F7ED8D80F1AF}" destId="{EA96EC91-F382-4F6D-A655-CCAD314C0448}" srcOrd="0" destOrd="0" presId="urn:microsoft.com/office/officeart/2005/8/layout/chevron2"/>
    <dgm:cxn modelId="{4490505E-1126-425B-8795-DB2151062353}" srcId="{596CF4B8-27B0-4F39-8EBA-151995ED6315}" destId="{6C10A3CE-D607-4116-9937-5334094E5111}" srcOrd="0" destOrd="0" parTransId="{272E20E3-B6BD-4A2B-9AC8-7D1D12E53620}" sibTransId="{B0109132-7945-4CA0-A213-6A665ECA4426}"/>
    <dgm:cxn modelId="{3E43F095-E053-43AA-BF99-10423F2E1046}" srcId="{596CF4B8-27B0-4F39-8EBA-151995ED6315}" destId="{CB8503B9-623B-46E2-A609-F08E3B0CCC15}" srcOrd="1" destOrd="0" parTransId="{8FABA5AA-DB4E-4D6F-8293-4A53FF20BC35}" sibTransId="{0DC9219E-E1CD-4084-80D4-FE6570923626}"/>
    <dgm:cxn modelId="{6AC722C5-3B79-462E-BDBF-2C992B25EB21}" type="presOf" srcId="{5BCBCB57-745F-4954-ABFF-71EF21E3C6C3}" destId="{B264EE15-9FC7-4F86-A1B2-121844DF257D}" srcOrd="0" destOrd="0" presId="urn:microsoft.com/office/officeart/2005/8/layout/chevron2"/>
    <dgm:cxn modelId="{CEF438C7-3F7C-4C87-99D5-630DB17BE150}" type="presOf" srcId="{40C6F2E0-C7A4-4F6D-8415-D7EC9211D337}" destId="{3BD49D1B-1111-40D3-816D-CC8C50C72106}" srcOrd="0" destOrd="0" presId="urn:microsoft.com/office/officeart/2005/8/layout/chevron2"/>
    <dgm:cxn modelId="{3A08F1C8-8E66-4C05-A464-273333C76305}" srcId="{6C10A3CE-D607-4116-9937-5334094E5111}" destId="{D5242C07-B849-412A-A04B-C3CC651F54E6}" srcOrd="0" destOrd="0" parTransId="{820EE290-B870-4C5D-BA9A-8B1A35134A42}" sibTransId="{134AD5C6-5845-491A-88E8-4C647D459B6B}"/>
    <dgm:cxn modelId="{B4E8A4D6-2470-462A-8F67-9BB849488C93}" type="presOf" srcId="{D5242C07-B849-412A-A04B-C3CC651F54E6}" destId="{5EBB8233-D443-4B95-AF24-A4959E8B5E0D}" srcOrd="0" destOrd="0" presId="urn:microsoft.com/office/officeart/2005/8/layout/chevron2"/>
    <dgm:cxn modelId="{F87AFEE0-1280-42C0-A57E-FE4FCEA79390}" type="presOf" srcId="{596CF4B8-27B0-4F39-8EBA-151995ED6315}" destId="{F040B31A-DF98-4F4A-819A-20B1EA15D8D8}" srcOrd="0" destOrd="0" presId="urn:microsoft.com/office/officeart/2005/8/layout/chevron2"/>
    <dgm:cxn modelId="{EAA02DFA-EED8-41BD-8478-DCE94D244551}" srcId="{596CF4B8-27B0-4F39-8EBA-151995ED6315}" destId="{40C6F2E0-C7A4-4F6D-8415-D7EC9211D337}" srcOrd="2" destOrd="0" parTransId="{5B10D1A7-D403-42C3-9FCD-1C07C63A88F0}" sibTransId="{147AE85A-663A-4CFE-A63E-AE596FD11118}"/>
    <dgm:cxn modelId="{BA08DD50-4A8E-4E64-A695-E3DACC2CBEA9}" type="presParOf" srcId="{F040B31A-DF98-4F4A-819A-20B1EA15D8D8}" destId="{B0A36D33-E809-4980-9147-46CA2CA2B77A}" srcOrd="0" destOrd="0" presId="urn:microsoft.com/office/officeart/2005/8/layout/chevron2"/>
    <dgm:cxn modelId="{3E63C4B7-336A-4B91-8445-0CB4A8BC98AF}" type="presParOf" srcId="{B0A36D33-E809-4980-9147-46CA2CA2B77A}" destId="{58D6BA6C-C7D1-4D05-901C-D46FBCE0449B}" srcOrd="0" destOrd="0" presId="urn:microsoft.com/office/officeart/2005/8/layout/chevron2"/>
    <dgm:cxn modelId="{F3EA9F33-A4DF-4807-BDE0-89741FD26313}" type="presParOf" srcId="{B0A36D33-E809-4980-9147-46CA2CA2B77A}" destId="{5EBB8233-D443-4B95-AF24-A4959E8B5E0D}" srcOrd="1" destOrd="0" presId="urn:microsoft.com/office/officeart/2005/8/layout/chevron2"/>
    <dgm:cxn modelId="{7BE69F8D-DD06-4B2D-A5EB-FC3EAD38B37F}" type="presParOf" srcId="{F040B31A-DF98-4F4A-819A-20B1EA15D8D8}" destId="{BE51B365-CF33-4FCE-94F2-90E3A3E9B2A5}" srcOrd="1" destOrd="0" presId="urn:microsoft.com/office/officeart/2005/8/layout/chevron2"/>
    <dgm:cxn modelId="{16143C4A-DB6F-46B9-9EE7-B99EAFA72E2D}" type="presParOf" srcId="{F040B31A-DF98-4F4A-819A-20B1EA15D8D8}" destId="{820E30C1-51E2-444E-8D1D-3EF23B3AA937}" srcOrd="2" destOrd="0" presId="urn:microsoft.com/office/officeart/2005/8/layout/chevron2"/>
    <dgm:cxn modelId="{C1F47755-765C-4388-B9A1-98FE93ECDD5F}" type="presParOf" srcId="{820E30C1-51E2-444E-8D1D-3EF23B3AA937}" destId="{E778AE7D-5179-4657-A43A-DA266A72C819}" srcOrd="0" destOrd="0" presId="urn:microsoft.com/office/officeart/2005/8/layout/chevron2"/>
    <dgm:cxn modelId="{54C161D0-8113-44B6-AC48-E1BBD4A47878}" type="presParOf" srcId="{820E30C1-51E2-444E-8D1D-3EF23B3AA937}" destId="{EA96EC91-F382-4F6D-A655-CCAD314C0448}" srcOrd="1" destOrd="0" presId="urn:microsoft.com/office/officeart/2005/8/layout/chevron2"/>
    <dgm:cxn modelId="{32A1D387-EDA2-462C-BAEA-7DBAED9886C8}" type="presParOf" srcId="{F040B31A-DF98-4F4A-819A-20B1EA15D8D8}" destId="{D3B02FC5-4EF7-4162-BE15-8C0CFD2FD98A}" srcOrd="3" destOrd="0" presId="urn:microsoft.com/office/officeart/2005/8/layout/chevron2"/>
    <dgm:cxn modelId="{E7379B5E-4C1C-432F-BF1B-D0D8CA763BFC}" type="presParOf" srcId="{F040B31A-DF98-4F4A-819A-20B1EA15D8D8}" destId="{FDC4CC2E-681D-4FB2-9C94-1AC1B37A571C}" srcOrd="4" destOrd="0" presId="urn:microsoft.com/office/officeart/2005/8/layout/chevron2"/>
    <dgm:cxn modelId="{3C79283E-E831-43DF-84F2-A7567BAA4AD1}" type="presParOf" srcId="{FDC4CC2E-681D-4FB2-9C94-1AC1B37A571C}" destId="{3BD49D1B-1111-40D3-816D-CC8C50C72106}" srcOrd="0" destOrd="0" presId="urn:microsoft.com/office/officeart/2005/8/layout/chevron2"/>
    <dgm:cxn modelId="{2E2C8F01-07F3-47BA-A2BC-1CF9EC52B9E0}" type="presParOf" srcId="{FDC4CC2E-681D-4FB2-9C94-1AC1B37A571C}" destId="{B264EE15-9FC7-4F86-A1B2-121844DF25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6BA6C-C7D1-4D05-901C-D46FBCE0449B}">
      <dsp:nvSpPr>
        <dsp:cNvPr id="0" name=""/>
        <dsp:cNvSpPr/>
      </dsp:nvSpPr>
      <dsp:spPr>
        <a:xfrm rot="5400000">
          <a:off x="-175087" y="177473"/>
          <a:ext cx="1167249" cy="8170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0922"/>
        <a:ext cx="817074" cy="350175"/>
      </dsp:txXfrm>
    </dsp:sp>
    <dsp:sp modelId="{5EBB8233-D443-4B95-AF24-A4959E8B5E0D}">
      <dsp:nvSpPr>
        <dsp:cNvPr id="0" name=""/>
        <dsp:cNvSpPr/>
      </dsp:nvSpPr>
      <dsp:spPr>
        <a:xfrm rot="5400000">
          <a:off x="3306686" y="-2473576"/>
          <a:ext cx="759111" cy="5738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One-dimensional Array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7075" y="53092"/>
        <a:ext cx="5701277" cy="684997"/>
      </dsp:txXfrm>
    </dsp:sp>
    <dsp:sp modelId="{E778AE7D-5179-4657-A43A-DA266A72C819}">
      <dsp:nvSpPr>
        <dsp:cNvPr id="0" name=""/>
        <dsp:cNvSpPr/>
      </dsp:nvSpPr>
      <dsp:spPr>
        <a:xfrm rot="5400000">
          <a:off x="-175087" y="1143255"/>
          <a:ext cx="1167249" cy="8170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376704"/>
        <a:ext cx="817074" cy="350175"/>
      </dsp:txXfrm>
    </dsp:sp>
    <dsp:sp modelId="{EA96EC91-F382-4F6D-A655-CCAD314C0448}">
      <dsp:nvSpPr>
        <dsp:cNvPr id="0" name=""/>
        <dsp:cNvSpPr/>
      </dsp:nvSpPr>
      <dsp:spPr>
        <a:xfrm rot="5400000">
          <a:off x="3306885" y="-1521643"/>
          <a:ext cx="758712" cy="5738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Multi-dimensional Array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7075" y="1005204"/>
        <a:ext cx="5701297" cy="684638"/>
      </dsp:txXfrm>
    </dsp:sp>
    <dsp:sp modelId="{3BD49D1B-1111-40D3-816D-CC8C50C72106}">
      <dsp:nvSpPr>
        <dsp:cNvPr id="0" name=""/>
        <dsp:cNvSpPr/>
      </dsp:nvSpPr>
      <dsp:spPr>
        <a:xfrm rot="5400000">
          <a:off x="-175087" y="2109037"/>
          <a:ext cx="1167249" cy="8170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342486"/>
        <a:ext cx="817074" cy="350175"/>
      </dsp:txXfrm>
    </dsp:sp>
    <dsp:sp modelId="{B264EE15-9FC7-4F86-A1B2-121844DF257D}">
      <dsp:nvSpPr>
        <dsp:cNvPr id="0" name=""/>
        <dsp:cNvSpPr/>
      </dsp:nvSpPr>
      <dsp:spPr>
        <a:xfrm rot="5400000">
          <a:off x="3306885" y="-555861"/>
          <a:ext cx="758712" cy="5738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Jagged array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7075" y="1970986"/>
        <a:ext cx="5701297" cy="68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1771549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Arrays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2083" y="4433402"/>
            <a:ext cx="3205640" cy="774186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/>
              <a:t>            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R.Vaishnavi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F958BA-384D-7621-2650-9DB554E40E85}"/>
              </a:ext>
            </a:extLst>
          </p:cNvPr>
          <p:cNvSpPr txBox="1"/>
          <p:nvPr/>
        </p:nvSpPr>
        <p:spPr>
          <a:xfrm>
            <a:off x="954156" y="283557"/>
            <a:ext cx="99788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//declaring a 2D array with odd columns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int arr[ ][ ] = new int[3][];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arr[0] = new int[3];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arr[1] = new int[4];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arr[2] = new int[2];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</a:t>
            </a:r>
            <a:r>
              <a:rPr lang="en-IN" sz="20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//initializing a jagged array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int count = 0;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for (int i=0; i&lt;arr.length; i++)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    for(int j=0; j&lt;arr[i].length; j++)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        arr[i][j] = count++;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</a:t>
            </a:r>
            <a:r>
              <a:rPr lang="en-IN" sz="20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//printing the data of a jagged array 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for (int i=0; i&lt;arr.length; i++){                                        </a:t>
            </a:r>
            <a:r>
              <a:rPr lang="en-IN" sz="20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// Output: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    for (int j=0; j&lt;arr[i].length; j++){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        System.out.print(arr[i][j]+" ");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    }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    System.out.println(); 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        } </a:t>
            </a:r>
          </a:p>
          <a:p>
            <a:endParaRPr lang="en-IN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52746-3ADF-4045-1607-7AB5BC9A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96" y="4124739"/>
            <a:ext cx="1881808" cy="16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E85E-0746-6EC6-E5EA-0B2D74C6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3B49-2C06-86B8-F526-2C0BA9AD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to store elements of same data type.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random access for efficient data manipulation.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memory usage with contiguous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user-friendly.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 performance with a fixed size.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8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is Array?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37476-76D9-7B6F-A44D-7A89880E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67069" cy="404080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collection of similar type of elements.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Array is an object.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an array can have methods and attributes, such as the length of the array.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elements are always stored in consecutive memory blocks.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in Java is index-based, the first element of the array is stored at the 0th index, 2nd   element is stored on 1st index and so 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array index range from 0 to n-1.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n is the length of the array.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Arrays (The Java™ Tutorials &gt; Learning the Java Language &gt; Language Basics)">
            <a:extLst>
              <a:ext uri="{FF2B5EF4-FFF2-40B4-BE49-F238E27FC236}">
                <a16:creationId xmlns:a16="http://schemas.microsoft.com/office/drawing/2014/main" id="{E0F8750B-A8C6-2461-F94B-FE5CD512E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04" y="4507200"/>
            <a:ext cx="6077448" cy="19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6E5915-7A04-1BEA-0559-5540A2227553}"/>
              </a:ext>
            </a:extLst>
          </p:cNvPr>
          <p:cNvSpPr txBox="1"/>
          <p:nvPr/>
        </p:nvSpPr>
        <p:spPr>
          <a:xfrm>
            <a:off x="781878" y="583096"/>
            <a:ext cx="1064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the length of the array is fixed when it is created. It cannot be changed.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4AB39-4036-4E63-33E3-F0ACE4F3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10" y="1414093"/>
            <a:ext cx="8839200" cy="39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Types Of Arrays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37476-76D9-7B6F-A44D-7A89880E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67069" cy="40408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Arrays are 3 types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02F8EE7-05DE-349D-07C1-693C3EC6F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682324"/>
              </p:ext>
            </p:extLst>
          </p:nvPr>
        </p:nvGraphicFramePr>
        <p:xfrm>
          <a:off x="1978991" y="2908116"/>
          <a:ext cx="6555409" cy="3103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06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813-FAE7-3B42-DBB4-CE59DC8F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27727"/>
          </a:xfrm>
        </p:spPr>
        <p:txBody>
          <a:bodyPr/>
          <a:lstStyle/>
          <a:p>
            <a:r>
              <a:rPr lang="en-US" sz="4800" dirty="0">
                <a:cs typeface="Times New Roman" panose="02020603050405020304" pitchFamily="18" charset="0"/>
              </a:rPr>
              <a:t>One-dimensional Array (1D)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8538-B65E-A353-F639-49AFC79B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332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one-dimensional array can be visualized as a single row or a column of array elements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declare 1D array in 2 ways.</a:t>
            </a:r>
          </a:p>
          <a:p>
            <a:pPr marL="658368" lvl="1" indent="-457200" algn="just">
              <a:buFont typeface="+mj-lt"/>
              <a:buAutoNum type="arabicParenR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type declaration:</a:t>
            </a:r>
          </a:p>
          <a:p>
            <a:pPr marL="384048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Syntax: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datatype array_name [ ]= {values};</a:t>
            </a:r>
          </a:p>
          <a:p>
            <a:pPr marL="384048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 rank[ ]={1,2,3,4,5};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type declaration:</a:t>
            </a:r>
          </a:p>
          <a:p>
            <a:pPr marL="384048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Syntax: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datatype array_name [ ]= new datatype[size];</a:t>
            </a:r>
          </a:p>
          <a:p>
            <a:pPr marL="384048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int rank[ ]= new int[5];</a:t>
            </a:r>
          </a:p>
          <a:p>
            <a:pPr marL="201168" lvl="1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621B3-FC0F-4727-D420-8019A8ACF4E0}"/>
              </a:ext>
            </a:extLst>
          </p:cNvPr>
          <p:cNvSpPr txBox="1"/>
          <p:nvPr/>
        </p:nvSpPr>
        <p:spPr>
          <a:xfrm>
            <a:off x="662609" y="151179"/>
            <a:ext cx="107872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1D array in 3 ways.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Indexing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 ]=new int[3];            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//declaration   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a[0]=10;                            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//initialization  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a[1]=20;  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a[2]=30;  </a:t>
            </a:r>
          </a:p>
          <a:p>
            <a:pPr lvl="2"/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//printing array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System.out.println(a[0]);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//10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System.out.println(a[1]);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//20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System.out.println(a[2]);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//30</a:t>
            </a:r>
          </a:p>
          <a:p>
            <a:pPr lvl="1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3)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For-each loop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i=0; i&lt; a.length; i++)                                    for(int i : a)  {</a:t>
            </a:r>
          </a:p>
          <a:p>
            <a:pPr lvl="1"/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                                                                             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System.out.println(i);  </a:t>
            </a: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lvl="1"/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System.out.print(a[i] + "  ");                             }</a:t>
            </a:r>
          </a:p>
          <a:p>
            <a:pPr lvl="1"/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93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813-FAE7-3B42-DBB4-CE59DC8F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27727"/>
          </a:xfrm>
        </p:spPr>
        <p:txBody>
          <a:bodyPr/>
          <a:lstStyle/>
          <a:p>
            <a:r>
              <a:rPr lang="en-US" sz="4800" dirty="0">
                <a:cs typeface="Times New Roman" panose="02020603050405020304" pitchFamily="18" charset="0"/>
              </a:rPr>
              <a:t>Multi-dimensional Array (2D)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8538-B65E-A353-F639-49AFC79B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332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Multi-dimensional array can be arranged in rows and columns of array elements like a matrix.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declare 2D array in 2 ways.</a:t>
            </a:r>
          </a:p>
          <a:p>
            <a:pPr marL="658368" lvl="1" indent="-457200" algn="just">
              <a:buFont typeface="+mj-lt"/>
              <a:buAutoNum type="arabicParenR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type declaration:</a:t>
            </a:r>
          </a:p>
          <a:p>
            <a:pPr marL="384048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Syntax: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datatype array_name [ ][ ]= {{values},{values}};</a:t>
            </a:r>
          </a:p>
          <a:p>
            <a:pPr marL="384048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 a[ ][ ]={{1,2,3},{2,4,5},{4,4,5}}; </a:t>
            </a:r>
          </a:p>
          <a:p>
            <a:pPr marL="201168" lvl="1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type declaration:</a:t>
            </a:r>
          </a:p>
          <a:p>
            <a:pPr marL="384048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Syntax: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datatype array_name [ ][ ]= new datatype[size][size];</a:t>
            </a:r>
          </a:p>
          <a:p>
            <a:pPr marL="384048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int a[ ][ ] = new int[3][3];</a:t>
            </a:r>
          </a:p>
          <a:p>
            <a:pPr marL="201168" lvl="1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3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6621B3-FC0F-4727-D420-8019A8ACF4E0}"/>
                  </a:ext>
                </a:extLst>
              </p:cNvPr>
              <p:cNvSpPr txBox="1"/>
              <p:nvPr/>
            </p:nvSpPr>
            <p:spPr>
              <a:xfrm>
                <a:off x="702365" y="98170"/>
                <a:ext cx="10601739" cy="729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Accessing: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access 2D array in 2 ways.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4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Indexing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arr[ ][ ]=new int[2][2];               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//declaration   </a:t>
                </a:r>
              </a:p>
              <a:p>
                <a:pPr lvl="2"/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arr[0][0]=1;                                  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//initialization </a:t>
                </a:r>
              </a:p>
              <a:p>
                <a:pPr lvl="2"/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arr[0][1]=2;  </a:t>
                </a:r>
              </a:p>
              <a:p>
                <a:pPr lvl="2"/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arr[1][0]=4;  </a:t>
                </a:r>
              </a:p>
              <a:p>
                <a:pPr lvl="2"/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arr[1][1]=5;           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//printing array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System.out.println(a[0][1]);   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//2</a:t>
                </a:r>
              </a:p>
              <a:p>
                <a:pPr lvl="2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System.out.println(a[1][1]);   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//5</a:t>
                </a:r>
              </a:p>
              <a:p>
                <a:pPr lvl="1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For loop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for(int i=0;i&lt;arr.length;i++){  </a:t>
                </a:r>
              </a:p>
              <a:p>
                <a:pPr lvl="1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for(int j=0;j&lt;arr.length;j++){                        </a:t>
                </a:r>
                <a:r>
                  <a:rPr lang="en-IN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//Output:</a:t>
                </a:r>
              </a:p>
              <a:p>
                <a:pPr lvl="1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System.out.print(arr[i][j]+" ");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}                                                 </a:t>
                </a:r>
              </a:p>
              <a:p>
                <a:pPr lvl="1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System.out.println();  </a:t>
                </a:r>
              </a:p>
              <a:p>
                <a:pPr lvl="1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} </a:t>
                </a:r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</a:p>
              <a:p>
                <a:pPr lvl="2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6621B3-FC0F-4727-D420-8019A8AC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" y="98170"/>
                <a:ext cx="10601739" cy="7294561"/>
              </a:xfrm>
              <a:prstGeom prst="rect">
                <a:avLst/>
              </a:prstGeom>
              <a:blipFill>
                <a:blip r:embed="rId2"/>
                <a:stretch>
                  <a:fillRect l="-748" t="-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4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12EF-D3DD-0870-0ABA-CBD1F304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Jagged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260A-8D17-AC98-F4B3-1C74AD7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427"/>
            <a:ext cx="10058400" cy="431910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creating odd number of columns in a 2D array, it is known as a jagged array.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other words, it is an array of arrays with different number of columns.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Syntax: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data_type array_name[][] = new data_type[n][ ];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//n: no. of rows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array_name[] = new data_type[n1]    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//n1= no. of columns in row-1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array_name[] = new data_type[n2]     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//n2= no. of columns in row-2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array_name[] = new data_type[n3]     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//n3= no. of columns in row-3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array_name[] = new data_type[nk]      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//nk=no. of columns in row-n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90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{05BF5447-EAA1-45F5-8406-EEC1D0B8130A}tf22712842_win32</Template>
  <TotalTime>133</TotalTime>
  <Words>1016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Cambria Math</vt:lpstr>
      <vt:lpstr>Franklin Gothic Book</vt:lpstr>
      <vt:lpstr>Times New Roman</vt:lpstr>
      <vt:lpstr>Wingdings</vt:lpstr>
      <vt:lpstr>Custom</vt:lpstr>
      <vt:lpstr>Arrays In Java</vt:lpstr>
      <vt:lpstr>What is Array?</vt:lpstr>
      <vt:lpstr>PowerPoint Presentation</vt:lpstr>
      <vt:lpstr>Types Of Arrays </vt:lpstr>
      <vt:lpstr>One-dimensional Array (1D) </vt:lpstr>
      <vt:lpstr>PowerPoint Presentation</vt:lpstr>
      <vt:lpstr>Multi-dimensional Array (2D) </vt:lpstr>
      <vt:lpstr>PowerPoint Presentation</vt:lpstr>
      <vt:lpstr>Jagged Array</vt:lpstr>
      <vt:lpstr>PowerPoint Presentation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Ravula Vaishnavi</dc:creator>
  <cp:lastModifiedBy>Ravula Vaishnavi</cp:lastModifiedBy>
  <cp:revision>58</cp:revision>
  <dcterms:created xsi:type="dcterms:W3CDTF">2023-10-19T03:07:38Z</dcterms:created>
  <dcterms:modified xsi:type="dcterms:W3CDTF">2023-10-19T05:20:43Z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