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7"/>
  </p:notesMasterIdLst>
  <p:sldIdLst>
    <p:sldId id="256" r:id="rId2"/>
    <p:sldId id="258" r:id="rId3"/>
    <p:sldId id="294" r:id="rId4"/>
    <p:sldId id="260" r:id="rId5"/>
    <p:sldId id="261" r:id="rId6"/>
    <p:sldId id="301" r:id="rId7"/>
    <p:sldId id="295" r:id="rId8"/>
    <p:sldId id="269" r:id="rId9"/>
    <p:sldId id="283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7" r:id="rId20"/>
    <p:sldId id="318" r:id="rId21"/>
    <p:sldId id="302" r:id="rId22"/>
    <p:sldId id="298" r:id="rId23"/>
    <p:sldId id="315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03" r:id="rId35"/>
    <p:sldId id="299" r:id="rId36"/>
    <p:sldId id="330" r:id="rId37"/>
    <p:sldId id="329" r:id="rId38"/>
    <p:sldId id="331" r:id="rId39"/>
    <p:sldId id="332" r:id="rId40"/>
    <p:sldId id="333" r:id="rId41"/>
    <p:sldId id="335" r:id="rId42"/>
    <p:sldId id="336" r:id="rId43"/>
    <p:sldId id="338" r:id="rId44"/>
    <p:sldId id="273" r:id="rId45"/>
    <p:sldId id="337" r:id="rId46"/>
  </p:sldIdLst>
  <p:sldSz cx="9144000" cy="5143500" type="screen16x9"/>
  <p:notesSz cx="6858000" cy="9144000"/>
  <p:embeddedFontLst>
    <p:embeddedFont>
      <p:font typeface="Anaheim" panose="020B0604020202020204" charset="0"/>
      <p:regular r:id="rId48"/>
    </p:embeddedFont>
    <p:embeddedFont>
      <p:font typeface="Bebas Neue" panose="020B0604020202020204" charset="0"/>
      <p:regular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Fira Code" panose="020B0809050000020004" pitchFamily="49" charset="0"/>
      <p:regular r:id="rId54"/>
      <p:bold r:id="rId55"/>
    </p:embeddedFont>
    <p:embeddedFont>
      <p:font typeface="PT Sans" panose="020B0503020203020204" pitchFamily="34" charset="0"/>
      <p:regular r:id="rId56"/>
      <p:bold r:id="rId57"/>
      <p:italic r:id="rId58"/>
      <p:boldItalic r:id="rId59"/>
    </p:embeddedFont>
    <p:embeddedFont>
      <p:font typeface="Source Code Pro" panose="020B0509030403020204" pitchFamily="49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A81"/>
    <a:srgbClr val="BD64B5"/>
    <a:srgbClr val="4CAE97"/>
    <a:srgbClr val="2C293A"/>
    <a:srgbClr val="94EE6B"/>
    <a:srgbClr val="EC7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4ADF58-52DE-4AB8-AC1A-97C37E8FE2A0}">
  <a:tblStyle styleId="{E24ADF58-52DE-4AB8-AC1A-97C37E8FE2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1B72EF-1486-4E5D-9831-DA07A7D5F2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61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48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60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59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48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10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9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71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45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4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812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565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84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81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958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641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282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12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3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536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104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932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145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444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547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856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231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303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921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9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645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123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99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1542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9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77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64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1" r:id="rId7"/>
    <p:sldLayoutId id="2147483665" r:id="rId8"/>
    <p:sldLayoutId id="2147483669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002816"/>
            <a:ext cx="6509300" cy="2294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Control Statements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 Java Programming</a:t>
            </a:r>
            <a:endParaRPr dirty="0">
              <a:solidFill>
                <a:schemeClr val="accent4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96460" y="342719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Rayudu Mounika, A Fullstack Developer Aspirant &gt;</a:t>
            </a:r>
            <a:endParaRPr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384800" y="414416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f-else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2361238" y="2694120"/>
            <a:ext cx="5769815" cy="156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if (condition)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{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// Code to execute if condition is true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 else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execute if condition is false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4" y="1687817"/>
            <a:ext cx="7441426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‘if-else Statement’ :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Executes one block of code if the condition is true, and another if it's false.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10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f-else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 Ex.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23425" y="420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310028" y="1624044"/>
            <a:ext cx="5445064" cy="30502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int age = 20;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if(age &lt; 18)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System.out.println("You are a minor.");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 else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System.out.println("You are an adult.");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4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</a:t>
            </a:r>
            <a:r>
              <a:rPr lang="en-US" sz="14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Output: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You are a minor</a:t>
            </a:r>
          </a:p>
        </p:txBody>
      </p:sp>
      <p:grpSp>
        <p:nvGrpSpPr>
          <p:cNvPr id="71" name="Google Shape;316;p33">
            <a:extLst>
              <a:ext uri="{FF2B5EF4-FFF2-40B4-BE49-F238E27FC236}">
                <a16:creationId xmlns:a16="http://schemas.microsoft.com/office/drawing/2014/main" id="{2314B4F3-1DF6-4B4C-9EAA-5143025D37EA}"/>
              </a:ext>
            </a:extLst>
          </p:cNvPr>
          <p:cNvGrpSpPr/>
          <p:nvPr/>
        </p:nvGrpSpPr>
        <p:grpSpPr>
          <a:xfrm>
            <a:off x="257860" y="2263915"/>
            <a:ext cx="2142175" cy="2736325"/>
            <a:chOff x="358925" y="1867675"/>
            <a:chExt cx="2142175" cy="2736325"/>
          </a:xfrm>
        </p:grpSpPr>
        <p:sp>
          <p:nvSpPr>
            <p:cNvPr id="72" name="Google Shape;317;p33">
              <a:extLst>
                <a:ext uri="{FF2B5EF4-FFF2-40B4-BE49-F238E27FC236}">
                  <a16:creationId xmlns:a16="http://schemas.microsoft.com/office/drawing/2014/main" id="{3D43C15E-A694-4D62-BCB4-413100606B0C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" name="Google Shape;318;p33">
              <a:extLst>
                <a:ext uri="{FF2B5EF4-FFF2-40B4-BE49-F238E27FC236}">
                  <a16:creationId xmlns:a16="http://schemas.microsoft.com/office/drawing/2014/main" id="{5E4597DA-DC0C-451A-BBE5-87006B941D61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" name="Google Shape;319;p33">
              <a:extLst>
                <a:ext uri="{FF2B5EF4-FFF2-40B4-BE49-F238E27FC236}">
                  <a16:creationId xmlns:a16="http://schemas.microsoft.com/office/drawing/2014/main" id="{955162DD-033D-47AB-BC60-13310825ED50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" name="Google Shape;320;p33">
              <a:extLst>
                <a:ext uri="{FF2B5EF4-FFF2-40B4-BE49-F238E27FC236}">
                  <a16:creationId xmlns:a16="http://schemas.microsoft.com/office/drawing/2014/main" id="{B1EA53F2-2885-4185-8831-695FF52CE3F9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6" name="Google Shape;321;p33">
              <a:extLst>
                <a:ext uri="{FF2B5EF4-FFF2-40B4-BE49-F238E27FC236}">
                  <a16:creationId xmlns:a16="http://schemas.microsoft.com/office/drawing/2014/main" id="{675265F0-CF61-4C75-B908-D05E5BA79260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7" name="Google Shape;322;p33">
              <a:extLst>
                <a:ext uri="{FF2B5EF4-FFF2-40B4-BE49-F238E27FC236}">
                  <a16:creationId xmlns:a16="http://schemas.microsoft.com/office/drawing/2014/main" id="{0DF4B971-1E61-4947-87F4-06835FEDF82B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8" name="Google Shape;323;p33">
              <a:extLst>
                <a:ext uri="{FF2B5EF4-FFF2-40B4-BE49-F238E27FC236}">
                  <a16:creationId xmlns:a16="http://schemas.microsoft.com/office/drawing/2014/main" id="{5C4D843D-BB39-452B-A2B4-8A6D0A53EF5F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9" name="Google Shape;324;p33">
              <a:extLst>
                <a:ext uri="{FF2B5EF4-FFF2-40B4-BE49-F238E27FC236}">
                  <a16:creationId xmlns:a16="http://schemas.microsoft.com/office/drawing/2014/main" id="{2152B742-230A-4363-8BDB-3BBB1607ABCF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0" name="Google Shape;325;p33">
              <a:extLst>
                <a:ext uri="{FF2B5EF4-FFF2-40B4-BE49-F238E27FC236}">
                  <a16:creationId xmlns:a16="http://schemas.microsoft.com/office/drawing/2014/main" id="{A71BCA56-4750-4063-BC49-7DEC75568B27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1" name="Google Shape;326;p33">
              <a:extLst>
                <a:ext uri="{FF2B5EF4-FFF2-40B4-BE49-F238E27FC236}">
                  <a16:creationId xmlns:a16="http://schemas.microsoft.com/office/drawing/2014/main" id="{217E1BB1-4A0F-41C2-AD38-75217CC1261B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2" name="Google Shape;327;p33">
              <a:extLst>
                <a:ext uri="{FF2B5EF4-FFF2-40B4-BE49-F238E27FC236}">
                  <a16:creationId xmlns:a16="http://schemas.microsoft.com/office/drawing/2014/main" id="{D8023D8B-036D-468B-A998-999FA8FEFE54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3" name="Google Shape;328;p33">
              <a:extLst>
                <a:ext uri="{FF2B5EF4-FFF2-40B4-BE49-F238E27FC236}">
                  <a16:creationId xmlns:a16="http://schemas.microsoft.com/office/drawing/2014/main" id="{B80952B0-7896-47A1-94F3-93B235B55EF5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4" name="Google Shape;329;p33">
              <a:extLst>
                <a:ext uri="{FF2B5EF4-FFF2-40B4-BE49-F238E27FC236}">
                  <a16:creationId xmlns:a16="http://schemas.microsoft.com/office/drawing/2014/main" id="{99063E2E-7BFE-4098-B754-FE58662B5382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5" name="Google Shape;330;p33">
              <a:extLst>
                <a:ext uri="{FF2B5EF4-FFF2-40B4-BE49-F238E27FC236}">
                  <a16:creationId xmlns:a16="http://schemas.microsoft.com/office/drawing/2014/main" id="{F41D58D7-9F6F-42CC-BE25-CDFF6C776BEC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6" name="Google Shape;331;p33">
              <a:extLst>
                <a:ext uri="{FF2B5EF4-FFF2-40B4-BE49-F238E27FC236}">
                  <a16:creationId xmlns:a16="http://schemas.microsoft.com/office/drawing/2014/main" id="{F761C251-8521-469D-8581-46D1A52D0B80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7" name="Google Shape;332;p33">
              <a:extLst>
                <a:ext uri="{FF2B5EF4-FFF2-40B4-BE49-F238E27FC236}">
                  <a16:creationId xmlns:a16="http://schemas.microsoft.com/office/drawing/2014/main" id="{FE3E596C-FADD-4088-B7E6-D3F573F99D3D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8" name="Google Shape;333;p33">
              <a:extLst>
                <a:ext uri="{FF2B5EF4-FFF2-40B4-BE49-F238E27FC236}">
                  <a16:creationId xmlns:a16="http://schemas.microsoft.com/office/drawing/2014/main" id="{49EA6117-C3FF-413E-A908-ED09F43A25C9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9" name="Google Shape;334;p33">
              <a:extLst>
                <a:ext uri="{FF2B5EF4-FFF2-40B4-BE49-F238E27FC236}">
                  <a16:creationId xmlns:a16="http://schemas.microsoft.com/office/drawing/2014/main" id="{3ED6E5DA-B18B-42AA-9059-CCE17946CA55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0" name="Google Shape;335;p33">
              <a:extLst>
                <a:ext uri="{FF2B5EF4-FFF2-40B4-BE49-F238E27FC236}">
                  <a16:creationId xmlns:a16="http://schemas.microsoft.com/office/drawing/2014/main" id="{B6979555-37CA-48EB-958A-DD72A01046F5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1" name="Google Shape;336;p33">
              <a:extLst>
                <a:ext uri="{FF2B5EF4-FFF2-40B4-BE49-F238E27FC236}">
                  <a16:creationId xmlns:a16="http://schemas.microsoft.com/office/drawing/2014/main" id="{FCF10C55-D590-4550-85A7-599374BC60D2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2" name="Google Shape;337;p33">
              <a:extLst>
                <a:ext uri="{FF2B5EF4-FFF2-40B4-BE49-F238E27FC236}">
                  <a16:creationId xmlns:a16="http://schemas.microsoft.com/office/drawing/2014/main" id="{7BA729E2-DC7D-4E6F-A018-B7DF93D6E021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3" name="Google Shape;338;p33">
              <a:extLst>
                <a:ext uri="{FF2B5EF4-FFF2-40B4-BE49-F238E27FC236}">
                  <a16:creationId xmlns:a16="http://schemas.microsoft.com/office/drawing/2014/main" id="{12E14E37-88FC-49A7-8423-75AAD0267D03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4" name="Google Shape;339;p33">
              <a:extLst>
                <a:ext uri="{FF2B5EF4-FFF2-40B4-BE49-F238E27FC236}">
                  <a16:creationId xmlns:a16="http://schemas.microsoft.com/office/drawing/2014/main" id="{98B26E54-4C1F-498A-B75B-CC0977D17249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5" name="Google Shape;340;p33">
              <a:extLst>
                <a:ext uri="{FF2B5EF4-FFF2-40B4-BE49-F238E27FC236}">
                  <a16:creationId xmlns:a16="http://schemas.microsoft.com/office/drawing/2014/main" id="{D2AAF163-2178-4198-B6C2-9BC180D52F5A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6" name="Google Shape;341;p33">
              <a:extLst>
                <a:ext uri="{FF2B5EF4-FFF2-40B4-BE49-F238E27FC236}">
                  <a16:creationId xmlns:a16="http://schemas.microsoft.com/office/drawing/2014/main" id="{2BD7523B-255D-4DD7-9A05-363254B948E2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7" name="Google Shape;342;p33">
              <a:extLst>
                <a:ext uri="{FF2B5EF4-FFF2-40B4-BE49-F238E27FC236}">
                  <a16:creationId xmlns:a16="http://schemas.microsoft.com/office/drawing/2014/main" id="{35FD0EBD-3824-422F-A459-F699388F79C8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8" name="Google Shape;343;p33">
              <a:extLst>
                <a:ext uri="{FF2B5EF4-FFF2-40B4-BE49-F238E27FC236}">
                  <a16:creationId xmlns:a16="http://schemas.microsoft.com/office/drawing/2014/main" id="{727E7F4B-2B72-4528-86F2-6753C18B8C8E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9" name="Google Shape;344;p33">
              <a:extLst>
                <a:ext uri="{FF2B5EF4-FFF2-40B4-BE49-F238E27FC236}">
                  <a16:creationId xmlns:a16="http://schemas.microsoft.com/office/drawing/2014/main" id="{6CA07B2B-93F4-4F95-968F-446EDF723334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00" name="Google Shape;345;p33">
              <a:extLst>
                <a:ext uri="{FF2B5EF4-FFF2-40B4-BE49-F238E27FC236}">
                  <a16:creationId xmlns:a16="http://schemas.microsoft.com/office/drawing/2014/main" id="{76C96ECD-AFAC-497C-B1A3-D6F112E84130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01" name="Google Shape;346;p33">
              <a:extLst>
                <a:ext uri="{FF2B5EF4-FFF2-40B4-BE49-F238E27FC236}">
                  <a16:creationId xmlns:a16="http://schemas.microsoft.com/office/drawing/2014/main" id="{863EBA1D-FAD4-4AD1-8897-007F70F3C8B5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02" name="Google Shape;347;p33">
              <a:extLst>
                <a:ext uri="{FF2B5EF4-FFF2-40B4-BE49-F238E27FC236}">
                  <a16:creationId xmlns:a16="http://schemas.microsoft.com/office/drawing/2014/main" id="{F9AC6BBB-B2F2-4BAB-A1F4-4C36B0738DD3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247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Nested i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f-else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2621505" y="2430251"/>
            <a:ext cx="6559163" cy="232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if (condition1) {		</a:t>
            </a:r>
            <a:r>
              <a:rPr lang="en-US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// executed if condition1 is true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if (condition2) {	</a:t>
            </a:r>
            <a:r>
              <a:rPr lang="en-US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// executed if condition2 is true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}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else {  		</a:t>
            </a:r>
            <a:r>
              <a:rPr lang="en-US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// executed if condition2 is false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}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 else 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</a:t>
            </a:r>
            <a:r>
              <a:rPr lang="en-US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// Code to execute if condition1 is false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  <a:endParaRPr lang="en-US" sz="1300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343344" y="4261389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1098321" y="1525769"/>
            <a:ext cx="7441426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‘Nested if-else Statement’ :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Executes one block of code if the condition is true, and another if it's false.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65" name="Google Shape;1211;p58">
            <a:extLst>
              <a:ext uri="{FF2B5EF4-FFF2-40B4-BE49-F238E27FC236}">
                <a16:creationId xmlns:a16="http://schemas.microsoft.com/office/drawing/2014/main" id="{819D28DA-2FD3-4891-AF37-BE35230894A7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6" name="Google Shape;1212;p58">
              <a:extLst>
                <a:ext uri="{FF2B5EF4-FFF2-40B4-BE49-F238E27FC236}">
                  <a16:creationId xmlns:a16="http://schemas.microsoft.com/office/drawing/2014/main" id="{DC8D0CAA-AD42-4C85-94BC-C185E94806CE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7" name="Google Shape;1213;p58">
              <a:extLst>
                <a:ext uri="{FF2B5EF4-FFF2-40B4-BE49-F238E27FC236}">
                  <a16:creationId xmlns:a16="http://schemas.microsoft.com/office/drawing/2014/main" id="{26FE5850-1D88-47D5-A6D9-23092DB1220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8" name="Google Shape;1214;p58">
              <a:extLst>
                <a:ext uri="{FF2B5EF4-FFF2-40B4-BE49-F238E27FC236}">
                  <a16:creationId xmlns:a16="http://schemas.microsoft.com/office/drawing/2014/main" id="{3BB6AE6F-6ACB-4F58-B103-B1077FE93696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9" name="Google Shape;1215;p58">
              <a:extLst>
                <a:ext uri="{FF2B5EF4-FFF2-40B4-BE49-F238E27FC236}">
                  <a16:creationId xmlns:a16="http://schemas.microsoft.com/office/drawing/2014/main" id="{BA68B9D1-ABAD-4C77-8EF3-B4F140E2DF9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0" name="Google Shape;1216;p58">
              <a:extLst>
                <a:ext uri="{FF2B5EF4-FFF2-40B4-BE49-F238E27FC236}">
                  <a16:creationId xmlns:a16="http://schemas.microsoft.com/office/drawing/2014/main" id="{1EE36BC4-4D3D-4713-8C20-7E3E03145B4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" name="Google Shape;1217;p58">
              <a:extLst>
                <a:ext uri="{FF2B5EF4-FFF2-40B4-BE49-F238E27FC236}">
                  <a16:creationId xmlns:a16="http://schemas.microsoft.com/office/drawing/2014/main" id="{8F76D21B-04C2-4CEA-B1C5-07434094A2BE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" name="Google Shape;1218;p58">
              <a:extLst>
                <a:ext uri="{FF2B5EF4-FFF2-40B4-BE49-F238E27FC236}">
                  <a16:creationId xmlns:a16="http://schemas.microsoft.com/office/drawing/2014/main" id="{ECB24B18-A5F7-43C6-99FE-36A2D6A0F047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" name="Google Shape;1219;p58">
              <a:extLst>
                <a:ext uri="{FF2B5EF4-FFF2-40B4-BE49-F238E27FC236}">
                  <a16:creationId xmlns:a16="http://schemas.microsoft.com/office/drawing/2014/main" id="{65F44E93-868A-4010-B279-072E5612663A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" name="Google Shape;1220;p58">
              <a:extLst>
                <a:ext uri="{FF2B5EF4-FFF2-40B4-BE49-F238E27FC236}">
                  <a16:creationId xmlns:a16="http://schemas.microsoft.com/office/drawing/2014/main" id="{D57EE031-48A8-4644-87FD-242DAC6BB72F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" name="Google Shape;1221;p58">
              <a:extLst>
                <a:ext uri="{FF2B5EF4-FFF2-40B4-BE49-F238E27FC236}">
                  <a16:creationId xmlns:a16="http://schemas.microsoft.com/office/drawing/2014/main" id="{810B5DC4-002B-4444-8B66-18F6F5F06012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6" name="Google Shape;1222;p58">
              <a:extLst>
                <a:ext uri="{FF2B5EF4-FFF2-40B4-BE49-F238E27FC236}">
                  <a16:creationId xmlns:a16="http://schemas.microsoft.com/office/drawing/2014/main" id="{D122B813-AA63-428A-891B-0FBB5BC710A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7" name="Google Shape;1223;p58">
              <a:extLst>
                <a:ext uri="{FF2B5EF4-FFF2-40B4-BE49-F238E27FC236}">
                  <a16:creationId xmlns:a16="http://schemas.microsoft.com/office/drawing/2014/main" id="{6B229C3A-7E74-4AE0-B940-C8ECD3F000F5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8" name="Google Shape;1224;p58">
              <a:extLst>
                <a:ext uri="{FF2B5EF4-FFF2-40B4-BE49-F238E27FC236}">
                  <a16:creationId xmlns:a16="http://schemas.microsoft.com/office/drawing/2014/main" id="{64DD2E2B-F92F-469F-99F3-82F49E4E2D0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387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1063"/>
            <a:ext cx="76947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Nested i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f-else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 Ex.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6141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47945" y="433590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104555" y="1485150"/>
            <a:ext cx="6979923" cy="33734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 age = 18;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boolean voterId = true;	//Boolean Value For voterId</a:t>
            </a:r>
          </a:p>
          <a:p>
            <a:b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(age &gt;= 18) {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if (voterId) {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    System.out.println("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You are eligible to vote.</a:t>
            </a: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");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} else {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    System.out.println("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You need to apply for a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VoterID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"); 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}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else {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System.out.println("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You are too young to vote.</a:t>
            </a: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"); }</a:t>
            </a:r>
          </a:p>
          <a:p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You are eligible to vote.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</p:txBody>
      </p:sp>
      <p:grpSp>
        <p:nvGrpSpPr>
          <p:cNvPr id="68" name="Google Shape;316;p33">
            <a:extLst>
              <a:ext uri="{FF2B5EF4-FFF2-40B4-BE49-F238E27FC236}">
                <a16:creationId xmlns:a16="http://schemas.microsoft.com/office/drawing/2014/main" id="{70D383B1-73A7-4C08-828E-289E6E3B1939}"/>
              </a:ext>
            </a:extLst>
          </p:cNvPr>
          <p:cNvGrpSpPr/>
          <p:nvPr/>
        </p:nvGrpSpPr>
        <p:grpSpPr>
          <a:xfrm>
            <a:off x="257860" y="2263915"/>
            <a:ext cx="2142175" cy="2736325"/>
            <a:chOff x="358925" y="1867675"/>
            <a:chExt cx="2142175" cy="2736325"/>
          </a:xfrm>
        </p:grpSpPr>
        <p:sp>
          <p:nvSpPr>
            <p:cNvPr id="69" name="Google Shape;317;p33">
              <a:extLst>
                <a:ext uri="{FF2B5EF4-FFF2-40B4-BE49-F238E27FC236}">
                  <a16:creationId xmlns:a16="http://schemas.microsoft.com/office/drawing/2014/main" id="{8E23D371-B25C-4459-B72E-5F4A31941F13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0" name="Google Shape;318;p33">
              <a:extLst>
                <a:ext uri="{FF2B5EF4-FFF2-40B4-BE49-F238E27FC236}">
                  <a16:creationId xmlns:a16="http://schemas.microsoft.com/office/drawing/2014/main" id="{D1F0E0C2-034D-489F-938B-73C36FC7FE76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" name="Google Shape;319;p33">
              <a:extLst>
                <a:ext uri="{FF2B5EF4-FFF2-40B4-BE49-F238E27FC236}">
                  <a16:creationId xmlns:a16="http://schemas.microsoft.com/office/drawing/2014/main" id="{371D4EDF-1A9A-46D7-91F8-31A1C0519A7E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" name="Google Shape;320;p33">
              <a:extLst>
                <a:ext uri="{FF2B5EF4-FFF2-40B4-BE49-F238E27FC236}">
                  <a16:creationId xmlns:a16="http://schemas.microsoft.com/office/drawing/2014/main" id="{92C28E54-F3C9-43CC-A106-9E8A95DF2AAA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" name="Google Shape;321;p33">
              <a:extLst>
                <a:ext uri="{FF2B5EF4-FFF2-40B4-BE49-F238E27FC236}">
                  <a16:creationId xmlns:a16="http://schemas.microsoft.com/office/drawing/2014/main" id="{5F608EE8-A5B1-4B1F-951D-2D96B1B52A6D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" name="Google Shape;322;p33">
              <a:extLst>
                <a:ext uri="{FF2B5EF4-FFF2-40B4-BE49-F238E27FC236}">
                  <a16:creationId xmlns:a16="http://schemas.microsoft.com/office/drawing/2014/main" id="{5285088A-160B-4769-9AB5-3BEEFD5F0E49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" name="Google Shape;323;p33">
              <a:extLst>
                <a:ext uri="{FF2B5EF4-FFF2-40B4-BE49-F238E27FC236}">
                  <a16:creationId xmlns:a16="http://schemas.microsoft.com/office/drawing/2014/main" id="{649A5437-04E8-4901-AC2A-5595419898FC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6" name="Google Shape;324;p33">
              <a:extLst>
                <a:ext uri="{FF2B5EF4-FFF2-40B4-BE49-F238E27FC236}">
                  <a16:creationId xmlns:a16="http://schemas.microsoft.com/office/drawing/2014/main" id="{987E7128-4AD8-4E37-BCF3-F4C874D835EA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7" name="Google Shape;325;p33">
              <a:extLst>
                <a:ext uri="{FF2B5EF4-FFF2-40B4-BE49-F238E27FC236}">
                  <a16:creationId xmlns:a16="http://schemas.microsoft.com/office/drawing/2014/main" id="{EC6EB3B6-CDAF-4343-BA70-F743BD651513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8" name="Google Shape;326;p33">
              <a:extLst>
                <a:ext uri="{FF2B5EF4-FFF2-40B4-BE49-F238E27FC236}">
                  <a16:creationId xmlns:a16="http://schemas.microsoft.com/office/drawing/2014/main" id="{CDA3AE3B-3408-4D75-9C85-C82A44D352FF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9" name="Google Shape;327;p33">
              <a:extLst>
                <a:ext uri="{FF2B5EF4-FFF2-40B4-BE49-F238E27FC236}">
                  <a16:creationId xmlns:a16="http://schemas.microsoft.com/office/drawing/2014/main" id="{B0B48974-D5B8-41F7-99F5-2957FFC31336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0" name="Google Shape;328;p33">
              <a:extLst>
                <a:ext uri="{FF2B5EF4-FFF2-40B4-BE49-F238E27FC236}">
                  <a16:creationId xmlns:a16="http://schemas.microsoft.com/office/drawing/2014/main" id="{4595EC10-758F-466B-B60F-A4F2904539FA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1" name="Google Shape;329;p33">
              <a:extLst>
                <a:ext uri="{FF2B5EF4-FFF2-40B4-BE49-F238E27FC236}">
                  <a16:creationId xmlns:a16="http://schemas.microsoft.com/office/drawing/2014/main" id="{D5A1952E-8033-44ED-9450-1DF824BF30D9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2" name="Google Shape;330;p33">
              <a:extLst>
                <a:ext uri="{FF2B5EF4-FFF2-40B4-BE49-F238E27FC236}">
                  <a16:creationId xmlns:a16="http://schemas.microsoft.com/office/drawing/2014/main" id="{C8EB034B-EC8C-4064-A23B-8F8C077E1476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3" name="Google Shape;331;p33">
              <a:extLst>
                <a:ext uri="{FF2B5EF4-FFF2-40B4-BE49-F238E27FC236}">
                  <a16:creationId xmlns:a16="http://schemas.microsoft.com/office/drawing/2014/main" id="{F56437AD-D358-4A6A-8702-9D92EDB78CFD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4" name="Google Shape;332;p33">
              <a:extLst>
                <a:ext uri="{FF2B5EF4-FFF2-40B4-BE49-F238E27FC236}">
                  <a16:creationId xmlns:a16="http://schemas.microsoft.com/office/drawing/2014/main" id="{DAD53BA6-284D-44CF-81D0-11BD61AD1D96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5" name="Google Shape;333;p33">
              <a:extLst>
                <a:ext uri="{FF2B5EF4-FFF2-40B4-BE49-F238E27FC236}">
                  <a16:creationId xmlns:a16="http://schemas.microsoft.com/office/drawing/2014/main" id="{C2FF279A-8F7E-4C9D-8423-FA259D07AE22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6" name="Google Shape;334;p33">
              <a:extLst>
                <a:ext uri="{FF2B5EF4-FFF2-40B4-BE49-F238E27FC236}">
                  <a16:creationId xmlns:a16="http://schemas.microsoft.com/office/drawing/2014/main" id="{995B285F-C877-42EF-AA8E-1B6B892EE31A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7" name="Google Shape;335;p33">
              <a:extLst>
                <a:ext uri="{FF2B5EF4-FFF2-40B4-BE49-F238E27FC236}">
                  <a16:creationId xmlns:a16="http://schemas.microsoft.com/office/drawing/2014/main" id="{F70C4BCF-B388-4DEF-9666-2148E4DD10FE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8" name="Google Shape;336;p33">
              <a:extLst>
                <a:ext uri="{FF2B5EF4-FFF2-40B4-BE49-F238E27FC236}">
                  <a16:creationId xmlns:a16="http://schemas.microsoft.com/office/drawing/2014/main" id="{1EE66D2C-0D1B-4A01-AE0B-B9CAD9C06697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89" name="Google Shape;337;p33">
              <a:extLst>
                <a:ext uri="{FF2B5EF4-FFF2-40B4-BE49-F238E27FC236}">
                  <a16:creationId xmlns:a16="http://schemas.microsoft.com/office/drawing/2014/main" id="{1AC1526D-698D-4067-88CC-36CC78DE2556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0" name="Google Shape;338;p33">
              <a:extLst>
                <a:ext uri="{FF2B5EF4-FFF2-40B4-BE49-F238E27FC236}">
                  <a16:creationId xmlns:a16="http://schemas.microsoft.com/office/drawing/2014/main" id="{CE7A93A3-D855-4145-80D5-8F765C60A2F6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1" name="Google Shape;339;p33">
              <a:extLst>
                <a:ext uri="{FF2B5EF4-FFF2-40B4-BE49-F238E27FC236}">
                  <a16:creationId xmlns:a16="http://schemas.microsoft.com/office/drawing/2014/main" id="{4FD4CB14-8B5F-40F8-B2BA-2039D075EFC7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2" name="Google Shape;340;p33">
              <a:extLst>
                <a:ext uri="{FF2B5EF4-FFF2-40B4-BE49-F238E27FC236}">
                  <a16:creationId xmlns:a16="http://schemas.microsoft.com/office/drawing/2014/main" id="{F6E14298-2855-4C1B-9EB0-27AB6428D4DE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3" name="Google Shape;341;p33">
              <a:extLst>
                <a:ext uri="{FF2B5EF4-FFF2-40B4-BE49-F238E27FC236}">
                  <a16:creationId xmlns:a16="http://schemas.microsoft.com/office/drawing/2014/main" id="{F5579E72-75AA-447D-990F-EB962BB4C824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4" name="Google Shape;342;p33">
              <a:extLst>
                <a:ext uri="{FF2B5EF4-FFF2-40B4-BE49-F238E27FC236}">
                  <a16:creationId xmlns:a16="http://schemas.microsoft.com/office/drawing/2014/main" id="{9CE12B74-7061-444D-B57D-AB664A5B1A11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5" name="Google Shape;343;p33">
              <a:extLst>
                <a:ext uri="{FF2B5EF4-FFF2-40B4-BE49-F238E27FC236}">
                  <a16:creationId xmlns:a16="http://schemas.microsoft.com/office/drawing/2014/main" id="{503D311D-2EE5-428B-BB9E-9FA651ABFE5B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6" name="Google Shape;344;p33">
              <a:extLst>
                <a:ext uri="{FF2B5EF4-FFF2-40B4-BE49-F238E27FC236}">
                  <a16:creationId xmlns:a16="http://schemas.microsoft.com/office/drawing/2014/main" id="{B16D2FE4-EF52-4851-B421-DF7C4320E478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7" name="Google Shape;345;p33">
              <a:extLst>
                <a:ext uri="{FF2B5EF4-FFF2-40B4-BE49-F238E27FC236}">
                  <a16:creationId xmlns:a16="http://schemas.microsoft.com/office/drawing/2014/main" id="{C9DBA54D-79F5-447A-8EFE-3FF08CC6D5FE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8" name="Google Shape;346;p33">
              <a:extLst>
                <a:ext uri="{FF2B5EF4-FFF2-40B4-BE49-F238E27FC236}">
                  <a16:creationId xmlns:a16="http://schemas.microsoft.com/office/drawing/2014/main" id="{08C09166-D53B-48F6-8711-5951AAFF93EA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99" name="Google Shape;347;p33">
              <a:extLst>
                <a:ext uri="{FF2B5EF4-FFF2-40B4-BE49-F238E27FC236}">
                  <a16:creationId xmlns:a16="http://schemas.microsoft.com/office/drawing/2014/main" id="{5C8F1540-AD1A-431C-9AED-16194F30BB20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462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 else-if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2421319" y="2370794"/>
            <a:ext cx="5793139" cy="232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if(condition1) 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be executed if condition1 is true.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 else if(condition2) 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be executed if condition2 is true.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 else 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be executed if all conditions are false.}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343344" y="4261389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1098321" y="1525769"/>
            <a:ext cx="7441426" cy="70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‘if else-if Statement’ 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 if-else-if ladder statement executes one condition from multiple statements.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65" name="Google Shape;1211;p58">
            <a:extLst>
              <a:ext uri="{FF2B5EF4-FFF2-40B4-BE49-F238E27FC236}">
                <a16:creationId xmlns:a16="http://schemas.microsoft.com/office/drawing/2014/main" id="{819D28DA-2FD3-4891-AF37-BE35230894A7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6" name="Google Shape;1212;p58">
              <a:extLst>
                <a:ext uri="{FF2B5EF4-FFF2-40B4-BE49-F238E27FC236}">
                  <a16:creationId xmlns:a16="http://schemas.microsoft.com/office/drawing/2014/main" id="{DC8D0CAA-AD42-4C85-94BC-C185E94806CE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7" name="Google Shape;1213;p58">
              <a:extLst>
                <a:ext uri="{FF2B5EF4-FFF2-40B4-BE49-F238E27FC236}">
                  <a16:creationId xmlns:a16="http://schemas.microsoft.com/office/drawing/2014/main" id="{26FE5850-1D88-47D5-A6D9-23092DB1220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8" name="Google Shape;1214;p58">
              <a:extLst>
                <a:ext uri="{FF2B5EF4-FFF2-40B4-BE49-F238E27FC236}">
                  <a16:creationId xmlns:a16="http://schemas.microsoft.com/office/drawing/2014/main" id="{3BB6AE6F-6ACB-4F58-B103-B1077FE93696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9" name="Google Shape;1215;p58">
              <a:extLst>
                <a:ext uri="{FF2B5EF4-FFF2-40B4-BE49-F238E27FC236}">
                  <a16:creationId xmlns:a16="http://schemas.microsoft.com/office/drawing/2014/main" id="{BA68B9D1-ABAD-4C77-8EF3-B4F140E2DF9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0" name="Google Shape;1216;p58">
              <a:extLst>
                <a:ext uri="{FF2B5EF4-FFF2-40B4-BE49-F238E27FC236}">
                  <a16:creationId xmlns:a16="http://schemas.microsoft.com/office/drawing/2014/main" id="{1EE36BC4-4D3D-4713-8C20-7E3E03145B4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" name="Google Shape;1217;p58">
              <a:extLst>
                <a:ext uri="{FF2B5EF4-FFF2-40B4-BE49-F238E27FC236}">
                  <a16:creationId xmlns:a16="http://schemas.microsoft.com/office/drawing/2014/main" id="{8F76D21B-04C2-4CEA-B1C5-07434094A2BE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" name="Google Shape;1218;p58">
              <a:extLst>
                <a:ext uri="{FF2B5EF4-FFF2-40B4-BE49-F238E27FC236}">
                  <a16:creationId xmlns:a16="http://schemas.microsoft.com/office/drawing/2014/main" id="{ECB24B18-A5F7-43C6-99FE-36A2D6A0F047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" name="Google Shape;1219;p58">
              <a:extLst>
                <a:ext uri="{FF2B5EF4-FFF2-40B4-BE49-F238E27FC236}">
                  <a16:creationId xmlns:a16="http://schemas.microsoft.com/office/drawing/2014/main" id="{65F44E93-868A-4010-B279-072E5612663A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" name="Google Shape;1220;p58">
              <a:extLst>
                <a:ext uri="{FF2B5EF4-FFF2-40B4-BE49-F238E27FC236}">
                  <a16:creationId xmlns:a16="http://schemas.microsoft.com/office/drawing/2014/main" id="{D57EE031-48A8-4644-87FD-242DAC6BB72F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" name="Google Shape;1221;p58">
              <a:extLst>
                <a:ext uri="{FF2B5EF4-FFF2-40B4-BE49-F238E27FC236}">
                  <a16:creationId xmlns:a16="http://schemas.microsoft.com/office/drawing/2014/main" id="{810B5DC4-002B-4444-8B66-18F6F5F06012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6" name="Google Shape;1222;p58">
              <a:extLst>
                <a:ext uri="{FF2B5EF4-FFF2-40B4-BE49-F238E27FC236}">
                  <a16:creationId xmlns:a16="http://schemas.microsoft.com/office/drawing/2014/main" id="{D122B813-AA63-428A-891B-0FBB5BC710A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7" name="Google Shape;1223;p58">
              <a:extLst>
                <a:ext uri="{FF2B5EF4-FFF2-40B4-BE49-F238E27FC236}">
                  <a16:creationId xmlns:a16="http://schemas.microsoft.com/office/drawing/2014/main" id="{6B229C3A-7E74-4AE0-B940-C8ECD3F000F5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8" name="Google Shape;1224;p58">
              <a:extLst>
                <a:ext uri="{FF2B5EF4-FFF2-40B4-BE49-F238E27FC236}">
                  <a16:creationId xmlns:a16="http://schemas.microsoft.com/office/drawing/2014/main" id="{64DD2E2B-F92F-469F-99F3-82F49E4E2D0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925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1063"/>
            <a:ext cx="76947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 else-if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 Ex.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23425" y="416982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773629" y="1588467"/>
            <a:ext cx="4875621" cy="31579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 marks = 85;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if(marks &gt;= 90) {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System.out.println("Grade A");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else if(marks &gt;= 80) {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System.out.println("Grade B");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System.out.println("Grade C");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Grade B</a:t>
            </a:r>
          </a:p>
        </p:txBody>
      </p:sp>
      <p:grpSp>
        <p:nvGrpSpPr>
          <p:cNvPr id="21" name="Google Shape;316;p33">
            <a:extLst>
              <a:ext uri="{FF2B5EF4-FFF2-40B4-BE49-F238E27FC236}">
                <a16:creationId xmlns:a16="http://schemas.microsoft.com/office/drawing/2014/main" id="{FEC08A3A-4599-4912-92AA-16CF875F7372}"/>
              </a:ext>
            </a:extLst>
          </p:cNvPr>
          <p:cNvGrpSpPr/>
          <p:nvPr/>
        </p:nvGrpSpPr>
        <p:grpSpPr>
          <a:xfrm>
            <a:off x="257860" y="2263915"/>
            <a:ext cx="2142175" cy="2736325"/>
            <a:chOff x="358925" y="1867675"/>
            <a:chExt cx="2142175" cy="2736325"/>
          </a:xfrm>
        </p:grpSpPr>
        <p:sp>
          <p:nvSpPr>
            <p:cNvPr id="22" name="Google Shape;317;p33">
              <a:extLst>
                <a:ext uri="{FF2B5EF4-FFF2-40B4-BE49-F238E27FC236}">
                  <a16:creationId xmlns:a16="http://schemas.microsoft.com/office/drawing/2014/main" id="{0EC5EE8F-1E10-4FEF-B7C7-A767193B4551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7" name="Google Shape;318;p33">
              <a:extLst>
                <a:ext uri="{FF2B5EF4-FFF2-40B4-BE49-F238E27FC236}">
                  <a16:creationId xmlns:a16="http://schemas.microsoft.com/office/drawing/2014/main" id="{7F32EFC4-C011-41C0-80A0-9F2BCDC7935E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8" name="Google Shape;319;p33">
              <a:extLst>
                <a:ext uri="{FF2B5EF4-FFF2-40B4-BE49-F238E27FC236}">
                  <a16:creationId xmlns:a16="http://schemas.microsoft.com/office/drawing/2014/main" id="{40E31726-CE63-4DA4-9045-3015D352D494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9" name="Google Shape;320;p33">
              <a:extLst>
                <a:ext uri="{FF2B5EF4-FFF2-40B4-BE49-F238E27FC236}">
                  <a16:creationId xmlns:a16="http://schemas.microsoft.com/office/drawing/2014/main" id="{58713FBC-6170-4B99-BBF2-4A7AC52942B4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0" name="Google Shape;321;p33">
              <a:extLst>
                <a:ext uri="{FF2B5EF4-FFF2-40B4-BE49-F238E27FC236}">
                  <a16:creationId xmlns:a16="http://schemas.microsoft.com/office/drawing/2014/main" id="{3B8F3705-8F3D-42D5-ABD3-A36368A77147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" name="Google Shape;322;p33">
              <a:extLst>
                <a:ext uri="{FF2B5EF4-FFF2-40B4-BE49-F238E27FC236}">
                  <a16:creationId xmlns:a16="http://schemas.microsoft.com/office/drawing/2014/main" id="{F58A8D09-9C35-42D5-B7AD-219D68BD79FB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" name="Google Shape;323;p33">
              <a:extLst>
                <a:ext uri="{FF2B5EF4-FFF2-40B4-BE49-F238E27FC236}">
                  <a16:creationId xmlns:a16="http://schemas.microsoft.com/office/drawing/2014/main" id="{D191543D-3B38-42E7-BF24-37E6FAE99006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" name="Google Shape;324;p33">
              <a:extLst>
                <a:ext uri="{FF2B5EF4-FFF2-40B4-BE49-F238E27FC236}">
                  <a16:creationId xmlns:a16="http://schemas.microsoft.com/office/drawing/2014/main" id="{2CF04D7D-0803-4F9B-8483-419F3CDFFE02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" name="Google Shape;325;p33">
              <a:extLst>
                <a:ext uri="{FF2B5EF4-FFF2-40B4-BE49-F238E27FC236}">
                  <a16:creationId xmlns:a16="http://schemas.microsoft.com/office/drawing/2014/main" id="{E519784C-286D-4F9C-998D-79FE6DA42877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5" name="Google Shape;326;p33">
              <a:extLst>
                <a:ext uri="{FF2B5EF4-FFF2-40B4-BE49-F238E27FC236}">
                  <a16:creationId xmlns:a16="http://schemas.microsoft.com/office/drawing/2014/main" id="{12B909D0-87F5-4347-B0FD-4EB6A18FA0AF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7" name="Google Shape;327;p33">
              <a:extLst>
                <a:ext uri="{FF2B5EF4-FFF2-40B4-BE49-F238E27FC236}">
                  <a16:creationId xmlns:a16="http://schemas.microsoft.com/office/drawing/2014/main" id="{D9F2E5CC-0809-422E-8AAD-9D0C8B7CE4B0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8" name="Google Shape;328;p33">
              <a:extLst>
                <a:ext uri="{FF2B5EF4-FFF2-40B4-BE49-F238E27FC236}">
                  <a16:creationId xmlns:a16="http://schemas.microsoft.com/office/drawing/2014/main" id="{35CBBD19-47CA-4C40-8FB3-6C268466178D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9" name="Google Shape;329;p33">
              <a:extLst>
                <a:ext uri="{FF2B5EF4-FFF2-40B4-BE49-F238E27FC236}">
                  <a16:creationId xmlns:a16="http://schemas.microsoft.com/office/drawing/2014/main" id="{D226ACB2-DAC4-478B-A861-5C5EB9C9A9E1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0" name="Google Shape;330;p33">
              <a:extLst>
                <a:ext uri="{FF2B5EF4-FFF2-40B4-BE49-F238E27FC236}">
                  <a16:creationId xmlns:a16="http://schemas.microsoft.com/office/drawing/2014/main" id="{F907A281-C7A7-4C73-83AC-46F237744B94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1" name="Google Shape;331;p33">
              <a:extLst>
                <a:ext uri="{FF2B5EF4-FFF2-40B4-BE49-F238E27FC236}">
                  <a16:creationId xmlns:a16="http://schemas.microsoft.com/office/drawing/2014/main" id="{5D2C8B8B-1007-448F-B650-7E66698F1373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2" name="Google Shape;332;p33">
              <a:extLst>
                <a:ext uri="{FF2B5EF4-FFF2-40B4-BE49-F238E27FC236}">
                  <a16:creationId xmlns:a16="http://schemas.microsoft.com/office/drawing/2014/main" id="{3CC0E358-F87D-45E7-BFF3-5ADA1B61E80B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3" name="Google Shape;333;p33">
              <a:extLst>
                <a:ext uri="{FF2B5EF4-FFF2-40B4-BE49-F238E27FC236}">
                  <a16:creationId xmlns:a16="http://schemas.microsoft.com/office/drawing/2014/main" id="{FABC454A-D922-4E73-BE67-D19FDEED2B55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4" name="Google Shape;334;p33">
              <a:extLst>
                <a:ext uri="{FF2B5EF4-FFF2-40B4-BE49-F238E27FC236}">
                  <a16:creationId xmlns:a16="http://schemas.microsoft.com/office/drawing/2014/main" id="{7AED40F4-A7ED-418B-B662-F46967C5771B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5" name="Google Shape;335;p33">
              <a:extLst>
                <a:ext uri="{FF2B5EF4-FFF2-40B4-BE49-F238E27FC236}">
                  <a16:creationId xmlns:a16="http://schemas.microsoft.com/office/drawing/2014/main" id="{97937B98-FFBE-45BF-A880-012D4789BAED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6" name="Google Shape;336;p33">
              <a:extLst>
                <a:ext uri="{FF2B5EF4-FFF2-40B4-BE49-F238E27FC236}">
                  <a16:creationId xmlns:a16="http://schemas.microsoft.com/office/drawing/2014/main" id="{1BCD1E23-C749-49A6-93FC-C8B2D6F49DF8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7" name="Google Shape;337;p33">
              <a:extLst>
                <a:ext uri="{FF2B5EF4-FFF2-40B4-BE49-F238E27FC236}">
                  <a16:creationId xmlns:a16="http://schemas.microsoft.com/office/drawing/2014/main" id="{58F20CED-1562-4146-A804-670151BB4FD9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8" name="Google Shape;338;p33">
              <a:extLst>
                <a:ext uri="{FF2B5EF4-FFF2-40B4-BE49-F238E27FC236}">
                  <a16:creationId xmlns:a16="http://schemas.microsoft.com/office/drawing/2014/main" id="{F0EA83D9-BBDF-42D4-BDD9-5EB5DB6E4819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9" name="Google Shape;339;p33">
              <a:extLst>
                <a:ext uri="{FF2B5EF4-FFF2-40B4-BE49-F238E27FC236}">
                  <a16:creationId xmlns:a16="http://schemas.microsoft.com/office/drawing/2014/main" id="{F248DE5D-860C-49E4-9089-42A3944ED6C3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0" name="Google Shape;340;p33">
              <a:extLst>
                <a:ext uri="{FF2B5EF4-FFF2-40B4-BE49-F238E27FC236}">
                  <a16:creationId xmlns:a16="http://schemas.microsoft.com/office/drawing/2014/main" id="{FE84D4C1-D5CD-49DA-BFBF-8A9DBF803536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1" name="Google Shape;341;p33">
              <a:extLst>
                <a:ext uri="{FF2B5EF4-FFF2-40B4-BE49-F238E27FC236}">
                  <a16:creationId xmlns:a16="http://schemas.microsoft.com/office/drawing/2014/main" id="{86690F47-41E7-4A31-949A-01AD8FABBE21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2" name="Google Shape;342;p33">
              <a:extLst>
                <a:ext uri="{FF2B5EF4-FFF2-40B4-BE49-F238E27FC236}">
                  <a16:creationId xmlns:a16="http://schemas.microsoft.com/office/drawing/2014/main" id="{43E96B5A-3037-43DA-BE37-19A3D984C7AD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3" name="Google Shape;343;p33">
              <a:extLst>
                <a:ext uri="{FF2B5EF4-FFF2-40B4-BE49-F238E27FC236}">
                  <a16:creationId xmlns:a16="http://schemas.microsoft.com/office/drawing/2014/main" id="{2F27314A-F4D0-4AB9-8E58-D323A3E416FE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4" name="Google Shape;344;p33">
              <a:extLst>
                <a:ext uri="{FF2B5EF4-FFF2-40B4-BE49-F238E27FC236}">
                  <a16:creationId xmlns:a16="http://schemas.microsoft.com/office/drawing/2014/main" id="{9FFCA523-73EB-4B87-9A0D-CCC72B5B3F02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5" name="Google Shape;345;p33">
              <a:extLst>
                <a:ext uri="{FF2B5EF4-FFF2-40B4-BE49-F238E27FC236}">
                  <a16:creationId xmlns:a16="http://schemas.microsoft.com/office/drawing/2014/main" id="{FB2EFAF7-0AEE-42B5-B0BF-7CA1B18BD0A1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6" name="Google Shape;346;p33">
              <a:extLst>
                <a:ext uri="{FF2B5EF4-FFF2-40B4-BE49-F238E27FC236}">
                  <a16:creationId xmlns:a16="http://schemas.microsoft.com/office/drawing/2014/main" id="{ACD9BBEE-788C-4EE6-8DF5-97DC415A08D2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7" name="Google Shape;347;p33">
              <a:extLst>
                <a:ext uri="{FF2B5EF4-FFF2-40B4-BE49-F238E27FC236}">
                  <a16:creationId xmlns:a16="http://schemas.microsoft.com/office/drawing/2014/main" id="{E15D9839-776A-4C24-8652-E1EEFE24278D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043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971531" y="1134300"/>
            <a:ext cx="517246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Switch </a:t>
            </a:r>
            <a:r>
              <a:rPr lang="en" sz="66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sz="6600"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CA7A6-56AF-4C0A-B353-D202A4B43ED8}"/>
              </a:ext>
            </a:extLst>
          </p:cNvPr>
          <p:cNvSpPr txBox="1"/>
          <p:nvPr/>
        </p:nvSpPr>
        <p:spPr>
          <a:xfrm>
            <a:off x="4099284" y="3494688"/>
            <a:ext cx="5044715" cy="324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&lt; switch, case, default &gt;</a:t>
            </a:r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83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Switch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2886186" y="2283760"/>
            <a:ext cx="6136714" cy="232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switch (expression)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case value1: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    // Code to execute if expression matches value1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    break; // Optional, used to exit the switch block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case value2: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    // Code to execute if expression matches value2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    break;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default: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    // Code to execute if no case matches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343344" y="4261389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1098321" y="1525769"/>
            <a:ext cx="7441426" cy="70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</a:t>
            </a:r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Switch</a:t>
            </a: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Statement’ :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The switch statement selects one of many code blocks to be executed.</a:t>
            </a:r>
          </a:p>
        </p:txBody>
      </p:sp>
      <p:grpSp>
        <p:nvGrpSpPr>
          <p:cNvPr id="65" name="Google Shape;1211;p58">
            <a:extLst>
              <a:ext uri="{FF2B5EF4-FFF2-40B4-BE49-F238E27FC236}">
                <a16:creationId xmlns:a16="http://schemas.microsoft.com/office/drawing/2014/main" id="{819D28DA-2FD3-4891-AF37-BE35230894A7}"/>
              </a:ext>
            </a:extLst>
          </p:cNvPr>
          <p:cNvGrpSpPr/>
          <p:nvPr/>
        </p:nvGrpSpPr>
        <p:grpSpPr>
          <a:xfrm>
            <a:off x="350039" y="3944000"/>
            <a:ext cx="2422147" cy="885262"/>
            <a:chOff x="880714" y="3731738"/>
            <a:chExt cx="2422147" cy="885262"/>
          </a:xfrm>
        </p:grpSpPr>
        <p:sp>
          <p:nvSpPr>
            <p:cNvPr id="66" name="Google Shape;1212;p58">
              <a:extLst>
                <a:ext uri="{FF2B5EF4-FFF2-40B4-BE49-F238E27FC236}">
                  <a16:creationId xmlns:a16="http://schemas.microsoft.com/office/drawing/2014/main" id="{DC8D0CAA-AD42-4C85-94BC-C185E94806CE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7" name="Google Shape;1213;p58">
              <a:extLst>
                <a:ext uri="{FF2B5EF4-FFF2-40B4-BE49-F238E27FC236}">
                  <a16:creationId xmlns:a16="http://schemas.microsoft.com/office/drawing/2014/main" id="{26FE5850-1D88-47D5-A6D9-23092DB1220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8" name="Google Shape;1214;p58">
              <a:extLst>
                <a:ext uri="{FF2B5EF4-FFF2-40B4-BE49-F238E27FC236}">
                  <a16:creationId xmlns:a16="http://schemas.microsoft.com/office/drawing/2014/main" id="{3BB6AE6F-6ACB-4F58-B103-B1077FE93696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9" name="Google Shape;1215;p58">
              <a:extLst>
                <a:ext uri="{FF2B5EF4-FFF2-40B4-BE49-F238E27FC236}">
                  <a16:creationId xmlns:a16="http://schemas.microsoft.com/office/drawing/2014/main" id="{BA68B9D1-ABAD-4C77-8EF3-B4F140E2DF9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0" name="Google Shape;1216;p58">
              <a:extLst>
                <a:ext uri="{FF2B5EF4-FFF2-40B4-BE49-F238E27FC236}">
                  <a16:creationId xmlns:a16="http://schemas.microsoft.com/office/drawing/2014/main" id="{1EE36BC4-4D3D-4713-8C20-7E3E03145B4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" name="Google Shape;1217;p58">
              <a:extLst>
                <a:ext uri="{FF2B5EF4-FFF2-40B4-BE49-F238E27FC236}">
                  <a16:creationId xmlns:a16="http://schemas.microsoft.com/office/drawing/2014/main" id="{8F76D21B-04C2-4CEA-B1C5-07434094A2BE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" name="Google Shape;1218;p58">
              <a:extLst>
                <a:ext uri="{FF2B5EF4-FFF2-40B4-BE49-F238E27FC236}">
                  <a16:creationId xmlns:a16="http://schemas.microsoft.com/office/drawing/2014/main" id="{ECB24B18-A5F7-43C6-99FE-36A2D6A0F047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" name="Google Shape;1219;p58">
              <a:extLst>
                <a:ext uri="{FF2B5EF4-FFF2-40B4-BE49-F238E27FC236}">
                  <a16:creationId xmlns:a16="http://schemas.microsoft.com/office/drawing/2014/main" id="{65F44E93-868A-4010-B279-072E5612663A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" name="Google Shape;1220;p58">
              <a:extLst>
                <a:ext uri="{FF2B5EF4-FFF2-40B4-BE49-F238E27FC236}">
                  <a16:creationId xmlns:a16="http://schemas.microsoft.com/office/drawing/2014/main" id="{D57EE031-48A8-4644-87FD-242DAC6BB72F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" name="Google Shape;1221;p58">
              <a:extLst>
                <a:ext uri="{FF2B5EF4-FFF2-40B4-BE49-F238E27FC236}">
                  <a16:creationId xmlns:a16="http://schemas.microsoft.com/office/drawing/2014/main" id="{810B5DC4-002B-4444-8B66-18F6F5F06012}"/>
                </a:ext>
              </a:extLst>
            </p:cNvPr>
            <p:cNvSpPr/>
            <p:nvPr/>
          </p:nvSpPr>
          <p:spPr>
            <a:xfrm>
              <a:off x="2783561" y="4471163"/>
              <a:ext cx="519300" cy="14583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6" name="Google Shape;1222;p58">
              <a:extLst>
                <a:ext uri="{FF2B5EF4-FFF2-40B4-BE49-F238E27FC236}">
                  <a16:creationId xmlns:a16="http://schemas.microsoft.com/office/drawing/2014/main" id="{D122B813-AA63-428A-891B-0FBB5BC710A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7" name="Google Shape;1223;p58">
              <a:extLst>
                <a:ext uri="{FF2B5EF4-FFF2-40B4-BE49-F238E27FC236}">
                  <a16:creationId xmlns:a16="http://schemas.microsoft.com/office/drawing/2014/main" id="{6B229C3A-7E74-4AE0-B940-C8ECD3F000F5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8" name="Google Shape;1224;p58">
              <a:extLst>
                <a:ext uri="{FF2B5EF4-FFF2-40B4-BE49-F238E27FC236}">
                  <a16:creationId xmlns:a16="http://schemas.microsoft.com/office/drawing/2014/main" id="{64DD2E2B-F92F-469F-99F3-82F49E4E2D0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839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4602" y="450585"/>
            <a:ext cx="76947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Switch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 Ex.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03105" y="429174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773629" y="1565317"/>
            <a:ext cx="5313166" cy="33734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int option = 2;</a:t>
            </a:r>
          </a:p>
          <a:p>
            <a:b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</a:b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switch (option) {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  case 1: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    System.out.println("You selected Option 1");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    break;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  case 2: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    System.out.println("You selected Option 2");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    break;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  default: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    System.out.println("Invalid option");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  <a:p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You selected Option 2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</p:txBody>
      </p:sp>
      <p:grpSp>
        <p:nvGrpSpPr>
          <p:cNvPr id="21" name="Google Shape;316;p33">
            <a:extLst>
              <a:ext uri="{FF2B5EF4-FFF2-40B4-BE49-F238E27FC236}">
                <a16:creationId xmlns:a16="http://schemas.microsoft.com/office/drawing/2014/main" id="{2EF3704D-9437-4443-9990-06FF43F8B18E}"/>
              </a:ext>
            </a:extLst>
          </p:cNvPr>
          <p:cNvGrpSpPr/>
          <p:nvPr/>
        </p:nvGrpSpPr>
        <p:grpSpPr>
          <a:xfrm>
            <a:off x="257860" y="2263915"/>
            <a:ext cx="2142175" cy="2736325"/>
            <a:chOff x="358925" y="1867675"/>
            <a:chExt cx="2142175" cy="2736325"/>
          </a:xfrm>
        </p:grpSpPr>
        <p:sp>
          <p:nvSpPr>
            <p:cNvPr id="22" name="Google Shape;317;p33">
              <a:extLst>
                <a:ext uri="{FF2B5EF4-FFF2-40B4-BE49-F238E27FC236}">
                  <a16:creationId xmlns:a16="http://schemas.microsoft.com/office/drawing/2014/main" id="{41983277-7068-4639-AA1E-6AF57331A1C2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7" name="Google Shape;318;p33">
              <a:extLst>
                <a:ext uri="{FF2B5EF4-FFF2-40B4-BE49-F238E27FC236}">
                  <a16:creationId xmlns:a16="http://schemas.microsoft.com/office/drawing/2014/main" id="{0BBE4E27-B986-4E98-A25F-09C0B4AFAAEE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8" name="Google Shape;319;p33">
              <a:extLst>
                <a:ext uri="{FF2B5EF4-FFF2-40B4-BE49-F238E27FC236}">
                  <a16:creationId xmlns:a16="http://schemas.microsoft.com/office/drawing/2014/main" id="{87686B6F-7E49-47EC-B045-AD3EE9195F7F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9" name="Google Shape;320;p33">
              <a:extLst>
                <a:ext uri="{FF2B5EF4-FFF2-40B4-BE49-F238E27FC236}">
                  <a16:creationId xmlns:a16="http://schemas.microsoft.com/office/drawing/2014/main" id="{BB6AD08F-C0D1-45F2-8D5A-A8A1015487B4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0" name="Google Shape;321;p33">
              <a:extLst>
                <a:ext uri="{FF2B5EF4-FFF2-40B4-BE49-F238E27FC236}">
                  <a16:creationId xmlns:a16="http://schemas.microsoft.com/office/drawing/2014/main" id="{D9C8D314-DEF1-46AE-BA61-C69D1B4B162C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" name="Google Shape;322;p33">
              <a:extLst>
                <a:ext uri="{FF2B5EF4-FFF2-40B4-BE49-F238E27FC236}">
                  <a16:creationId xmlns:a16="http://schemas.microsoft.com/office/drawing/2014/main" id="{B5E6B8C8-B579-468E-AD35-9B41402153D6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" name="Google Shape;323;p33">
              <a:extLst>
                <a:ext uri="{FF2B5EF4-FFF2-40B4-BE49-F238E27FC236}">
                  <a16:creationId xmlns:a16="http://schemas.microsoft.com/office/drawing/2014/main" id="{EBA73EFA-785C-45CB-A762-5AFCBC2701D7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" name="Google Shape;324;p33">
              <a:extLst>
                <a:ext uri="{FF2B5EF4-FFF2-40B4-BE49-F238E27FC236}">
                  <a16:creationId xmlns:a16="http://schemas.microsoft.com/office/drawing/2014/main" id="{0DA77200-C097-4A9D-9353-7B1211D352CA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" name="Google Shape;325;p33">
              <a:extLst>
                <a:ext uri="{FF2B5EF4-FFF2-40B4-BE49-F238E27FC236}">
                  <a16:creationId xmlns:a16="http://schemas.microsoft.com/office/drawing/2014/main" id="{93E2246F-538E-4042-AE42-7C8DF28EB70B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5" name="Google Shape;326;p33">
              <a:extLst>
                <a:ext uri="{FF2B5EF4-FFF2-40B4-BE49-F238E27FC236}">
                  <a16:creationId xmlns:a16="http://schemas.microsoft.com/office/drawing/2014/main" id="{53F73EE8-5954-479E-BC3D-8C2C35C55D39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7" name="Google Shape;327;p33">
              <a:extLst>
                <a:ext uri="{FF2B5EF4-FFF2-40B4-BE49-F238E27FC236}">
                  <a16:creationId xmlns:a16="http://schemas.microsoft.com/office/drawing/2014/main" id="{7D3E4BC7-6873-44B3-B6D3-0D0591717EF5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8" name="Google Shape;328;p33">
              <a:extLst>
                <a:ext uri="{FF2B5EF4-FFF2-40B4-BE49-F238E27FC236}">
                  <a16:creationId xmlns:a16="http://schemas.microsoft.com/office/drawing/2014/main" id="{6349213C-3B23-472C-B3EE-3524BA6C98CE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9" name="Google Shape;329;p33">
              <a:extLst>
                <a:ext uri="{FF2B5EF4-FFF2-40B4-BE49-F238E27FC236}">
                  <a16:creationId xmlns:a16="http://schemas.microsoft.com/office/drawing/2014/main" id="{5BE8D91B-D4B6-461B-A15D-FF24DD010DD6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0" name="Google Shape;330;p33">
              <a:extLst>
                <a:ext uri="{FF2B5EF4-FFF2-40B4-BE49-F238E27FC236}">
                  <a16:creationId xmlns:a16="http://schemas.microsoft.com/office/drawing/2014/main" id="{BDB3BADB-C945-4D51-8015-2BC3FA958BE9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1" name="Google Shape;331;p33">
              <a:extLst>
                <a:ext uri="{FF2B5EF4-FFF2-40B4-BE49-F238E27FC236}">
                  <a16:creationId xmlns:a16="http://schemas.microsoft.com/office/drawing/2014/main" id="{7DCFFBD4-F9F7-4E0E-9F3E-279549707726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2" name="Google Shape;332;p33">
              <a:extLst>
                <a:ext uri="{FF2B5EF4-FFF2-40B4-BE49-F238E27FC236}">
                  <a16:creationId xmlns:a16="http://schemas.microsoft.com/office/drawing/2014/main" id="{4ACF7722-20FF-438A-9248-D46451403E06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3" name="Google Shape;333;p33">
              <a:extLst>
                <a:ext uri="{FF2B5EF4-FFF2-40B4-BE49-F238E27FC236}">
                  <a16:creationId xmlns:a16="http://schemas.microsoft.com/office/drawing/2014/main" id="{CAD6E0C5-821E-429A-BD3F-999FF0DFFE55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4" name="Google Shape;334;p33">
              <a:extLst>
                <a:ext uri="{FF2B5EF4-FFF2-40B4-BE49-F238E27FC236}">
                  <a16:creationId xmlns:a16="http://schemas.microsoft.com/office/drawing/2014/main" id="{04C1F2A6-3995-4F1D-BAAE-96F3E695ADF0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5" name="Google Shape;335;p33">
              <a:extLst>
                <a:ext uri="{FF2B5EF4-FFF2-40B4-BE49-F238E27FC236}">
                  <a16:creationId xmlns:a16="http://schemas.microsoft.com/office/drawing/2014/main" id="{DF279BB8-3D70-4B4B-ADCA-5369EED21AD4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6" name="Google Shape;336;p33">
              <a:extLst>
                <a:ext uri="{FF2B5EF4-FFF2-40B4-BE49-F238E27FC236}">
                  <a16:creationId xmlns:a16="http://schemas.microsoft.com/office/drawing/2014/main" id="{20EEED7D-E5E8-4E22-A009-FA1D119BE54A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7" name="Google Shape;337;p33">
              <a:extLst>
                <a:ext uri="{FF2B5EF4-FFF2-40B4-BE49-F238E27FC236}">
                  <a16:creationId xmlns:a16="http://schemas.microsoft.com/office/drawing/2014/main" id="{D6EA88F8-C3AC-4522-8039-F2612D732547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8" name="Google Shape;338;p33">
              <a:extLst>
                <a:ext uri="{FF2B5EF4-FFF2-40B4-BE49-F238E27FC236}">
                  <a16:creationId xmlns:a16="http://schemas.microsoft.com/office/drawing/2014/main" id="{DB38111A-C27E-4F37-9E8E-984F8300A2E0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9" name="Google Shape;339;p33">
              <a:extLst>
                <a:ext uri="{FF2B5EF4-FFF2-40B4-BE49-F238E27FC236}">
                  <a16:creationId xmlns:a16="http://schemas.microsoft.com/office/drawing/2014/main" id="{E2530077-9E3D-4475-9787-91CB6B931752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0" name="Google Shape;340;p33">
              <a:extLst>
                <a:ext uri="{FF2B5EF4-FFF2-40B4-BE49-F238E27FC236}">
                  <a16:creationId xmlns:a16="http://schemas.microsoft.com/office/drawing/2014/main" id="{C2E688D4-0DA6-4648-AECF-26BBBA211368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1" name="Google Shape;341;p33">
              <a:extLst>
                <a:ext uri="{FF2B5EF4-FFF2-40B4-BE49-F238E27FC236}">
                  <a16:creationId xmlns:a16="http://schemas.microsoft.com/office/drawing/2014/main" id="{4C069A4E-68B8-4998-9631-BC835E21E211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2" name="Google Shape;342;p33">
              <a:extLst>
                <a:ext uri="{FF2B5EF4-FFF2-40B4-BE49-F238E27FC236}">
                  <a16:creationId xmlns:a16="http://schemas.microsoft.com/office/drawing/2014/main" id="{8D75F384-C2AC-4B01-973D-4E36AC4DF7F2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3" name="Google Shape;343;p33">
              <a:extLst>
                <a:ext uri="{FF2B5EF4-FFF2-40B4-BE49-F238E27FC236}">
                  <a16:creationId xmlns:a16="http://schemas.microsoft.com/office/drawing/2014/main" id="{7E7544D5-17EB-467B-9C6E-BB67B6323C59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4" name="Google Shape;344;p33">
              <a:extLst>
                <a:ext uri="{FF2B5EF4-FFF2-40B4-BE49-F238E27FC236}">
                  <a16:creationId xmlns:a16="http://schemas.microsoft.com/office/drawing/2014/main" id="{594D486A-8078-4B63-AFB4-8CC8E84B39FD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5" name="Google Shape;345;p33">
              <a:extLst>
                <a:ext uri="{FF2B5EF4-FFF2-40B4-BE49-F238E27FC236}">
                  <a16:creationId xmlns:a16="http://schemas.microsoft.com/office/drawing/2014/main" id="{16D37351-C8F4-4767-B72D-481CD7D14B70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6" name="Google Shape;346;p33">
              <a:extLst>
                <a:ext uri="{FF2B5EF4-FFF2-40B4-BE49-F238E27FC236}">
                  <a16:creationId xmlns:a16="http://schemas.microsoft.com/office/drawing/2014/main" id="{DAB037AE-542E-42AD-8691-8B9EC289B364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7" name="Google Shape;347;p33">
              <a:extLst>
                <a:ext uri="{FF2B5EF4-FFF2-40B4-BE49-F238E27FC236}">
                  <a16:creationId xmlns:a16="http://schemas.microsoft.com/office/drawing/2014/main" id="{D485E827-9C45-461F-9CF6-839E5406658D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628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971531" y="1307100"/>
            <a:ext cx="517246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Ternary </a:t>
            </a:r>
            <a:br>
              <a:rPr lang="en" sz="66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66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endParaRPr sz="6600"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 </a:t>
            </a:r>
            <a:r>
              <a:rPr lang="en" dirty="0">
                <a:solidFill>
                  <a:schemeClr val="accent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of contents</a:t>
            </a:r>
            <a:endParaRPr dirty="0">
              <a:solidFill>
                <a:schemeClr val="accent4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2969692" y="2583250"/>
            <a:ext cx="4209600" cy="541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“If.. Else”</a:t>
            </a:r>
          </a:p>
          <a:p>
            <a:pPr marL="0" lvl="0" indent="0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“Switch.. Case”</a:t>
            </a: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360040" y="219794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02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63872" y="1468924"/>
            <a:ext cx="551376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Intro to Control Statements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2959532" y="220810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Selection Statements</a:t>
            </a: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46" name="Google Shape;311;p33">
            <a:extLst>
              <a:ext uri="{FF2B5EF4-FFF2-40B4-BE49-F238E27FC236}">
                <a16:creationId xmlns:a16="http://schemas.microsoft.com/office/drawing/2014/main" id="{376AA828-AFE5-4B76-B92C-DEC5675EC3CD}"/>
              </a:ext>
            </a:extLst>
          </p:cNvPr>
          <p:cNvSpPr txBox="1">
            <a:spLocks/>
          </p:cNvSpPr>
          <p:nvPr/>
        </p:nvSpPr>
        <p:spPr>
          <a:xfrm>
            <a:off x="2803167" y="3310063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03</a:t>
            </a:r>
          </a:p>
        </p:txBody>
      </p:sp>
      <p:sp>
        <p:nvSpPr>
          <p:cNvPr id="47" name="Google Shape;315;p33">
            <a:extLst>
              <a:ext uri="{FF2B5EF4-FFF2-40B4-BE49-F238E27FC236}">
                <a16:creationId xmlns:a16="http://schemas.microsoft.com/office/drawing/2014/main" id="{AD383ADB-FE7C-42C7-B858-8A3B23CCD709}"/>
              </a:ext>
            </a:extLst>
          </p:cNvPr>
          <p:cNvSpPr txBox="1">
            <a:spLocks noGrp="1"/>
          </p:cNvSpPr>
          <p:nvPr/>
        </p:nvSpPr>
        <p:spPr>
          <a:xfrm>
            <a:off x="3235840" y="3296686"/>
            <a:ext cx="4209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Iteration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Statements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8" name="Google Shape;308;p33">
            <a:extLst>
              <a:ext uri="{FF2B5EF4-FFF2-40B4-BE49-F238E27FC236}">
                <a16:creationId xmlns:a16="http://schemas.microsoft.com/office/drawing/2014/main" id="{4A103A1B-3BAC-49A1-AA55-04BCDB8E4A97}"/>
              </a:ext>
            </a:extLst>
          </p:cNvPr>
          <p:cNvSpPr txBox="1">
            <a:spLocks/>
          </p:cNvSpPr>
          <p:nvPr/>
        </p:nvSpPr>
        <p:spPr>
          <a:xfrm>
            <a:off x="3435581" y="3663506"/>
            <a:ext cx="4209600" cy="158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“for loop”</a:t>
            </a:r>
          </a:p>
          <a:p>
            <a:pPr marL="0" indent="0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“while loop”</a:t>
            </a:r>
          </a:p>
          <a:p>
            <a:pPr marL="0" indent="0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“do-while”</a:t>
            </a:r>
          </a:p>
          <a:p>
            <a:pPr marL="0" indent="0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“Nested for”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“for-each”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Ternary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1571902" y="1909502"/>
            <a:ext cx="7441424" cy="7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variable = (condition) ? expressionIfTrue : expressionIfFalse;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3" y="1464825"/>
            <a:ext cx="7975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‘ternary Operator’ 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shorthand way of writing the if-else statement.”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569536" y="2646743"/>
            <a:ext cx="6443790" cy="191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number = 7;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 result = (number % 2 == 0) ? "Even" : "Odd";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System.out.println("The number " + number + " is " + result + ".");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3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3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The number 7 is Odd.</a:t>
            </a:r>
          </a:p>
        </p:txBody>
      </p:sp>
      <p:sp>
        <p:nvSpPr>
          <p:cNvPr id="23" name="Google Shape;1226;p58">
            <a:extLst>
              <a:ext uri="{FF2B5EF4-FFF2-40B4-BE49-F238E27FC236}">
                <a16:creationId xmlns:a16="http://schemas.microsoft.com/office/drawing/2014/main" id="{0FBB4E12-8796-4A12-B4F6-DAA8E6E3770E}"/>
              </a:ext>
            </a:extLst>
          </p:cNvPr>
          <p:cNvSpPr txBox="1"/>
          <p:nvPr/>
        </p:nvSpPr>
        <p:spPr>
          <a:xfrm>
            <a:off x="8123425" y="401568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670999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895738" y="2481125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Iteration </a:t>
            </a:r>
            <a:r>
              <a:rPr lang="en-I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Statements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03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6858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689520" y="4896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03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Iteration </a:t>
            </a:r>
            <a:r>
              <a:rPr lang="e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Statements</a:t>
            </a:r>
            <a:endParaRPr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1432021" y="1386324"/>
            <a:ext cx="7389457" cy="338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“Function: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Iteration statements in Java let you repeat a block of code multiple times.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“Operation</a:t>
            </a:r>
            <a:r>
              <a:rPr lang="en-IN" sz="13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They set rules for code repetition, which simplifies tasks like going through lists or doing repetitive actions.</a:t>
            </a:r>
            <a:r>
              <a:rPr lang="en-US" sz="1300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  <a:endParaRPr lang="en-US" sz="1300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“Significance: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They Iteration statements save time and effort by automating tasks that need to be done over and over.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13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Types: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13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for loop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13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2.</a:t>
            </a: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while loop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13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3.</a:t>
            </a:r>
            <a:r>
              <a:rPr lang="en-US" sz="13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do-while loop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13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4.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Nested for loop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13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5.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for-each loop</a:t>
            </a:r>
          </a:p>
        </p:txBody>
      </p:sp>
      <p:sp>
        <p:nvSpPr>
          <p:cNvPr id="448" name="Google Shape;448;p36"/>
          <p:cNvSpPr txBox="1"/>
          <p:nvPr/>
        </p:nvSpPr>
        <p:spPr>
          <a:xfrm>
            <a:off x="6717450" y="42096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17320" y="4432586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2030B-C490-4125-99A8-8021D2CEE773}"/>
              </a:ext>
            </a:extLst>
          </p:cNvPr>
          <p:cNvSpPr txBox="1"/>
          <p:nvPr/>
        </p:nvSpPr>
        <p:spPr>
          <a:xfrm>
            <a:off x="156120" y="320768"/>
            <a:ext cx="5971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lang="en-IN" sz="5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21" name="Google Shape;316;p33">
            <a:extLst>
              <a:ext uri="{FF2B5EF4-FFF2-40B4-BE49-F238E27FC236}">
                <a16:creationId xmlns:a16="http://schemas.microsoft.com/office/drawing/2014/main" id="{DDDEA593-7343-4B38-9B17-C1301B489964}"/>
              </a:ext>
            </a:extLst>
          </p:cNvPr>
          <p:cNvGrpSpPr/>
          <p:nvPr/>
        </p:nvGrpSpPr>
        <p:grpSpPr>
          <a:xfrm>
            <a:off x="197885" y="2252988"/>
            <a:ext cx="2142175" cy="2736325"/>
            <a:chOff x="358925" y="1867675"/>
            <a:chExt cx="2142175" cy="2736325"/>
          </a:xfrm>
        </p:grpSpPr>
        <p:sp>
          <p:nvSpPr>
            <p:cNvPr id="22" name="Google Shape;317;p33">
              <a:extLst>
                <a:ext uri="{FF2B5EF4-FFF2-40B4-BE49-F238E27FC236}">
                  <a16:creationId xmlns:a16="http://schemas.microsoft.com/office/drawing/2014/main" id="{B6F45386-2FC3-41AD-9AEE-8600EF3989DC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3" name="Google Shape;318;p33">
              <a:extLst>
                <a:ext uri="{FF2B5EF4-FFF2-40B4-BE49-F238E27FC236}">
                  <a16:creationId xmlns:a16="http://schemas.microsoft.com/office/drawing/2014/main" id="{53B45B31-8B62-48E1-BEB1-3B1EA0D20CB2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" name="Google Shape;319;p33">
              <a:extLst>
                <a:ext uri="{FF2B5EF4-FFF2-40B4-BE49-F238E27FC236}">
                  <a16:creationId xmlns:a16="http://schemas.microsoft.com/office/drawing/2014/main" id="{D68CBC93-09BF-475D-B0C9-A3CD4C0DF239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" name="Google Shape;320;p33">
              <a:extLst>
                <a:ext uri="{FF2B5EF4-FFF2-40B4-BE49-F238E27FC236}">
                  <a16:creationId xmlns:a16="http://schemas.microsoft.com/office/drawing/2014/main" id="{CECEC888-110B-4C56-8D00-78C452A53EB4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" name="Google Shape;321;p33">
              <a:extLst>
                <a:ext uri="{FF2B5EF4-FFF2-40B4-BE49-F238E27FC236}">
                  <a16:creationId xmlns:a16="http://schemas.microsoft.com/office/drawing/2014/main" id="{F4074D4F-27AD-4FAE-9F61-E5EFC4BE76D3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" name="Google Shape;322;p33">
              <a:extLst>
                <a:ext uri="{FF2B5EF4-FFF2-40B4-BE49-F238E27FC236}">
                  <a16:creationId xmlns:a16="http://schemas.microsoft.com/office/drawing/2014/main" id="{5256AD22-A68E-4376-BF6C-45A6A3BA3836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" name="Google Shape;323;p33">
              <a:extLst>
                <a:ext uri="{FF2B5EF4-FFF2-40B4-BE49-F238E27FC236}">
                  <a16:creationId xmlns:a16="http://schemas.microsoft.com/office/drawing/2014/main" id="{FF5B1B11-BB14-4CAA-80B4-5270FA207D63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0" name="Google Shape;324;p33">
              <a:extLst>
                <a:ext uri="{FF2B5EF4-FFF2-40B4-BE49-F238E27FC236}">
                  <a16:creationId xmlns:a16="http://schemas.microsoft.com/office/drawing/2014/main" id="{ED99198E-794A-491F-B2E1-3EBF7C858306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1" name="Google Shape;325;p33">
              <a:extLst>
                <a:ext uri="{FF2B5EF4-FFF2-40B4-BE49-F238E27FC236}">
                  <a16:creationId xmlns:a16="http://schemas.microsoft.com/office/drawing/2014/main" id="{55A5803D-E5FA-4BA3-B291-F1C17D3C8152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" name="Google Shape;326;p33">
              <a:extLst>
                <a:ext uri="{FF2B5EF4-FFF2-40B4-BE49-F238E27FC236}">
                  <a16:creationId xmlns:a16="http://schemas.microsoft.com/office/drawing/2014/main" id="{0C4E95EB-4FDD-4B2E-8775-92A6F58948A7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" name="Google Shape;327;p33">
              <a:extLst>
                <a:ext uri="{FF2B5EF4-FFF2-40B4-BE49-F238E27FC236}">
                  <a16:creationId xmlns:a16="http://schemas.microsoft.com/office/drawing/2014/main" id="{0E52402A-D4C4-4BE2-A4E6-82BD769EF466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" name="Google Shape;328;p33">
              <a:extLst>
                <a:ext uri="{FF2B5EF4-FFF2-40B4-BE49-F238E27FC236}">
                  <a16:creationId xmlns:a16="http://schemas.microsoft.com/office/drawing/2014/main" id="{CCC833C7-7A34-4F4E-83DE-F969CFA5EC1D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5" name="Google Shape;329;p33">
              <a:extLst>
                <a:ext uri="{FF2B5EF4-FFF2-40B4-BE49-F238E27FC236}">
                  <a16:creationId xmlns:a16="http://schemas.microsoft.com/office/drawing/2014/main" id="{D384CD62-B834-4104-9E63-9A5C072509B7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6" name="Google Shape;330;p33">
              <a:extLst>
                <a:ext uri="{FF2B5EF4-FFF2-40B4-BE49-F238E27FC236}">
                  <a16:creationId xmlns:a16="http://schemas.microsoft.com/office/drawing/2014/main" id="{4AAD23F4-3E52-4E22-A7BB-2CA18340DEDD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7" name="Google Shape;331;p33">
              <a:extLst>
                <a:ext uri="{FF2B5EF4-FFF2-40B4-BE49-F238E27FC236}">
                  <a16:creationId xmlns:a16="http://schemas.microsoft.com/office/drawing/2014/main" id="{F79778EC-AA5F-4681-BD20-7E79DFD7FF8A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8" name="Google Shape;332;p33">
              <a:extLst>
                <a:ext uri="{FF2B5EF4-FFF2-40B4-BE49-F238E27FC236}">
                  <a16:creationId xmlns:a16="http://schemas.microsoft.com/office/drawing/2014/main" id="{D4E50344-7D3B-4384-9211-2DD9500317EF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9" name="Google Shape;333;p33">
              <a:extLst>
                <a:ext uri="{FF2B5EF4-FFF2-40B4-BE49-F238E27FC236}">
                  <a16:creationId xmlns:a16="http://schemas.microsoft.com/office/drawing/2014/main" id="{C145DD7A-6F28-4969-A13D-71512AED0A75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0" name="Google Shape;334;p33">
              <a:extLst>
                <a:ext uri="{FF2B5EF4-FFF2-40B4-BE49-F238E27FC236}">
                  <a16:creationId xmlns:a16="http://schemas.microsoft.com/office/drawing/2014/main" id="{7177670D-1B66-495F-92AC-338F7A50D8A9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" name="Google Shape;335;p33">
              <a:extLst>
                <a:ext uri="{FF2B5EF4-FFF2-40B4-BE49-F238E27FC236}">
                  <a16:creationId xmlns:a16="http://schemas.microsoft.com/office/drawing/2014/main" id="{6A0B1ED6-0D6B-4BA4-BCBB-7EA54BD1C9B8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" name="Google Shape;336;p33">
              <a:extLst>
                <a:ext uri="{FF2B5EF4-FFF2-40B4-BE49-F238E27FC236}">
                  <a16:creationId xmlns:a16="http://schemas.microsoft.com/office/drawing/2014/main" id="{0A3E1B56-A828-410F-8EB3-A58C2D4AE395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" name="Google Shape;337;p33">
              <a:extLst>
                <a:ext uri="{FF2B5EF4-FFF2-40B4-BE49-F238E27FC236}">
                  <a16:creationId xmlns:a16="http://schemas.microsoft.com/office/drawing/2014/main" id="{7F341BDB-232E-46FC-AA11-E17D815BBAAD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" name="Google Shape;341;p33">
              <a:extLst>
                <a:ext uri="{FF2B5EF4-FFF2-40B4-BE49-F238E27FC236}">
                  <a16:creationId xmlns:a16="http://schemas.microsoft.com/office/drawing/2014/main" id="{6CEDECD1-B653-4147-A584-FA67EF3C00C9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5" name="Google Shape;342;p33">
              <a:extLst>
                <a:ext uri="{FF2B5EF4-FFF2-40B4-BE49-F238E27FC236}">
                  <a16:creationId xmlns:a16="http://schemas.microsoft.com/office/drawing/2014/main" id="{E223B4EC-A38C-4CE1-A839-BC12136FA16C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6" name="Google Shape;343;p33">
              <a:extLst>
                <a:ext uri="{FF2B5EF4-FFF2-40B4-BE49-F238E27FC236}">
                  <a16:creationId xmlns:a16="http://schemas.microsoft.com/office/drawing/2014/main" id="{93B0C4D3-E878-4DA1-9A07-8834497EDD1B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7" name="Google Shape;346;p33">
              <a:extLst>
                <a:ext uri="{FF2B5EF4-FFF2-40B4-BE49-F238E27FC236}">
                  <a16:creationId xmlns:a16="http://schemas.microsoft.com/office/drawing/2014/main" id="{1953FD22-F2FB-474B-ADAC-11D4E33C9A67}"/>
                </a:ext>
              </a:extLst>
            </p:cNvPr>
            <p:cNvSpPr/>
            <p:nvPr/>
          </p:nvSpPr>
          <p:spPr>
            <a:xfrm>
              <a:off x="1740173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8" name="Google Shape;347;p33">
              <a:extLst>
                <a:ext uri="{FF2B5EF4-FFF2-40B4-BE49-F238E27FC236}">
                  <a16:creationId xmlns:a16="http://schemas.microsoft.com/office/drawing/2014/main" id="{0ACDCE92-F933-4A0A-A547-F0A371BFD533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49" name="Google Shape;323;p33">
            <a:extLst>
              <a:ext uri="{FF2B5EF4-FFF2-40B4-BE49-F238E27FC236}">
                <a16:creationId xmlns:a16="http://schemas.microsoft.com/office/drawing/2014/main" id="{64021375-B794-46CB-BE04-D7B9F5316719}"/>
              </a:ext>
            </a:extLst>
          </p:cNvPr>
          <p:cNvSpPr/>
          <p:nvPr/>
        </p:nvSpPr>
        <p:spPr>
          <a:xfrm>
            <a:off x="212174" y="4829221"/>
            <a:ext cx="232800" cy="1479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0" name="Google Shape;346;p33">
            <a:extLst>
              <a:ext uri="{FF2B5EF4-FFF2-40B4-BE49-F238E27FC236}">
                <a16:creationId xmlns:a16="http://schemas.microsoft.com/office/drawing/2014/main" id="{A7CB67C5-247B-4D26-9221-192840A8A531}"/>
              </a:ext>
            </a:extLst>
          </p:cNvPr>
          <p:cNvSpPr/>
          <p:nvPr/>
        </p:nvSpPr>
        <p:spPr>
          <a:xfrm>
            <a:off x="197885" y="2002983"/>
            <a:ext cx="4578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1" name="Google Shape;654;p42">
            <a:extLst>
              <a:ext uri="{FF2B5EF4-FFF2-40B4-BE49-F238E27FC236}">
                <a16:creationId xmlns:a16="http://schemas.microsoft.com/office/drawing/2014/main" id="{7BDD2953-899D-4238-826F-9ADC4F36ED7C}"/>
              </a:ext>
            </a:extLst>
          </p:cNvPr>
          <p:cNvSpPr txBox="1"/>
          <p:nvPr/>
        </p:nvSpPr>
        <p:spPr>
          <a:xfrm>
            <a:off x="602933" y="46789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6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914757" y="1325075"/>
            <a:ext cx="517246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</a:t>
            </a:r>
            <a:b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66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sz="66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</a:t>
            </a:r>
            <a:r>
              <a:rPr lang="e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1571902" y="1909502"/>
            <a:ext cx="7441424" cy="7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for(initialization; condition; step)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be executed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5" y="1134480"/>
            <a:ext cx="704700" cy="89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3" y="1464825"/>
            <a:ext cx="7975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</a:t>
            </a:r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 Loop</a:t>
            </a: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’ 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Executes a block of code for a specified number of times.”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700210" y="2946709"/>
            <a:ext cx="6443790" cy="191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for(int i = 0; i &lt; 3; i++) {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System.out.println("Iteration " + i );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Iteration 0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        Iteration 1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        Iteration 2</a:t>
            </a:r>
          </a:p>
        </p:txBody>
      </p:sp>
      <p:sp>
        <p:nvSpPr>
          <p:cNvPr id="23" name="Google Shape;1226;p58">
            <a:extLst>
              <a:ext uri="{FF2B5EF4-FFF2-40B4-BE49-F238E27FC236}">
                <a16:creationId xmlns:a16="http://schemas.microsoft.com/office/drawing/2014/main" id="{0FBB4E12-8796-4A12-B4F6-DAA8E6E3770E}"/>
              </a:ext>
            </a:extLst>
          </p:cNvPr>
          <p:cNvSpPr txBox="1"/>
          <p:nvPr/>
        </p:nvSpPr>
        <p:spPr>
          <a:xfrm>
            <a:off x="8109025" y="432528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945038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971531" y="1263900"/>
            <a:ext cx="517246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while </a:t>
            </a:r>
            <a:b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66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sz="66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while </a:t>
            </a:r>
            <a:r>
              <a:rPr lang="e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1677456" y="1792485"/>
            <a:ext cx="7441424" cy="89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while(condition)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be executed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3" y="115441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3" y="1433587"/>
            <a:ext cx="7975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</a:t>
            </a:r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 Loop</a:t>
            </a: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’ 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Executes a block of code as long as a condition is true.”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943085" y="2765597"/>
            <a:ext cx="6443790" cy="228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 count = 0;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while(count &lt; 2) {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System.out.println("Count: " + count);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count++; 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3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Count 0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        Count 1</a:t>
            </a:r>
          </a:p>
        </p:txBody>
      </p:sp>
      <p:sp>
        <p:nvSpPr>
          <p:cNvPr id="23" name="Google Shape;1226;p58">
            <a:extLst>
              <a:ext uri="{FF2B5EF4-FFF2-40B4-BE49-F238E27FC236}">
                <a16:creationId xmlns:a16="http://schemas.microsoft.com/office/drawing/2014/main" id="{0FBB4E12-8796-4A12-B4F6-DAA8E6E3770E}"/>
              </a:ext>
            </a:extLst>
          </p:cNvPr>
          <p:cNvSpPr txBox="1"/>
          <p:nvPr/>
        </p:nvSpPr>
        <p:spPr>
          <a:xfrm>
            <a:off x="8113164" y="43272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604115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971531" y="1307100"/>
            <a:ext cx="517246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do-while </a:t>
            </a:r>
            <a:b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66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sz="66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do-while </a:t>
            </a:r>
            <a:r>
              <a:rPr lang="e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1677456" y="1958094"/>
            <a:ext cx="7441424" cy="89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do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be executed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 while(condition);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3" y="115441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3" y="1433587"/>
            <a:ext cx="7975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‘do-while</a:t>
            </a:r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Loop</a:t>
            </a: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’ 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Executes a block of code at least once, and then it repeats as long as a condition is true.”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943085" y="3065076"/>
            <a:ext cx="5191585" cy="183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 number = 3;</a:t>
            </a:r>
          </a:p>
          <a:p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do {</a:t>
            </a:r>
          </a:p>
          <a:p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System.out.println("Number:" + number);</a:t>
            </a:r>
          </a:p>
          <a:p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number--;</a:t>
            </a:r>
          </a:p>
          <a:p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 while(number &gt; 0);</a:t>
            </a:r>
          </a:p>
          <a:p>
            <a:pPr>
              <a:lnSpc>
                <a:spcPct val="150000"/>
              </a:lnSpc>
            </a:pPr>
            <a:endParaRPr lang="en-US" sz="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sz="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sz="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sz="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sz="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Number: Number3 Number2 Number1</a:t>
            </a:r>
          </a:p>
        </p:txBody>
      </p:sp>
      <p:sp>
        <p:nvSpPr>
          <p:cNvPr id="23" name="Google Shape;1226;p58">
            <a:extLst>
              <a:ext uri="{FF2B5EF4-FFF2-40B4-BE49-F238E27FC236}">
                <a16:creationId xmlns:a16="http://schemas.microsoft.com/office/drawing/2014/main" id="{0FBB4E12-8796-4A12-B4F6-DAA8E6E3770E}"/>
              </a:ext>
            </a:extLst>
          </p:cNvPr>
          <p:cNvSpPr txBox="1"/>
          <p:nvPr/>
        </p:nvSpPr>
        <p:spPr>
          <a:xfrm>
            <a:off x="8123425" y="4274994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46325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653483" y="1307100"/>
            <a:ext cx="549051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ested for </a:t>
            </a:r>
            <a:b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66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sz="66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 </a:t>
            </a:r>
            <a:r>
              <a:rPr lang="en" dirty="0">
                <a:solidFill>
                  <a:schemeClr val="accent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of contents</a:t>
            </a:r>
            <a:endParaRPr dirty="0">
              <a:solidFill>
                <a:schemeClr val="accent4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484192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“break”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“continue”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04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85592" y="26348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05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903467" y="335970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06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84192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Jump Statements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187692" y="2638550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Pro’s &amp; Con’s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5567" y="333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Conclusion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46" name="Google Shape;312;p33">
            <a:extLst>
              <a:ext uri="{FF2B5EF4-FFF2-40B4-BE49-F238E27FC236}">
                <a16:creationId xmlns:a16="http://schemas.microsoft.com/office/drawing/2014/main" id="{9BC0CE77-60E7-41AD-BEDA-CCFF7E8F7993}"/>
              </a:ext>
            </a:extLst>
          </p:cNvPr>
          <p:cNvSpPr txBox="1">
            <a:spLocks/>
          </p:cNvSpPr>
          <p:nvPr/>
        </p:nvSpPr>
        <p:spPr>
          <a:xfrm>
            <a:off x="3322567" y="4068365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**</a:t>
            </a:r>
          </a:p>
        </p:txBody>
      </p:sp>
      <p:sp>
        <p:nvSpPr>
          <p:cNvPr id="47" name="Google Shape;315;p33">
            <a:extLst>
              <a:ext uri="{FF2B5EF4-FFF2-40B4-BE49-F238E27FC236}">
                <a16:creationId xmlns:a16="http://schemas.microsoft.com/office/drawing/2014/main" id="{BFB8DD29-31DC-484E-B413-D441EC5F7FAB}"/>
              </a:ext>
            </a:extLst>
          </p:cNvPr>
          <p:cNvSpPr txBox="1">
            <a:spLocks/>
          </p:cNvSpPr>
          <p:nvPr/>
        </p:nvSpPr>
        <p:spPr>
          <a:xfrm>
            <a:off x="3835055" y="4035663"/>
            <a:ext cx="278475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Thank You Note</a:t>
            </a:r>
          </a:p>
        </p:txBody>
      </p:sp>
    </p:spTree>
    <p:extLst>
      <p:ext uri="{BB962C8B-B14F-4D97-AF65-F5344CB8AC3E}">
        <p14:creationId xmlns:p14="http://schemas.microsoft.com/office/powerpoint/2010/main" val="4221545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Nested for </a:t>
            </a:r>
            <a:r>
              <a:rPr lang="e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2772184" y="2400604"/>
            <a:ext cx="6235016" cy="266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for (initialization; condition; step) 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Outer loop code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for (innerInitialization; innerCondition; innerStep)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    // Inner loop code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}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356992" y="430233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1098321" y="1525769"/>
            <a:ext cx="7441426" cy="70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</a:t>
            </a:r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Nested for loop</a:t>
            </a: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Statement’ :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 loops within loops to create more complex iterations.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</p:txBody>
      </p:sp>
      <p:grpSp>
        <p:nvGrpSpPr>
          <p:cNvPr id="65" name="Google Shape;1211;p58">
            <a:extLst>
              <a:ext uri="{FF2B5EF4-FFF2-40B4-BE49-F238E27FC236}">
                <a16:creationId xmlns:a16="http://schemas.microsoft.com/office/drawing/2014/main" id="{819D28DA-2FD3-4891-AF37-BE35230894A7}"/>
              </a:ext>
            </a:extLst>
          </p:cNvPr>
          <p:cNvGrpSpPr/>
          <p:nvPr/>
        </p:nvGrpSpPr>
        <p:grpSpPr>
          <a:xfrm>
            <a:off x="350039" y="3944000"/>
            <a:ext cx="2422147" cy="885262"/>
            <a:chOff x="880714" y="3731738"/>
            <a:chExt cx="2422147" cy="885262"/>
          </a:xfrm>
        </p:grpSpPr>
        <p:sp>
          <p:nvSpPr>
            <p:cNvPr id="66" name="Google Shape;1212;p58">
              <a:extLst>
                <a:ext uri="{FF2B5EF4-FFF2-40B4-BE49-F238E27FC236}">
                  <a16:creationId xmlns:a16="http://schemas.microsoft.com/office/drawing/2014/main" id="{DC8D0CAA-AD42-4C85-94BC-C185E94806CE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7" name="Google Shape;1213;p58">
              <a:extLst>
                <a:ext uri="{FF2B5EF4-FFF2-40B4-BE49-F238E27FC236}">
                  <a16:creationId xmlns:a16="http://schemas.microsoft.com/office/drawing/2014/main" id="{26FE5850-1D88-47D5-A6D9-23092DB1220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8" name="Google Shape;1214;p58">
              <a:extLst>
                <a:ext uri="{FF2B5EF4-FFF2-40B4-BE49-F238E27FC236}">
                  <a16:creationId xmlns:a16="http://schemas.microsoft.com/office/drawing/2014/main" id="{3BB6AE6F-6ACB-4F58-B103-B1077FE93696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9" name="Google Shape;1215;p58">
              <a:extLst>
                <a:ext uri="{FF2B5EF4-FFF2-40B4-BE49-F238E27FC236}">
                  <a16:creationId xmlns:a16="http://schemas.microsoft.com/office/drawing/2014/main" id="{BA68B9D1-ABAD-4C77-8EF3-B4F140E2DF9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0" name="Google Shape;1216;p58">
              <a:extLst>
                <a:ext uri="{FF2B5EF4-FFF2-40B4-BE49-F238E27FC236}">
                  <a16:creationId xmlns:a16="http://schemas.microsoft.com/office/drawing/2014/main" id="{1EE36BC4-4D3D-4713-8C20-7E3E03145B4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" name="Google Shape;1217;p58">
              <a:extLst>
                <a:ext uri="{FF2B5EF4-FFF2-40B4-BE49-F238E27FC236}">
                  <a16:creationId xmlns:a16="http://schemas.microsoft.com/office/drawing/2014/main" id="{8F76D21B-04C2-4CEA-B1C5-07434094A2BE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" name="Google Shape;1218;p58">
              <a:extLst>
                <a:ext uri="{FF2B5EF4-FFF2-40B4-BE49-F238E27FC236}">
                  <a16:creationId xmlns:a16="http://schemas.microsoft.com/office/drawing/2014/main" id="{ECB24B18-A5F7-43C6-99FE-36A2D6A0F047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" name="Google Shape;1219;p58">
              <a:extLst>
                <a:ext uri="{FF2B5EF4-FFF2-40B4-BE49-F238E27FC236}">
                  <a16:creationId xmlns:a16="http://schemas.microsoft.com/office/drawing/2014/main" id="{65F44E93-868A-4010-B279-072E5612663A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" name="Google Shape;1220;p58">
              <a:extLst>
                <a:ext uri="{FF2B5EF4-FFF2-40B4-BE49-F238E27FC236}">
                  <a16:creationId xmlns:a16="http://schemas.microsoft.com/office/drawing/2014/main" id="{D57EE031-48A8-4644-87FD-242DAC6BB72F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" name="Google Shape;1221;p58">
              <a:extLst>
                <a:ext uri="{FF2B5EF4-FFF2-40B4-BE49-F238E27FC236}">
                  <a16:creationId xmlns:a16="http://schemas.microsoft.com/office/drawing/2014/main" id="{810B5DC4-002B-4444-8B66-18F6F5F06012}"/>
                </a:ext>
              </a:extLst>
            </p:cNvPr>
            <p:cNvSpPr/>
            <p:nvPr/>
          </p:nvSpPr>
          <p:spPr>
            <a:xfrm>
              <a:off x="2783561" y="4471163"/>
              <a:ext cx="519300" cy="14583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6" name="Google Shape;1222;p58">
              <a:extLst>
                <a:ext uri="{FF2B5EF4-FFF2-40B4-BE49-F238E27FC236}">
                  <a16:creationId xmlns:a16="http://schemas.microsoft.com/office/drawing/2014/main" id="{D122B813-AA63-428A-891B-0FBB5BC710A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7" name="Google Shape;1223;p58">
              <a:extLst>
                <a:ext uri="{FF2B5EF4-FFF2-40B4-BE49-F238E27FC236}">
                  <a16:creationId xmlns:a16="http://schemas.microsoft.com/office/drawing/2014/main" id="{6B229C3A-7E74-4AE0-B940-C8ECD3F000F5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8" name="Google Shape;1224;p58">
              <a:extLst>
                <a:ext uri="{FF2B5EF4-FFF2-40B4-BE49-F238E27FC236}">
                  <a16:creationId xmlns:a16="http://schemas.microsoft.com/office/drawing/2014/main" id="{64DD2E2B-F92F-469F-99F3-82F49E4E2D0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725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4602" y="450585"/>
            <a:ext cx="76947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Nested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 loop Ex.</a:t>
            </a:r>
            <a:endParaRPr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03105" y="432054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773629" y="1565317"/>
            <a:ext cx="5313166" cy="39982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 n = 5;</a:t>
            </a:r>
          </a:p>
          <a:p>
            <a:b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 (int i = 1; i &lt;= n; i++) {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for (int j = 1; j &lt;= i; j++) {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System.out.print("* ");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}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System.out.println();</a:t>
            </a:r>
          </a:p>
          <a:p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</a:t>
            </a: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*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	* *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	* * *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	* * * *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	* * * * *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	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</p:txBody>
      </p:sp>
      <p:grpSp>
        <p:nvGrpSpPr>
          <p:cNvPr id="21" name="Google Shape;316;p33">
            <a:extLst>
              <a:ext uri="{FF2B5EF4-FFF2-40B4-BE49-F238E27FC236}">
                <a16:creationId xmlns:a16="http://schemas.microsoft.com/office/drawing/2014/main" id="{2EF3704D-9437-4443-9990-06FF43F8B18E}"/>
              </a:ext>
            </a:extLst>
          </p:cNvPr>
          <p:cNvGrpSpPr/>
          <p:nvPr/>
        </p:nvGrpSpPr>
        <p:grpSpPr>
          <a:xfrm>
            <a:off x="257860" y="2263915"/>
            <a:ext cx="2142175" cy="2736325"/>
            <a:chOff x="358925" y="1867675"/>
            <a:chExt cx="2142175" cy="2736325"/>
          </a:xfrm>
        </p:grpSpPr>
        <p:sp>
          <p:nvSpPr>
            <p:cNvPr id="22" name="Google Shape;317;p33">
              <a:extLst>
                <a:ext uri="{FF2B5EF4-FFF2-40B4-BE49-F238E27FC236}">
                  <a16:creationId xmlns:a16="http://schemas.microsoft.com/office/drawing/2014/main" id="{41983277-7068-4639-AA1E-6AF57331A1C2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7" name="Google Shape;318;p33">
              <a:extLst>
                <a:ext uri="{FF2B5EF4-FFF2-40B4-BE49-F238E27FC236}">
                  <a16:creationId xmlns:a16="http://schemas.microsoft.com/office/drawing/2014/main" id="{0BBE4E27-B986-4E98-A25F-09C0B4AFAAEE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8" name="Google Shape;319;p33">
              <a:extLst>
                <a:ext uri="{FF2B5EF4-FFF2-40B4-BE49-F238E27FC236}">
                  <a16:creationId xmlns:a16="http://schemas.microsoft.com/office/drawing/2014/main" id="{87686B6F-7E49-47EC-B045-AD3EE9195F7F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9" name="Google Shape;320;p33">
              <a:extLst>
                <a:ext uri="{FF2B5EF4-FFF2-40B4-BE49-F238E27FC236}">
                  <a16:creationId xmlns:a16="http://schemas.microsoft.com/office/drawing/2014/main" id="{BB6AD08F-C0D1-45F2-8D5A-A8A1015487B4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0" name="Google Shape;321;p33">
              <a:extLst>
                <a:ext uri="{FF2B5EF4-FFF2-40B4-BE49-F238E27FC236}">
                  <a16:creationId xmlns:a16="http://schemas.microsoft.com/office/drawing/2014/main" id="{D9C8D314-DEF1-46AE-BA61-C69D1B4B162C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" name="Google Shape;322;p33">
              <a:extLst>
                <a:ext uri="{FF2B5EF4-FFF2-40B4-BE49-F238E27FC236}">
                  <a16:creationId xmlns:a16="http://schemas.microsoft.com/office/drawing/2014/main" id="{B5E6B8C8-B579-468E-AD35-9B41402153D6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" name="Google Shape;323;p33">
              <a:extLst>
                <a:ext uri="{FF2B5EF4-FFF2-40B4-BE49-F238E27FC236}">
                  <a16:creationId xmlns:a16="http://schemas.microsoft.com/office/drawing/2014/main" id="{EBA73EFA-785C-45CB-A762-5AFCBC2701D7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" name="Google Shape;324;p33">
              <a:extLst>
                <a:ext uri="{FF2B5EF4-FFF2-40B4-BE49-F238E27FC236}">
                  <a16:creationId xmlns:a16="http://schemas.microsoft.com/office/drawing/2014/main" id="{0DA77200-C097-4A9D-9353-7B1211D352CA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" name="Google Shape;325;p33">
              <a:extLst>
                <a:ext uri="{FF2B5EF4-FFF2-40B4-BE49-F238E27FC236}">
                  <a16:creationId xmlns:a16="http://schemas.microsoft.com/office/drawing/2014/main" id="{93E2246F-538E-4042-AE42-7C8DF28EB70B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5" name="Google Shape;326;p33">
              <a:extLst>
                <a:ext uri="{FF2B5EF4-FFF2-40B4-BE49-F238E27FC236}">
                  <a16:creationId xmlns:a16="http://schemas.microsoft.com/office/drawing/2014/main" id="{53F73EE8-5954-479E-BC3D-8C2C35C55D39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7" name="Google Shape;327;p33">
              <a:extLst>
                <a:ext uri="{FF2B5EF4-FFF2-40B4-BE49-F238E27FC236}">
                  <a16:creationId xmlns:a16="http://schemas.microsoft.com/office/drawing/2014/main" id="{7D3E4BC7-6873-44B3-B6D3-0D0591717EF5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8" name="Google Shape;328;p33">
              <a:extLst>
                <a:ext uri="{FF2B5EF4-FFF2-40B4-BE49-F238E27FC236}">
                  <a16:creationId xmlns:a16="http://schemas.microsoft.com/office/drawing/2014/main" id="{6349213C-3B23-472C-B3EE-3524BA6C98CE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9" name="Google Shape;329;p33">
              <a:extLst>
                <a:ext uri="{FF2B5EF4-FFF2-40B4-BE49-F238E27FC236}">
                  <a16:creationId xmlns:a16="http://schemas.microsoft.com/office/drawing/2014/main" id="{5BE8D91B-D4B6-461B-A15D-FF24DD010DD6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0" name="Google Shape;330;p33">
              <a:extLst>
                <a:ext uri="{FF2B5EF4-FFF2-40B4-BE49-F238E27FC236}">
                  <a16:creationId xmlns:a16="http://schemas.microsoft.com/office/drawing/2014/main" id="{BDB3BADB-C945-4D51-8015-2BC3FA958BE9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1" name="Google Shape;331;p33">
              <a:extLst>
                <a:ext uri="{FF2B5EF4-FFF2-40B4-BE49-F238E27FC236}">
                  <a16:creationId xmlns:a16="http://schemas.microsoft.com/office/drawing/2014/main" id="{7DCFFBD4-F9F7-4E0E-9F3E-279549707726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2" name="Google Shape;332;p33">
              <a:extLst>
                <a:ext uri="{FF2B5EF4-FFF2-40B4-BE49-F238E27FC236}">
                  <a16:creationId xmlns:a16="http://schemas.microsoft.com/office/drawing/2014/main" id="{4ACF7722-20FF-438A-9248-D46451403E06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3" name="Google Shape;333;p33">
              <a:extLst>
                <a:ext uri="{FF2B5EF4-FFF2-40B4-BE49-F238E27FC236}">
                  <a16:creationId xmlns:a16="http://schemas.microsoft.com/office/drawing/2014/main" id="{CAD6E0C5-821E-429A-BD3F-999FF0DFFE55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4" name="Google Shape;334;p33">
              <a:extLst>
                <a:ext uri="{FF2B5EF4-FFF2-40B4-BE49-F238E27FC236}">
                  <a16:creationId xmlns:a16="http://schemas.microsoft.com/office/drawing/2014/main" id="{04C1F2A6-3995-4F1D-BAAE-96F3E695ADF0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5" name="Google Shape;335;p33">
              <a:extLst>
                <a:ext uri="{FF2B5EF4-FFF2-40B4-BE49-F238E27FC236}">
                  <a16:creationId xmlns:a16="http://schemas.microsoft.com/office/drawing/2014/main" id="{DF279BB8-3D70-4B4B-ADCA-5369EED21AD4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6" name="Google Shape;336;p33">
              <a:extLst>
                <a:ext uri="{FF2B5EF4-FFF2-40B4-BE49-F238E27FC236}">
                  <a16:creationId xmlns:a16="http://schemas.microsoft.com/office/drawing/2014/main" id="{20EEED7D-E5E8-4E22-A009-FA1D119BE54A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7" name="Google Shape;337;p33">
              <a:extLst>
                <a:ext uri="{FF2B5EF4-FFF2-40B4-BE49-F238E27FC236}">
                  <a16:creationId xmlns:a16="http://schemas.microsoft.com/office/drawing/2014/main" id="{D6EA88F8-C3AC-4522-8039-F2612D732547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8" name="Google Shape;338;p33">
              <a:extLst>
                <a:ext uri="{FF2B5EF4-FFF2-40B4-BE49-F238E27FC236}">
                  <a16:creationId xmlns:a16="http://schemas.microsoft.com/office/drawing/2014/main" id="{DB38111A-C27E-4F37-9E8E-984F8300A2E0}"/>
                </a:ext>
              </a:extLst>
            </p:cNvPr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9" name="Google Shape;339;p33">
              <a:extLst>
                <a:ext uri="{FF2B5EF4-FFF2-40B4-BE49-F238E27FC236}">
                  <a16:creationId xmlns:a16="http://schemas.microsoft.com/office/drawing/2014/main" id="{E2530077-9E3D-4475-9787-91CB6B931752}"/>
                </a:ext>
              </a:extLst>
            </p:cNvPr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0" name="Google Shape;340;p33">
              <a:extLst>
                <a:ext uri="{FF2B5EF4-FFF2-40B4-BE49-F238E27FC236}">
                  <a16:creationId xmlns:a16="http://schemas.microsoft.com/office/drawing/2014/main" id="{C2E688D4-0DA6-4648-AECF-26BBBA211368}"/>
                </a:ext>
              </a:extLst>
            </p:cNvPr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1" name="Google Shape;341;p33">
              <a:extLst>
                <a:ext uri="{FF2B5EF4-FFF2-40B4-BE49-F238E27FC236}">
                  <a16:creationId xmlns:a16="http://schemas.microsoft.com/office/drawing/2014/main" id="{4C069A4E-68B8-4998-9631-BC835E21E211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2" name="Google Shape;342;p33">
              <a:extLst>
                <a:ext uri="{FF2B5EF4-FFF2-40B4-BE49-F238E27FC236}">
                  <a16:creationId xmlns:a16="http://schemas.microsoft.com/office/drawing/2014/main" id="{8D75F384-C2AC-4B01-973D-4E36AC4DF7F2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3" name="Google Shape;343;p33">
              <a:extLst>
                <a:ext uri="{FF2B5EF4-FFF2-40B4-BE49-F238E27FC236}">
                  <a16:creationId xmlns:a16="http://schemas.microsoft.com/office/drawing/2014/main" id="{7E7544D5-17EB-467B-9C6E-BB67B6323C59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4" name="Google Shape;344;p33">
              <a:extLst>
                <a:ext uri="{FF2B5EF4-FFF2-40B4-BE49-F238E27FC236}">
                  <a16:creationId xmlns:a16="http://schemas.microsoft.com/office/drawing/2014/main" id="{594D486A-8078-4B63-AFB4-8CC8E84B39FD}"/>
                </a:ext>
              </a:extLst>
            </p:cNvPr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5" name="Google Shape;345;p33">
              <a:extLst>
                <a:ext uri="{FF2B5EF4-FFF2-40B4-BE49-F238E27FC236}">
                  <a16:creationId xmlns:a16="http://schemas.microsoft.com/office/drawing/2014/main" id="{16D37351-C8F4-4767-B72D-481CD7D14B70}"/>
                </a:ext>
              </a:extLst>
            </p:cNvPr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6" name="Google Shape;346;p33">
              <a:extLst>
                <a:ext uri="{FF2B5EF4-FFF2-40B4-BE49-F238E27FC236}">
                  <a16:creationId xmlns:a16="http://schemas.microsoft.com/office/drawing/2014/main" id="{DAB037AE-542E-42AD-8691-8B9EC289B364}"/>
                </a:ext>
              </a:extLst>
            </p:cNvPr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67" name="Google Shape;347;p33">
              <a:extLst>
                <a:ext uri="{FF2B5EF4-FFF2-40B4-BE49-F238E27FC236}">
                  <a16:creationId xmlns:a16="http://schemas.microsoft.com/office/drawing/2014/main" id="{D485E827-9C45-461F-9CF6-839E5406658D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31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653483" y="1307100"/>
            <a:ext cx="549051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or-each </a:t>
            </a:r>
            <a:b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66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sz="66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or-each </a:t>
            </a:r>
            <a:r>
              <a:rPr lang="en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Loop</a:t>
            </a:r>
            <a:endParaRPr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1677456" y="1832078"/>
            <a:ext cx="7441424" cy="110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for(dataType element : collection)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process 'element'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3" y="115441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3" y="1433587"/>
            <a:ext cx="7975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</a:t>
            </a:r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for-each Loop</a:t>
            </a: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’ 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Simplifies iterating through collections like arrays and lists.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943085" y="2799650"/>
            <a:ext cx="5191585" cy="2140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int[] numbers = {1, 2, 3};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for(int num : numbers) {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System.out.println("Number: " + num);</a:t>
            </a:r>
          </a:p>
          <a:p>
            <a:pPr>
              <a:lnSpc>
                <a:spcPct val="150000"/>
              </a:lnSpc>
            </a:pPr>
            <a:r>
              <a:rPr lang="en-US" sz="13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sz="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3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Number: 1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        Number: 2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        Number: 3</a:t>
            </a:r>
          </a:p>
        </p:txBody>
      </p:sp>
      <p:sp>
        <p:nvSpPr>
          <p:cNvPr id="23" name="Google Shape;1226;p58">
            <a:extLst>
              <a:ext uri="{FF2B5EF4-FFF2-40B4-BE49-F238E27FC236}">
                <a16:creationId xmlns:a16="http://schemas.microsoft.com/office/drawing/2014/main" id="{0FBB4E12-8796-4A12-B4F6-DAA8E6E3770E}"/>
              </a:ext>
            </a:extLst>
          </p:cNvPr>
          <p:cNvSpPr txBox="1"/>
          <p:nvPr/>
        </p:nvSpPr>
        <p:spPr>
          <a:xfrm>
            <a:off x="8108185" y="4290234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050705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503478" y="2508766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Jump </a:t>
            </a:r>
            <a:r>
              <a:rPr lang="en-IN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Statements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04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6858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04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Jump </a:t>
            </a:r>
            <a:r>
              <a:rPr lang="en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Statements</a:t>
            </a:r>
            <a:endParaRPr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1432021" y="1544724"/>
            <a:ext cx="7511550" cy="338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“Function: </a:t>
            </a:r>
            <a:r>
              <a:rPr lang="en-U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Jump statements in Java control how your code flows by letting you escape loops or jump to specific parts of the code.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“Operation</a:t>
            </a:r>
            <a:r>
              <a:rPr lang="en-I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They change the way code runs, allowing you to skip parts of it or exit loops early.”</a:t>
            </a:r>
            <a:endParaRPr lang="en-US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“Significance: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Jump statements provide control and flexibility, making your code more efficient and helping with complex decision-making.”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Types:</a:t>
            </a:r>
            <a:endParaRPr lang="en-US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break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2.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continue Statement</a:t>
            </a:r>
          </a:p>
        </p:txBody>
      </p:sp>
      <p:sp>
        <p:nvSpPr>
          <p:cNvPr id="448" name="Google Shape;448;p36"/>
          <p:cNvSpPr txBox="1"/>
          <p:nvPr/>
        </p:nvSpPr>
        <p:spPr>
          <a:xfrm>
            <a:off x="6717450" y="41736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40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2030B-C490-4125-99A8-8021D2CEE773}"/>
              </a:ext>
            </a:extLst>
          </p:cNvPr>
          <p:cNvSpPr txBox="1"/>
          <p:nvPr/>
        </p:nvSpPr>
        <p:spPr>
          <a:xfrm>
            <a:off x="247560" y="305528"/>
            <a:ext cx="5971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lang="en-IN" sz="5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21" name="Google Shape;316;p33">
            <a:extLst>
              <a:ext uri="{FF2B5EF4-FFF2-40B4-BE49-F238E27FC236}">
                <a16:creationId xmlns:a16="http://schemas.microsoft.com/office/drawing/2014/main" id="{DC0749C0-DE09-486D-822B-B8911FDFD935}"/>
              </a:ext>
            </a:extLst>
          </p:cNvPr>
          <p:cNvGrpSpPr/>
          <p:nvPr/>
        </p:nvGrpSpPr>
        <p:grpSpPr>
          <a:xfrm>
            <a:off x="200429" y="2239531"/>
            <a:ext cx="2142175" cy="2736325"/>
            <a:chOff x="358925" y="1867675"/>
            <a:chExt cx="2142175" cy="2736325"/>
          </a:xfrm>
        </p:grpSpPr>
        <p:sp>
          <p:nvSpPr>
            <p:cNvPr id="22" name="Google Shape;317;p33">
              <a:extLst>
                <a:ext uri="{FF2B5EF4-FFF2-40B4-BE49-F238E27FC236}">
                  <a16:creationId xmlns:a16="http://schemas.microsoft.com/office/drawing/2014/main" id="{43F40825-5B7B-4850-8C1E-17FD87D71665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3" name="Google Shape;318;p33">
              <a:extLst>
                <a:ext uri="{FF2B5EF4-FFF2-40B4-BE49-F238E27FC236}">
                  <a16:creationId xmlns:a16="http://schemas.microsoft.com/office/drawing/2014/main" id="{2DD7E9E8-F99C-41DB-AD5D-58B782C5FED4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" name="Google Shape;319;p33">
              <a:extLst>
                <a:ext uri="{FF2B5EF4-FFF2-40B4-BE49-F238E27FC236}">
                  <a16:creationId xmlns:a16="http://schemas.microsoft.com/office/drawing/2014/main" id="{DA109E8E-A2F9-4D98-BBA3-DF5C58723112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" name="Google Shape;320;p33">
              <a:extLst>
                <a:ext uri="{FF2B5EF4-FFF2-40B4-BE49-F238E27FC236}">
                  <a16:creationId xmlns:a16="http://schemas.microsoft.com/office/drawing/2014/main" id="{438EF7E4-975C-4DFC-84F6-4FD358DD5486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" name="Google Shape;321;p33">
              <a:extLst>
                <a:ext uri="{FF2B5EF4-FFF2-40B4-BE49-F238E27FC236}">
                  <a16:creationId xmlns:a16="http://schemas.microsoft.com/office/drawing/2014/main" id="{F8AE6F13-1713-413B-92AE-BDADF0DCD6E8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" name="Google Shape;322;p33">
              <a:extLst>
                <a:ext uri="{FF2B5EF4-FFF2-40B4-BE49-F238E27FC236}">
                  <a16:creationId xmlns:a16="http://schemas.microsoft.com/office/drawing/2014/main" id="{CA19C1F7-A06C-48B4-A19A-BCD64B61E300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" name="Google Shape;323;p33">
              <a:extLst>
                <a:ext uri="{FF2B5EF4-FFF2-40B4-BE49-F238E27FC236}">
                  <a16:creationId xmlns:a16="http://schemas.microsoft.com/office/drawing/2014/main" id="{3D9C2C2E-8103-43CF-A0BE-D3B6EE814836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0" name="Google Shape;324;p33">
              <a:extLst>
                <a:ext uri="{FF2B5EF4-FFF2-40B4-BE49-F238E27FC236}">
                  <a16:creationId xmlns:a16="http://schemas.microsoft.com/office/drawing/2014/main" id="{467893EC-A435-4920-B8F1-CE70715BF863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1" name="Google Shape;325;p33">
              <a:extLst>
                <a:ext uri="{FF2B5EF4-FFF2-40B4-BE49-F238E27FC236}">
                  <a16:creationId xmlns:a16="http://schemas.microsoft.com/office/drawing/2014/main" id="{C2CDB9C1-5E15-4FBB-B094-DC55A610F117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" name="Google Shape;326;p33">
              <a:extLst>
                <a:ext uri="{FF2B5EF4-FFF2-40B4-BE49-F238E27FC236}">
                  <a16:creationId xmlns:a16="http://schemas.microsoft.com/office/drawing/2014/main" id="{A4F4D4CE-EDB6-4DC3-9EB5-388C85FDC596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" name="Google Shape;327;p33">
              <a:extLst>
                <a:ext uri="{FF2B5EF4-FFF2-40B4-BE49-F238E27FC236}">
                  <a16:creationId xmlns:a16="http://schemas.microsoft.com/office/drawing/2014/main" id="{2F3B7103-1745-4E00-82E6-9236DE7BDC8F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" name="Google Shape;328;p33">
              <a:extLst>
                <a:ext uri="{FF2B5EF4-FFF2-40B4-BE49-F238E27FC236}">
                  <a16:creationId xmlns:a16="http://schemas.microsoft.com/office/drawing/2014/main" id="{33AFF2F4-DA4F-4618-A133-21E9B8C116F1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5" name="Google Shape;329;p33">
              <a:extLst>
                <a:ext uri="{FF2B5EF4-FFF2-40B4-BE49-F238E27FC236}">
                  <a16:creationId xmlns:a16="http://schemas.microsoft.com/office/drawing/2014/main" id="{60E9AE88-549E-46A7-AB05-8630203A86DD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6" name="Google Shape;330;p33">
              <a:extLst>
                <a:ext uri="{FF2B5EF4-FFF2-40B4-BE49-F238E27FC236}">
                  <a16:creationId xmlns:a16="http://schemas.microsoft.com/office/drawing/2014/main" id="{9A52CC4F-5D3E-41FD-989D-217306C78919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7" name="Google Shape;331;p33">
              <a:extLst>
                <a:ext uri="{FF2B5EF4-FFF2-40B4-BE49-F238E27FC236}">
                  <a16:creationId xmlns:a16="http://schemas.microsoft.com/office/drawing/2014/main" id="{F816E70E-EC8F-4C9B-923C-DD56843F9D56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8" name="Google Shape;332;p33">
              <a:extLst>
                <a:ext uri="{FF2B5EF4-FFF2-40B4-BE49-F238E27FC236}">
                  <a16:creationId xmlns:a16="http://schemas.microsoft.com/office/drawing/2014/main" id="{62B9CBD7-AF5D-417C-BA4F-A96221CC5CB7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9" name="Google Shape;333;p33">
              <a:extLst>
                <a:ext uri="{FF2B5EF4-FFF2-40B4-BE49-F238E27FC236}">
                  <a16:creationId xmlns:a16="http://schemas.microsoft.com/office/drawing/2014/main" id="{F8C528FD-B434-49AA-AA0B-40A7F6C9C129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0" name="Google Shape;334;p33">
              <a:extLst>
                <a:ext uri="{FF2B5EF4-FFF2-40B4-BE49-F238E27FC236}">
                  <a16:creationId xmlns:a16="http://schemas.microsoft.com/office/drawing/2014/main" id="{DEC907E8-8F37-4644-A06F-E2048C7FFF02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" name="Google Shape;335;p33">
              <a:extLst>
                <a:ext uri="{FF2B5EF4-FFF2-40B4-BE49-F238E27FC236}">
                  <a16:creationId xmlns:a16="http://schemas.microsoft.com/office/drawing/2014/main" id="{B94AAE4F-CF99-475E-953B-979FE2942E07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" name="Google Shape;336;p33">
              <a:extLst>
                <a:ext uri="{FF2B5EF4-FFF2-40B4-BE49-F238E27FC236}">
                  <a16:creationId xmlns:a16="http://schemas.microsoft.com/office/drawing/2014/main" id="{70D0F70C-5EA8-46DF-AF20-A36C64AE325F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" name="Google Shape;337;p33">
              <a:extLst>
                <a:ext uri="{FF2B5EF4-FFF2-40B4-BE49-F238E27FC236}">
                  <a16:creationId xmlns:a16="http://schemas.microsoft.com/office/drawing/2014/main" id="{5432B584-A7CE-48D6-AC76-AD68E995BA9E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" name="Google Shape;341;p33">
              <a:extLst>
                <a:ext uri="{FF2B5EF4-FFF2-40B4-BE49-F238E27FC236}">
                  <a16:creationId xmlns:a16="http://schemas.microsoft.com/office/drawing/2014/main" id="{AC956F43-F217-44C7-8009-C2B0458DAFA6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5" name="Google Shape;342;p33">
              <a:extLst>
                <a:ext uri="{FF2B5EF4-FFF2-40B4-BE49-F238E27FC236}">
                  <a16:creationId xmlns:a16="http://schemas.microsoft.com/office/drawing/2014/main" id="{B386DF4B-319F-4DCF-99AD-05039383302C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6" name="Google Shape;343;p33">
              <a:extLst>
                <a:ext uri="{FF2B5EF4-FFF2-40B4-BE49-F238E27FC236}">
                  <a16:creationId xmlns:a16="http://schemas.microsoft.com/office/drawing/2014/main" id="{CC57D99D-1518-4C30-A452-D4E884C87D2F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7" name="Google Shape;346;p33">
              <a:extLst>
                <a:ext uri="{FF2B5EF4-FFF2-40B4-BE49-F238E27FC236}">
                  <a16:creationId xmlns:a16="http://schemas.microsoft.com/office/drawing/2014/main" id="{34B3E7E1-EC73-42F3-935B-DA4522B89E8C}"/>
                </a:ext>
              </a:extLst>
            </p:cNvPr>
            <p:cNvSpPr/>
            <p:nvPr/>
          </p:nvSpPr>
          <p:spPr>
            <a:xfrm>
              <a:off x="1740173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8" name="Google Shape;347;p33">
              <a:extLst>
                <a:ext uri="{FF2B5EF4-FFF2-40B4-BE49-F238E27FC236}">
                  <a16:creationId xmlns:a16="http://schemas.microsoft.com/office/drawing/2014/main" id="{B1603BD1-66EF-40F5-89C5-54C46148FBC3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49" name="Google Shape;346;p33">
            <a:extLst>
              <a:ext uri="{FF2B5EF4-FFF2-40B4-BE49-F238E27FC236}">
                <a16:creationId xmlns:a16="http://schemas.microsoft.com/office/drawing/2014/main" id="{259851A1-43AC-4B3D-82A5-41E95B838B44}"/>
              </a:ext>
            </a:extLst>
          </p:cNvPr>
          <p:cNvSpPr/>
          <p:nvPr/>
        </p:nvSpPr>
        <p:spPr>
          <a:xfrm>
            <a:off x="197885" y="2002983"/>
            <a:ext cx="4578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3" name="Google Shape;323;p33">
            <a:extLst>
              <a:ext uri="{FF2B5EF4-FFF2-40B4-BE49-F238E27FC236}">
                <a16:creationId xmlns:a16="http://schemas.microsoft.com/office/drawing/2014/main" id="{4B1287DC-04D9-45D3-9B17-D189C0FBFB4E}"/>
              </a:ext>
            </a:extLst>
          </p:cNvPr>
          <p:cNvSpPr/>
          <p:nvPr/>
        </p:nvSpPr>
        <p:spPr>
          <a:xfrm>
            <a:off x="212174" y="4829221"/>
            <a:ext cx="232800" cy="1479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0" name="Google Shape;654;p42">
            <a:extLst>
              <a:ext uri="{FF2B5EF4-FFF2-40B4-BE49-F238E27FC236}">
                <a16:creationId xmlns:a16="http://schemas.microsoft.com/office/drawing/2014/main" id="{4D04DC22-6A73-42E5-8542-1386B608DE00}"/>
              </a:ext>
            </a:extLst>
          </p:cNvPr>
          <p:cNvSpPr txBox="1"/>
          <p:nvPr/>
        </p:nvSpPr>
        <p:spPr>
          <a:xfrm>
            <a:off x="670663" y="48057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80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653483" y="1307100"/>
            <a:ext cx="549051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</a:t>
            </a: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66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sz="66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BD64B5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 </a:t>
            </a:r>
            <a:r>
              <a:rPr lang="en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1723176" y="2085378"/>
            <a:ext cx="1208730" cy="7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break;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3" y="115441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3" y="1433587"/>
            <a:ext cx="79755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“‘break statement’ 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This statement is used to break out of a loop before it completes all its iterations or to exit a switch statement too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Early.”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943085" y="2772557"/>
            <a:ext cx="5191585" cy="209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 (int i = 1; i &lt;= 5; i++) {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if (i == 3) {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break; 	// Exit the loop when i is 3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}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System.out.println("Iteration " + i);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en-US" sz="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sz="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sz="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3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Iteration 1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        Iteration 2</a:t>
            </a:r>
          </a:p>
        </p:txBody>
      </p:sp>
      <p:sp>
        <p:nvSpPr>
          <p:cNvPr id="23" name="Google Shape;1226;p58">
            <a:extLst>
              <a:ext uri="{FF2B5EF4-FFF2-40B4-BE49-F238E27FC236}">
                <a16:creationId xmlns:a16="http://schemas.microsoft.com/office/drawing/2014/main" id="{0FBB4E12-8796-4A12-B4F6-DAA8E6E3770E}"/>
              </a:ext>
            </a:extLst>
          </p:cNvPr>
          <p:cNvSpPr txBox="1"/>
          <p:nvPr/>
        </p:nvSpPr>
        <p:spPr>
          <a:xfrm>
            <a:off x="8134670" y="427348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257437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653483" y="1307100"/>
            <a:ext cx="5490517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continue</a:t>
            </a: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66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sz="66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BD64B5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Continue </a:t>
            </a:r>
            <a:r>
              <a:rPr lang="en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1723176" y="2024418"/>
            <a:ext cx="1208730" cy="7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continue;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3" y="115441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3" y="1433587"/>
            <a:ext cx="7975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“‘break statement’ : </a:t>
            </a:r>
            <a:r>
              <a:rPr lang="en-U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Used to skip the current iteration of a loop and continue with the next iteration.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3095485" y="2731917"/>
            <a:ext cx="5191585" cy="224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 (int i = 1; i &lt;= 5; i++) {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if (i == 3) {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continue; // Skip iteration when i is 3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System.out.println("Iteration " + i);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en-US" sz="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endParaRPr lang="en-US" sz="200" b="0" dirty="0"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3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Iteration 1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        Iteration 2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        Iteration 4</a:t>
            </a:r>
          </a:p>
        </p:txBody>
      </p:sp>
      <p:sp>
        <p:nvSpPr>
          <p:cNvPr id="23" name="Google Shape;1226;p58">
            <a:extLst>
              <a:ext uri="{FF2B5EF4-FFF2-40B4-BE49-F238E27FC236}">
                <a16:creationId xmlns:a16="http://schemas.microsoft.com/office/drawing/2014/main" id="{0FBB4E12-8796-4A12-B4F6-DAA8E6E3770E}"/>
              </a:ext>
            </a:extLst>
          </p:cNvPr>
          <p:cNvSpPr txBox="1"/>
          <p:nvPr/>
        </p:nvSpPr>
        <p:spPr>
          <a:xfrm>
            <a:off x="8134670" y="432428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327700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833177" y="2469707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Control </a:t>
            </a:r>
            <a:r>
              <a:rPr lang="en-IN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Statements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01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6858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620344" y="2407826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Pro’s</a:t>
            </a: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&amp; </a:t>
            </a:r>
            <a:r>
              <a:rPr lang="en-I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Con’s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264462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05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6858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18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4B4BC-4D5D-4B49-8CDF-6FD761D9CB50}"/>
              </a:ext>
            </a:extLst>
          </p:cNvPr>
          <p:cNvSpPr txBox="1"/>
          <p:nvPr/>
        </p:nvSpPr>
        <p:spPr>
          <a:xfrm>
            <a:off x="0" y="549992"/>
            <a:ext cx="3703320" cy="40480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chemeClr val="lt1"/>
              </a:buClr>
              <a:buSzPts val="6000"/>
            </a:pPr>
            <a:r>
              <a:rPr lang="en-US" sz="4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Pro’s</a:t>
            </a:r>
            <a:r>
              <a:rPr lang="en-US" sz="4400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 </a:t>
            </a:r>
            <a:br>
              <a:rPr lang="en-US" sz="4400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</a:br>
            <a:r>
              <a:rPr lang="en-US" sz="4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on</a:t>
            </a:r>
            <a:br>
              <a:rPr lang="en-US" sz="4400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</a:br>
            <a:r>
              <a:rPr lang="en-US" sz="4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Control</a:t>
            </a:r>
            <a:br>
              <a:rPr lang="en-US" sz="4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</a:br>
            <a:r>
              <a:rPr lang="en-US" sz="4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Statements</a:t>
            </a:r>
            <a:endParaRPr lang="en-IN" sz="4400"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Fira Code"/>
              <a:sym typeface="Fira Code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4906FB-6729-437E-A2CB-56B489374FD6}"/>
              </a:ext>
            </a:extLst>
          </p:cNvPr>
          <p:cNvSpPr txBox="1"/>
          <p:nvPr/>
        </p:nvSpPr>
        <p:spPr>
          <a:xfrm>
            <a:off x="3703321" y="660674"/>
            <a:ext cx="5440680" cy="3941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200" i="0" dirty="0">
                <a:solidFill>
                  <a:srgbClr val="EC795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Control Flow:</a:t>
            </a:r>
            <a:r>
              <a:rPr lang="en-US" sz="1200" b="0" i="0" dirty="0">
                <a:solidFill>
                  <a:srgbClr val="EC795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Control statements allow you to direct the flow of your program, making it possible to implement decision-making and looping.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1200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lvl="0">
              <a:lnSpc>
                <a:spcPct val="150000"/>
              </a:lnSpc>
              <a:buClr>
                <a:schemeClr val="accent5"/>
              </a:buClr>
              <a:buSzPts val="1400"/>
            </a:pPr>
            <a:r>
              <a:rPr lang="en-US" sz="12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Complex Logic Handling: </a:t>
            </a:r>
            <a:r>
              <a:rPr lang="en-US" sz="1200" dirty="0">
                <a:solidFill>
                  <a:srgbClr val="D1D5D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Control statements help handle complex scenarios, allowing you to build more sophisticated solutions.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sz="1200" dirty="0">
              <a:solidFill>
                <a:srgbClr val="D1D5D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lvl="0">
              <a:lnSpc>
                <a:spcPct val="150000"/>
              </a:lnSpc>
              <a:buClr>
                <a:schemeClr val="accent5"/>
              </a:buClr>
              <a:buSzPts val="1400"/>
            </a:pPr>
            <a:r>
              <a:rPr lang="en-US" sz="12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Reusability: </a:t>
            </a:r>
            <a:r>
              <a:rPr lang="en-US" sz="1200" dirty="0">
                <a:solidFill>
                  <a:srgbClr val="D1D5D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You can use control statements to avoid repeating code and make your programs more efficient.</a:t>
            </a:r>
            <a:endParaRPr lang="en-US" sz="1200" b="0" i="0" dirty="0">
              <a:solidFill>
                <a:srgbClr val="D1D5DB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sz="1200" dirty="0">
              <a:solidFill>
                <a:srgbClr val="D1D5D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r>
              <a:rPr lang="en-US" sz="12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Error Handling: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They enable you to handle exceptions and errors more effectively, improving the robustness of your program.</a:t>
            </a:r>
            <a:endParaRPr lang="en-US" sz="1200" dirty="0">
              <a:solidFill>
                <a:srgbClr val="BD64B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CCE08-3697-4C7F-B352-B04F36DDEC4E}"/>
              </a:ext>
            </a:extLst>
          </p:cNvPr>
          <p:cNvSpPr txBox="1"/>
          <p:nvPr/>
        </p:nvSpPr>
        <p:spPr>
          <a:xfrm>
            <a:off x="2397600" y="3176112"/>
            <a:ext cx="511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lang="en-IN" dirty="0"/>
          </a:p>
        </p:txBody>
      </p:sp>
      <p:sp>
        <p:nvSpPr>
          <p:cNvPr id="8" name="Google Shape;1210;p58">
            <a:extLst>
              <a:ext uri="{FF2B5EF4-FFF2-40B4-BE49-F238E27FC236}">
                <a16:creationId xmlns:a16="http://schemas.microsoft.com/office/drawing/2014/main" id="{6AE39738-F7AB-4FBA-AF39-2E098BDEF9B9}"/>
              </a:ext>
            </a:extLst>
          </p:cNvPr>
          <p:cNvSpPr txBox="1"/>
          <p:nvPr/>
        </p:nvSpPr>
        <p:spPr>
          <a:xfrm>
            <a:off x="8475675" y="4116873"/>
            <a:ext cx="787725" cy="123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8000"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368742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4B4BC-4D5D-4B49-8CDF-6FD761D9CB50}"/>
              </a:ext>
            </a:extLst>
          </p:cNvPr>
          <p:cNvSpPr txBox="1"/>
          <p:nvPr/>
        </p:nvSpPr>
        <p:spPr>
          <a:xfrm>
            <a:off x="22860" y="487680"/>
            <a:ext cx="3680460" cy="41104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Clr>
                <a:schemeClr val="lt1"/>
              </a:buClr>
              <a:buSzPts val="6000"/>
            </a:pPr>
            <a:r>
              <a:rPr lang="en-US" sz="4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Con’s</a:t>
            </a:r>
            <a:r>
              <a:rPr lang="en-US" sz="4400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 </a:t>
            </a:r>
            <a:br>
              <a:rPr lang="en-US" sz="4400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</a:br>
            <a:r>
              <a:rPr lang="en-US" sz="4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on</a:t>
            </a:r>
            <a:br>
              <a:rPr lang="en-US" sz="4400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</a:br>
            <a:r>
              <a:rPr lang="en-US" sz="4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Control</a:t>
            </a:r>
            <a:br>
              <a:rPr lang="en-US" sz="4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</a:br>
            <a:r>
              <a:rPr lang="en-US" sz="4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Statements</a:t>
            </a:r>
            <a:endParaRPr lang="en-IN" sz="4400"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Fira Code"/>
              <a:sym typeface="Fira Code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4906FB-6729-437E-A2CB-56B489374FD6}"/>
              </a:ext>
            </a:extLst>
          </p:cNvPr>
          <p:cNvSpPr txBox="1"/>
          <p:nvPr/>
        </p:nvSpPr>
        <p:spPr>
          <a:xfrm>
            <a:off x="3691185" y="658970"/>
            <a:ext cx="5231836" cy="4218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200" i="0" dirty="0">
                <a:solidFill>
                  <a:srgbClr val="EC795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Code Readability:</a:t>
            </a:r>
            <a:r>
              <a:rPr lang="en-US" sz="1200" b="0" i="0" dirty="0">
                <a:solidFill>
                  <a:srgbClr val="EC795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Using too many control statements or complex structures can make your code harder to understand, leading to bugs and collaboration issues.</a:t>
            </a:r>
          </a:p>
          <a:p>
            <a:pPr marL="1397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1200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r>
              <a:rPr lang="en-US" sz="12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Maintenance Challenges: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Complex control structures can be tough to maintain, and making changes may introduce new bugs, especially in intricate logic.</a:t>
            </a:r>
            <a:endParaRPr lang="en-US" sz="1200" dirty="0">
              <a:solidFill>
                <a:srgbClr val="D1D5D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sz="1200" dirty="0">
              <a:solidFill>
                <a:srgbClr val="D1D5D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r>
              <a:rPr lang="en-US" sz="12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Performance Impact: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Inefficient control statements, like lots of nested loops or repetitive checks, can slow down your program and use more resources.</a:t>
            </a:r>
          </a:p>
          <a:p>
            <a:pPr marL="1397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sz="1200" dirty="0">
              <a:solidFill>
                <a:srgbClr val="D1D5D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97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r>
              <a:rPr lang="en-US" sz="12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Potential for Logic Errors: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 you use control statements incorrectly, you might introduce logic errors that are hard to find &amp; fix in your program.</a:t>
            </a:r>
            <a:endParaRPr lang="en-US" sz="1200" dirty="0">
              <a:solidFill>
                <a:srgbClr val="BD64B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Google Shape;1210;p58">
            <a:extLst>
              <a:ext uri="{FF2B5EF4-FFF2-40B4-BE49-F238E27FC236}">
                <a16:creationId xmlns:a16="http://schemas.microsoft.com/office/drawing/2014/main" id="{929C2CF0-CEA0-419D-93F3-F7A7DABFB8FA}"/>
              </a:ext>
            </a:extLst>
          </p:cNvPr>
          <p:cNvSpPr txBox="1"/>
          <p:nvPr/>
        </p:nvSpPr>
        <p:spPr>
          <a:xfrm>
            <a:off x="8475675" y="4116873"/>
            <a:ext cx="787725" cy="123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8000"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621364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498011" y="2433037"/>
            <a:ext cx="6847537" cy="1141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4CAE9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Conclusion</a:t>
            </a:r>
            <a:endParaRPr lang="en-IN" sz="4800" dirty="0">
              <a:solidFill>
                <a:srgbClr val="4CAE9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264462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06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6858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rgbClr val="BD64B5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2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7EBC58-CBE1-4BD0-92AB-BAFD15FF38D5}"/>
              </a:ext>
            </a:extLst>
          </p:cNvPr>
          <p:cNvSpPr txBox="1"/>
          <p:nvPr/>
        </p:nvSpPr>
        <p:spPr>
          <a:xfrm>
            <a:off x="224746" y="1372215"/>
            <a:ext cx="3855720" cy="23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Conclusion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[]  </a:t>
            </a:r>
            <a:r>
              <a:rPr lang="en-US" b="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System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out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“In</a:t>
            </a:r>
            <a:endParaRPr lang="en-US" b="0" dirty="0">
              <a:solidFill>
                <a:srgbClr val="CE9178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E917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b="0" dirty="0">
                <a:solidFill>
                  <a:srgbClr val="CE917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conclusion... "</a:t>
            </a: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}</a:t>
            </a:r>
          </a:p>
          <a:p>
            <a:pPr>
              <a:lnSpc>
                <a:spcPct val="150000"/>
              </a:lnSpc>
            </a:pPr>
            <a:endParaRPr lang="en-US" sz="100" b="0" dirty="0">
              <a:solidFill>
                <a:srgbClr val="CCCCCC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14" name="Google Shape;465;p27">
            <a:extLst>
              <a:ext uri="{FF2B5EF4-FFF2-40B4-BE49-F238E27FC236}">
                <a16:creationId xmlns:a16="http://schemas.microsoft.com/office/drawing/2014/main" id="{46896133-8DE6-4E78-8205-4DCF591EDC42}"/>
              </a:ext>
            </a:extLst>
          </p:cNvPr>
          <p:cNvSpPr txBox="1">
            <a:spLocks noGrp="1"/>
          </p:cNvSpPr>
          <p:nvPr/>
        </p:nvSpPr>
        <p:spPr>
          <a:xfrm>
            <a:off x="-262934" y="768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conclusion</a:t>
            </a:r>
            <a:r>
              <a:rPr lang="en" sz="14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.java</a:t>
            </a:r>
            <a:endParaRPr sz="14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FBEEEB05-1B27-4AD5-8833-1F75F5853CF1}"/>
              </a:ext>
            </a:extLst>
          </p:cNvPr>
          <p:cNvSpPr txBox="1">
            <a:spLocks noGrp="1"/>
          </p:cNvSpPr>
          <p:nvPr/>
        </p:nvSpPr>
        <p:spPr>
          <a:xfrm>
            <a:off x="4305782" y="1134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Command Prompt</a:t>
            </a:r>
            <a:endParaRPr sz="1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0F7261-9420-483B-AFA6-A59AC08EB147}"/>
              </a:ext>
            </a:extLst>
          </p:cNvPr>
          <p:cNvCxnSpPr/>
          <p:nvPr/>
        </p:nvCxnSpPr>
        <p:spPr>
          <a:xfrm>
            <a:off x="377190" y="1760220"/>
            <a:ext cx="0" cy="342900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15F9C7-8FCE-4593-B915-9F34541E0FCC}"/>
              </a:ext>
            </a:extLst>
          </p:cNvPr>
          <p:cNvSpPr txBox="1"/>
          <p:nvPr/>
        </p:nvSpPr>
        <p:spPr>
          <a:xfrm>
            <a:off x="4615816" y="1372215"/>
            <a:ext cx="4150993" cy="259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C: java\tmp\javaPpt &gt; java conclusion.java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 conclusion, control statements are the building blocks of logic and decision-making in Java programming. They play a important role in determining the execution flow of your code.</a:t>
            </a:r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0A55EB-B4CB-495A-AD6C-E3BA41C75BE5}"/>
              </a:ext>
            </a:extLst>
          </p:cNvPr>
          <p:cNvSpPr/>
          <p:nvPr/>
        </p:nvSpPr>
        <p:spPr>
          <a:xfrm>
            <a:off x="7905509" y="269585"/>
            <a:ext cx="972273" cy="563792"/>
          </a:xfrm>
          <a:prstGeom prst="rect">
            <a:avLst/>
          </a:prstGeom>
          <a:solidFill>
            <a:srgbClr val="2C293A"/>
          </a:solidFill>
          <a:ln>
            <a:solidFill>
              <a:srgbClr val="2C2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B1041D-611C-479E-8002-429121DAAEE3}"/>
              </a:ext>
            </a:extLst>
          </p:cNvPr>
          <p:cNvCxnSpPr>
            <a:cxnSpLocks/>
          </p:cNvCxnSpPr>
          <p:nvPr/>
        </p:nvCxnSpPr>
        <p:spPr>
          <a:xfrm flipV="1">
            <a:off x="381600" y="2412000"/>
            <a:ext cx="0" cy="828000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4D16B7-EC42-4FA8-9F61-E00A866A068A}"/>
              </a:ext>
            </a:extLst>
          </p:cNvPr>
          <p:cNvCxnSpPr>
            <a:cxnSpLocks/>
          </p:cNvCxnSpPr>
          <p:nvPr/>
        </p:nvCxnSpPr>
        <p:spPr>
          <a:xfrm flipV="1">
            <a:off x="172800" y="1760220"/>
            <a:ext cx="0" cy="1839780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594692" y="1206794"/>
            <a:ext cx="6509300" cy="1568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Thank You!</a:t>
            </a:r>
            <a:endParaRPr sz="7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051133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&lt; </a:t>
            </a:r>
            <a:r>
              <a:rPr lang="en-US" sz="160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Millions of thanks. The audience </a:t>
            </a:r>
            <a:r>
              <a:rPr lang="e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384800" y="414416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1E746A9-2D68-49F0-ADA0-5B80062A238F}"/>
              </a:ext>
            </a:extLst>
          </p:cNvPr>
          <p:cNvSpPr txBox="1"/>
          <p:nvPr/>
        </p:nvSpPr>
        <p:spPr>
          <a:xfrm>
            <a:off x="2863720" y="3653508"/>
            <a:ext cx="5201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 Medium"/>
                <a:sym typeface="Source Code Pro Medium"/>
              </a:rPr>
              <a:t>&lt; </a:t>
            </a:r>
            <a:r>
              <a:rPr lang="en-US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Your support is greatly appreciated, Sir.</a:t>
            </a:r>
            <a:r>
              <a:rPr lang="en-US" sz="14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 Medium"/>
                <a:sym typeface="Source Code Pro Medium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205152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01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Control </a:t>
            </a:r>
            <a:r>
              <a:rPr lang="en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Statements</a:t>
            </a:r>
            <a:endParaRPr dirty="0">
              <a:solidFill>
                <a:srgbClr val="E81A8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1404486" y="1260244"/>
            <a:ext cx="7704000" cy="2554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“The control statements are used to 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control the flow of execution</a:t>
            </a:r>
            <a:r>
              <a:rPr lang="en-US" sz="3500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 the program”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“This execution order depends on the supplied 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 values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and the 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conditional logic.”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“In java program, control structure is can be  divide in 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three parts.”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112198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371497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2030B-C490-4125-99A8-8021D2CEE773}"/>
              </a:ext>
            </a:extLst>
          </p:cNvPr>
          <p:cNvSpPr txBox="1"/>
          <p:nvPr/>
        </p:nvSpPr>
        <p:spPr>
          <a:xfrm>
            <a:off x="183473" y="323506"/>
            <a:ext cx="5971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lang="en-IN" sz="5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1" name="Google Shape;654;p42">
            <a:extLst>
              <a:ext uri="{FF2B5EF4-FFF2-40B4-BE49-F238E27FC236}">
                <a16:creationId xmlns:a16="http://schemas.microsoft.com/office/drawing/2014/main" id="{F497DFBC-9F3E-41C5-A5DB-B34AD43B070E}"/>
              </a:ext>
            </a:extLst>
          </p:cNvPr>
          <p:cNvSpPr txBox="1"/>
          <p:nvPr/>
        </p:nvSpPr>
        <p:spPr>
          <a:xfrm>
            <a:off x="586199" y="5125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1D949-1DD3-477B-B272-27D2A93D39E4}"/>
              </a:ext>
            </a:extLst>
          </p:cNvPr>
          <p:cNvSpPr txBox="1"/>
          <p:nvPr/>
        </p:nvSpPr>
        <p:spPr>
          <a:xfrm>
            <a:off x="1570285" y="3883255"/>
            <a:ext cx="4641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Types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Selection Statements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2.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Iteration Statements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3.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Jumps statements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833177" y="2481125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Selection </a:t>
            </a:r>
            <a:r>
              <a:rPr lang="en-I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Statements</a:t>
            </a: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02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6858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8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02</a:t>
            </a: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Selection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Statements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1432021" y="1544724"/>
            <a:ext cx="7389457" cy="338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“Function: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Java's selection statements help to decide which code to run based on conditions.”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“Operation</a:t>
            </a:r>
            <a:r>
              <a:rPr lang="en-I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IN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They check a condition and pick a code block to execute accordingly.”</a:t>
            </a:r>
            <a:endParaRPr lang="en-US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“Significance: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They guide the flow of a program, making it flexible and responsive.”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Types:</a:t>
            </a:r>
            <a:r>
              <a:rPr lang="en-US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if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2.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Switch Statement</a:t>
            </a:r>
          </a:p>
        </p:txBody>
      </p:sp>
      <p:sp>
        <p:nvSpPr>
          <p:cNvPr id="448" name="Google Shape;448;p36"/>
          <p:cNvSpPr txBox="1"/>
          <p:nvPr/>
        </p:nvSpPr>
        <p:spPr>
          <a:xfrm>
            <a:off x="6910881" y="402561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22030B-C490-4125-99A8-8021D2CEE773}"/>
              </a:ext>
            </a:extLst>
          </p:cNvPr>
          <p:cNvSpPr txBox="1"/>
          <p:nvPr/>
        </p:nvSpPr>
        <p:spPr>
          <a:xfrm>
            <a:off x="95160" y="320768"/>
            <a:ext cx="5971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lang="en-IN" sz="5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21" name="Google Shape;316;p33">
            <a:extLst>
              <a:ext uri="{FF2B5EF4-FFF2-40B4-BE49-F238E27FC236}">
                <a16:creationId xmlns:a16="http://schemas.microsoft.com/office/drawing/2014/main" id="{ABA85FAD-CFEC-4A3E-B6A0-5469E2A9C396}"/>
              </a:ext>
            </a:extLst>
          </p:cNvPr>
          <p:cNvGrpSpPr/>
          <p:nvPr/>
        </p:nvGrpSpPr>
        <p:grpSpPr>
          <a:xfrm>
            <a:off x="200429" y="2239531"/>
            <a:ext cx="2142175" cy="2736325"/>
            <a:chOff x="358925" y="1867675"/>
            <a:chExt cx="2142175" cy="2736325"/>
          </a:xfrm>
        </p:grpSpPr>
        <p:sp>
          <p:nvSpPr>
            <p:cNvPr id="22" name="Google Shape;317;p33">
              <a:extLst>
                <a:ext uri="{FF2B5EF4-FFF2-40B4-BE49-F238E27FC236}">
                  <a16:creationId xmlns:a16="http://schemas.microsoft.com/office/drawing/2014/main" id="{5E67638C-E436-472F-BA90-94C52FA1A362}"/>
                </a:ext>
              </a:extLst>
            </p:cNvPr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3" name="Google Shape;318;p33">
              <a:extLst>
                <a:ext uri="{FF2B5EF4-FFF2-40B4-BE49-F238E27FC236}">
                  <a16:creationId xmlns:a16="http://schemas.microsoft.com/office/drawing/2014/main" id="{FF7EC859-3666-4C09-BAFE-6373365ADA93}"/>
                </a:ext>
              </a:extLst>
            </p:cNvPr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5" name="Google Shape;319;p33">
              <a:extLst>
                <a:ext uri="{FF2B5EF4-FFF2-40B4-BE49-F238E27FC236}">
                  <a16:creationId xmlns:a16="http://schemas.microsoft.com/office/drawing/2014/main" id="{49791713-DAC5-414F-AE35-7ADD444AB6D1}"/>
                </a:ext>
              </a:extLst>
            </p:cNvPr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6" name="Google Shape;320;p33">
              <a:extLst>
                <a:ext uri="{FF2B5EF4-FFF2-40B4-BE49-F238E27FC236}">
                  <a16:creationId xmlns:a16="http://schemas.microsoft.com/office/drawing/2014/main" id="{00F605B7-DE96-40FB-B2B4-0CCEDCFF00EC}"/>
                </a:ext>
              </a:extLst>
            </p:cNvPr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7" name="Google Shape;321;p33">
              <a:extLst>
                <a:ext uri="{FF2B5EF4-FFF2-40B4-BE49-F238E27FC236}">
                  <a16:creationId xmlns:a16="http://schemas.microsoft.com/office/drawing/2014/main" id="{98A39AA3-8508-48F3-96B4-4F76FBB21A9E}"/>
                </a:ext>
              </a:extLst>
            </p:cNvPr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8" name="Google Shape;322;p33">
              <a:extLst>
                <a:ext uri="{FF2B5EF4-FFF2-40B4-BE49-F238E27FC236}">
                  <a16:creationId xmlns:a16="http://schemas.microsoft.com/office/drawing/2014/main" id="{27CF2818-9AC6-4D7E-8A8F-564A4C21B074}"/>
                </a:ext>
              </a:extLst>
            </p:cNvPr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29" name="Google Shape;323;p33">
              <a:extLst>
                <a:ext uri="{FF2B5EF4-FFF2-40B4-BE49-F238E27FC236}">
                  <a16:creationId xmlns:a16="http://schemas.microsoft.com/office/drawing/2014/main" id="{00E7A85B-98D5-4086-A644-67EF79C776AA}"/>
                </a:ext>
              </a:extLst>
            </p:cNvPr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0" name="Google Shape;324;p33">
              <a:extLst>
                <a:ext uri="{FF2B5EF4-FFF2-40B4-BE49-F238E27FC236}">
                  <a16:creationId xmlns:a16="http://schemas.microsoft.com/office/drawing/2014/main" id="{7EBC2F1C-B876-43EE-BA99-4DC1CC10FBBC}"/>
                </a:ext>
              </a:extLst>
            </p:cNvPr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1" name="Google Shape;325;p33">
              <a:extLst>
                <a:ext uri="{FF2B5EF4-FFF2-40B4-BE49-F238E27FC236}">
                  <a16:creationId xmlns:a16="http://schemas.microsoft.com/office/drawing/2014/main" id="{89E444D1-FF92-4438-99F5-8E0ED9BDF6EF}"/>
                </a:ext>
              </a:extLst>
            </p:cNvPr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2" name="Google Shape;326;p33">
              <a:extLst>
                <a:ext uri="{FF2B5EF4-FFF2-40B4-BE49-F238E27FC236}">
                  <a16:creationId xmlns:a16="http://schemas.microsoft.com/office/drawing/2014/main" id="{E9B3C7EE-37C9-405D-BA6D-2B2FBE83D788}"/>
                </a:ext>
              </a:extLst>
            </p:cNvPr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3" name="Google Shape;327;p33">
              <a:extLst>
                <a:ext uri="{FF2B5EF4-FFF2-40B4-BE49-F238E27FC236}">
                  <a16:creationId xmlns:a16="http://schemas.microsoft.com/office/drawing/2014/main" id="{29AF85B2-7F31-4336-A826-09D702CA548C}"/>
                </a:ext>
              </a:extLst>
            </p:cNvPr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4" name="Google Shape;328;p33">
              <a:extLst>
                <a:ext uri="{FF2B5EF4-FFF2-40B4-BE49-F238E27FC236}">
                  <a16:creationId xmlns:a16="http://schemas.microsoft.com/office/drawing/2014/main" id="{DF70B0BE-1A9A-43B3-8ED2-2CBCEF98C0DC}"/>
                </a:ext>
              </a:extLst>
            </p:cNvPr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5" name="Google Shape;329;p33">
              <a:extLst>
                <a:ext uri="{FF2B5EF4-FFF2-40B4-BE49-F238E27FC236}">
                  <a16:creationId xmlns:a16="http://schemas.microsoft.com/office/drawing/2014/main" id="{E7A289EB-1925-4722-A590-0C632D05CEB6}"/>
                </a:ext>
              </a:extLst>
            </p:cNvPr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6" name="Google Shape;330;p33">
              <a:extLst>
                <a:ext uri="{FF2B5EF4-FFF2-40B4-BE49-F238E27FC236}">
                  <a16:creationId xmlns:a16="http://schemas.microsoft.com/office/drawing/2014/main" id="{A9AF3E12-E538-4D24-ACAC-9A961E28C9E1}"/>
                </a:ext>
              </a:extLst>
            </p:cNvPr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7" name="Google Shape;331;p33">
              <a:extLst>
                <a:ext uri="{FF2B5EF4-FFF2-40B4-BE49-F238E27FC236}">
                  <a16:creationId xmlns:a16="http://schemas.microsoft.com/office/drawing/2014/main" id="{F3939C5A-52C8-4957-BD04-33DAC5AA0357}"/>
                </a:ext>
              </a:extLst>
            </p:cNvPr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8" name="Google Shape;332;p33">
              <a:extLst>
                <a:ext uri="{FF2B5EF4-FFF2-40B4-BE49-F238E27FC236}">
                  <a16:creationId xmlns:a16="http://schemas.microsoft.com/office/drawing/2014/main" id="{0244EF98-D02B-4824-8651-EA49178626DB}"/>
                </a:ext>
              </a:extLst>
            </p:cNvPr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39" name="Google Shape;333;p33">
              <a:extLst>
                <a:ext uri="{FF2B5EF4-FFF2-40B4-BE49-F238E27FC236}">
                  <a16:creationId xmlns:a16="http://schemas.microsoft.com/office/drawing/2014/main" id="{5A286A26-C3E2-4AA4-A9D5-B2768D8F03CF}"/>
                </a:ext>
              </a:extLst>
            </p:cNvPr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0" name="Google Shape;334;p33">
              <a:extLst>
                <a:ext uri="{FF2B5EF4-FFF2-40B4-BE49-F238E27FC236}">
                  <a16:creationId xmlns:a16="http://schemas.microsoft.com/office/drawing/2014/main" id="{7DB5FE72-2491-48A9-AB18-DC80950EEA35}"/>
                </a:ext>
              </a:extLst>
            </p:cNvPr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1" name="Google Shape;335;p33">
              <a:extLst>
                <a:ext uri="{FF2B5EF4-FFF2-40B4-BE49-F238E27FC236}">
                  <a16:creationId xmlns:a16="http://schemas.microsoft.com/office/drawing/2014/main" id="{1DF533B9-E1EC-40D9-889F-28CB314526F4}"/>
                </a:ext>
              </a:extLst>
            </p:cNvPr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2" name="Google Shape;336;p33">
              <a:extLst>
                <a:ext uri="{FF2B5EF4-FFF2-40B4-BE49-F238E27FC236}">
                  <a16:creationId xmlns:a16="http://schemas.microsoft.com/office/drawing/2014/main" id="{4AA37941-E3CF-402E-BBCF-82172C4DA337}"/>
                </a:ext>
              </a:extLst>
            </p:cNvPr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3" name="Google Shape;337;p33">
              <a:extLst>
                <a:ext uri="{FF2B5EF4-FFF2-40B4-BE49-F238E27FC236}">
                  <a16:creationId xmlns:a16="http://schemas.microsoft.com/office/drawing/2014/main" id="{CB4067AD-6731-4CB6-A7FB-D5F802DDE422}"/>
                </a:ext>
              </a:extLst>
            </p:cNvPr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7" name="Google Shape;341;p33">
              <a:extLst>
                <a:ext uri="{FF2B5EF4-FFF2-40B4-BE49-F238E27FC236}">
                  <a16:creationId xmlns:a16="http://schemas.microsoft.com/office/drawing/2014/main" id="{969A98CE-98AD-4020-975C-5059451267D6}"/>
                </a:ext>
              </a:extLst>
            </p:cNvPr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8" name="Google Shape;342;p33">
              <a:extLst>
                <a:ext uri="{FF2B5EF4-FFF2-40B4-BE49-F238E27FC236}">
                  <a16:creationId xmlns:a16="http://schemas.microsoft.com/office/drawing/2014/main" id="{DB15BEA9-A0EA-4EC8-8CC9-466C27F8FA56}"/>
                </a:ext>
              </a:extLst>
            </p:cNvPr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49" name="Google Shape;343;p33">
              <a:extLst>
                <a:ext uri="{FF2B5EF4-FFF2-40B4-BE49-F238E27FC236}">
                  <a16:creationId xmlns:a16="http://schemas.microsoft.com/office/drawing/2014/main" id="{A6685EA2-B6EE-4742-B99E-81734B48143E}"/>
                </a:ext>
              </a:extLst>
            </p:cNvPr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2" name="Google Shape;346;p33">
              <a:extLst>
                <a:ext uri="{FF2B5EF4-FFF2-40B4-BE49-F238E27FC236}">
                  <a16:creationId xmlns:a16="http://schemas.microsoft.com/office/drawing/2014/main" id="{6B50B8E1-F47C-4E12-8935-BAFF4DD29EA7}"/>
                </a:ext>
              </a:extLst>
            </p:cNvPr>
            <p:cNvSpPr/>
            <p:nvPr/>
          </p:nvSpPr>
          <p:spPr>
            <a:xfrm>
              <a:off x="1740173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53" name="Google Shape;347;p33">
              <a:extLst>
                <a:ext uri="{FF2B5EF4-FFF2-40B4-BE49-F238E27FC236}">
                  <a16:creationId xmlns:a16="http://schemas.microsoft.com/office/drawing/2014/main" id="{195E53A4-6F6D-4BE7-873B-406E833FA19B}"/>
                </a:ext>
              </a:extLst>
            </p:cNvPr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54" name="Google Shape;346;p33">
            <a:extLst>
              <a:ext uri="{FF2B5EF4-FFF2-40B4-BE49-F238E27FC236}">
                <a16:creationId xmlns:a16="http://schemas.microsoft.com/office/drawing/2014/main" id="{FF5C032A-8BE9-42E8-A080-5CDEA59F1BA5}"/>
              </a:ext>
            </a:extLst>
          </p:cNvPr>
          <p:cNvSpPr/>
          <p:nvPr/>
        </p:nvSpPr>
        <p:spPr>
          <a:xfrm>
            <a:off x="203981" y="1960311"/>
            <a:ext cx="4578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5" name="Google Shape;323;p33">
            <a:extLst>
              <a:ext uri="{FF2B5EF4-FFF2-40B4-BE49-F238E27FC236}">
                <a16:creationId xmlns:a16="http://schemas.microsoft.com/office/drawing/2014/main" id="{9FC8A37F-2D3E-43B4-AC56-FDE046272F74}"/>
              </a:ext>
            </a:extLst>
          </p:cNvPr>
          <p:cNvSpPr/>
          <p:nvPr/>
        </p:nvSpPr>
        <p:spPr>
          <a:xfrm>
            <a:off x="212174" y="4829221"/>
            <a:ext cx="232800" cy="1479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4" name="Google Shape;654;p42">
            <a:extLst>
              <a:ext uri="{FF2B5EF4-FFF2-40B4-BE49-F238E27FC236}">
                <a16:creationId xmlns:a16="http://schemas.microsoft.com/office/drawing/2014/main" id="{80EBF76D-BEA5-4085-A45B-1955B5B4BDA2}"/>
              </a:ext>
            </a:extLst>
          </p:cNvPr>
          <p:cNvSpPr txBox="1"/>
          <p:nvPr/>
        </p:nvSpPr>
        <p:spPr>
          <a:xfrm>
            <a:off x="442063" y="52629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5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880091" y="994680"/>
            <a:ext cx="517246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</a:t>
            </a:r>
            <a:r>
              <a:rPr lang="en" sz="66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sz="6600"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 dirty="0">
              <a:solidFill>
                <a:srgbClr val="EC7955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CA7A6-56AF-4C0A-B353-D202A4B43ED8}"/>
              </a:ext>
            </a:extLst>
          </p:cNvPr>
          <p:cNvSpPr txBox="1"/>
          <p:nvPr/>
        </p:nvSpPr>
        <p:spPr>
          <a:xfrm>
            <a:off x="4015464" y="3393948"/>
            <a:ext cx="5044715" cy="324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&lt; if, if-else, nested if-else, if else-if &gt;</a:t>
            </a:r>
            <a:endParaRPr lang="en-IN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</a:t>
            </a:r>
            <a:r>
              <a:rPr lang="en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Statement</a:t>
            </a:r>
            <a:endParaRPr dirty="0">
              <a:solidFill>
                <a:srgbClr val="94EE6B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03" name="Google Shape;1203;p58"/>
          <p:cNvSpPr txBox="1"/>
          <p:nvPr/>
        </p:nvSpPr>
        <p:spPr>
          <a:xfrm flipH="1">
            <a:off x="1593504" y="2033552"/>
            <a:ext cx="4991456" cy="106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C7955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Syntax: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if (condition)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// Code to execute if condition is true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</p:txBody>
      </p:sp>
      <p:sp>
        <p:nvSpPr>
          <p:cNvPr id="1210" name="Google Shape;1210;p58"/>
          <p:cNvSpPr txBox="1"/>
          <p:nvPr/>
        </p:nvSpPr>
        <p:spPr>
          <a:xfrm>
            <a:off x="8248275" y="13555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grpSp>
        <p:nvGrpSpPr>
          <p:cNvPr id="1211" name="Google Shape;1211;p5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212" name="Google Shape;1212;p5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sp>
        <p:nvSpPr>
          <p:cNvPr id="1225" name="Google Shape;1225;p58"/>
          <p:cNvSpPr txBox="1"/>
          <p:nvPr/>
        </p:nvSpPr>
        <p:spPr>
          <a:xfrm>
            <a:off x="277875" y="12772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1226" name="Google Shape;1226;p58"/>
          <p:cNvSpPr txBox="1"/>
          <p:nvPr/>
        </p:nvSpPr>
        <p:spPr>
          <a:xfrm>
            <a:off x="8123425" y="43343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lt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mfortaa"/>
                <a:sym typeface="Comfortaa"/>
              </a:rPr>
              <a:t>}</a:t>
            </a:r>
            <a:endParaRPr sz="5000" dirty="0">
              <a:solidFill>
                <a:schemeClr val="lt2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mfortaa"/>
              <a:sym typeface="Comforta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BEC7A-4D7D-42A7-B4EB-F044E636FACE}"/>
              </a:ext>
            </a:extLst>
          </p:cNvPr>
          <p:cNvSpPr txBox="1"/>
          <p:nvPr/>
        </p:nvSpPr>
        <p:spPr>
          <a:xfrm>
            <a:off x="982574" y="1464825"/>
            <a:ext cx="71774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BD64B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‘if Statement’ 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Executes a block of code if a specific condition is true.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CB02A-0EB2-4EC6-A27A-2768A757B3E6}"/>
              </a:ext>
            </a:extLst>
          </p:cNvPr>
          <p:cNvSpPr txBox="1"/>
          <p:nvPr/>
        </p:nvSpPr>
        <p:spPr>
          <a:xfrm>
            <a:off x="2494075" y="3124961"/>
            <a:ext cx="5665980" cy="1811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94EE6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int age = 17;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if(age &lt; 18) {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    System.out.println("You are a minor.");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}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  <a:sym typeface="Source Code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400" dirty="0">
                <a:solidFill>
                  <a:srgbClr val="E81A8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	Output: </a:t>
            </a:r>
            <a:r>
              <a:rPr lang="en-US" sz="1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Source Code Pro"/>
              </a:rPr>
              <a:t>You are a minor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2377</Words>
  <Application>Microsoft Office PowerPoint</Application>
  <PresentationFormat>On-screen Show (16:9)</PresentationFormat>
  <Paragraphs>510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Fira Code</vt:lpstr>
      <vt:lpstr>Source Code Pro</vt:lpstr>
      <vt:lpstr>PT Sans</vt:lpstr>
      <vt:lpstr>Anaheim</vt:lpstr>
      <vt:lpstr>Arial</vt:lpstr>
      <vt:lpstr>Consolas</vt:lpstr>
      <vt:lpstr>Bebas Neue</vt:lpstr>
      <vt:lpstr>Introduction to Java Programming for High School by Slidesgo</vt:lpstr>
      <vt:lpstr>Control Statements In Java Programming</vt:lpstr>
      <vt:lpstr>Table of contents</vt:lpstr>
      <vt:lpstr>Table of contents</vt:lpstr>
      <vt:lpstr>Control Statements</vt:lpstr>
      <vt:lpstr>01 Control Statements</vt:lpstr>
      <vt:lpstr>Selection Statements</vt:lpstr>
      <vt:lpstr> 02 Selection Statements</vt:lpstr>
      <vt:lpstr>If Statement</vt:lpstr>
      <vt:lpstr>if Statement</vt:lpstr>
      <vt:lpstr>if-else Statement</vt:lpstr>
      <vt:lpstr>if-else Statement Ex.</vt:lpstr>
      <vt:lpstr>Nested if-else Statement</vt:lpstr>
      <vt:lpstr>Nested if-else Statement Ex.</vt:lpstr>
      <vt:lpstr>if else-if Statement</vt:lpstr>
      <vt:lpstr>if else-if Statement Ex.</vt:lpstr>
      <vt:lpstr>Switch Statement</vt:lpstr>
      <vt:lpstr>Switch Statement</vt:lpstr>
      <vt:lpstr>Switch Statement Ex.</vt:lpstr>
      <vt:lpstr>Ternary  Operator</vt:lpstr>
      <vt:lpstr>Ternary Operator</vt:lpstr>
      <vt:lpstr>Iteration Statements</vt:lpstr>
      <vt:lpstr>  03 Iteration Statements</vt:lpstr>
      <vt:lpstr>for  Loop</vt:lpstr>
      <vt:lpstr>for Loop</vt:lpstr>
      <vt:lpstr>while  Loop</vt:lpstr>
      <vt:lpstr>while Loop</vt:lpstr>
      <vt:lpstr>do-while  Loop</vt:lpstr>
      <vt:lpstr>do-while Loop</vt:lpstr>
      <vt:lpstr>Nested for  Loop</vt:lpstr>
      <vt:lpstr>Nested for Loop</vt:lpstr>
      <vt:lpstr>Nested for loop Ex.</vt:lpstr>
      <vt:lpstr>For-each  Loop</vt:lpstr>
      <vt:lpstr>For-each Loop</vt:lpstr>
      <vt:lpstr>Jump Statements</vt:lpstr>
      <vt:lpstr>04 Jump Statements</vt:lpstr>
      <vt:lpstr>break  Statement</vt:lpstr>
      <vt:lpstr>break Statement</vt:lpstr>
      <vt:lpstr>continue  Statement</vt:lpstr>
      <vt:lpstr>Continue Statement</vt:lpstr>
      <vt:lpstr>Pro’s &amp; Con’s</vt:lpstr>
      <vt:lpstr>PowerPoint Presentation</vt:lpstr>
      <vt:lpstr>PowerPoint Presentation</vt:lpstr>
      <vt:lpstr>Conclusion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dc:creator>Seeram Sandeep</dc:creator>
  <cp:lastModifiedBy>20P35A0387</cp:lastModifiedBy>
  <cp:revision>74</cp:revision>
  <dcterms:modified xsi:type="dcterms:W3CDTF">2023-10-19T10:39:02Z</dcterms:modified>
</cp:coreProperties>
</file>