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8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4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79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1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35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36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740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25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4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91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62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24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6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9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9C0-BC3C-40CE-8704-88FF7C41E74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2C8380-5568-4F7C-832A-81D12EA79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1471354"/>
            <a:ext cx="2948554" cy="806334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Introduction: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427317"/>
            <a:ext cx="7254548" cy="2720416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Static, This and Super are the Keywords that are fundamental to Java's object-oriented</a:t>
            </a:r>
          </a:p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 programming paradigm and help you work with objects and classes effectively.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dirty="0" smtClean="0">
                <a:solidFill>
                  <a:schemeClr val="tx1"/>
                </a:solidFill>
              </a:rPr>
              <a:t>his  </a:t>
            </a:r>
            <a:r>
              <a:rPr lang="en-US" sz="1400" dirty="0" smtClean="0">
                <a:solidFill>
                  <a:schemeClr val="tx1"/>
                </a:solidFill>
              </a:rPr>
              <a:t>is used to refer to the current instance.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 super is used to reference the superclass.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static is used to create class-level members that are not tied to instances.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996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Super Constructor: 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357"/>
            <a:ext cx="8596668" cy="44370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In a subclass constructor, you can use the super keyword to call a constructor from the </a:t>
            </a:r>
            <a:r>
              <a:rPr lang="en-US" sz="1500" dirty="0" smtClean="0">
                <a:solidFill>
                  <a:schemeClr val="tx1"/>
                </a:solidFill>
              </a:rPr>
              <a:t>superclass. </a:t>
            </a:r>
          </a:p>
          <a:p>
            <a:pPr marL="0" indent="0">
              <a:buNone/>
            </a:pPr>
            <a:r>
              <a:rPr lang="en-US" sz="1500" dirty="0" smtClean="0"/>
              <a:t>When </a:t>
            </a:r>
            <a:r>
              <a:rPr lang="en-US" sz="1500" dirty="0"/>
              <a:t>calling a superclass constructor, the super() statement must be the first statement in the constructor of the subclass</a:t>
            </a:r>
            <a:r>
              <a:rPr lang="en-US" sz="1500" dirty="0" smtClean="0"/>
              <a:t>.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This is  often used to initialize the superclass part of an object before initializing the subclass </a:t>
            </a:r>
            <a:r>
              <a:rPr lang="en-US" sz="1500" dirty="0" smtClean="0">
                <a:solidFill>
                  <a:schemeClr val="tx1"/>
                </a:solidFill>
              </a:rPr>
              <a:t>part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class Animal {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    String name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  <a:endParaRPr lang="en-US" sz="1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    Animal(String name) {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        this.name = name;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    </a:t>
            </a:r>
            <a:r>
              <a:rPr lang="en-US" sz="1300" dirty="0" smtClean="0">
                <a:solidFill>
                  <a:schemeClr val="tx1"/>
                </a:solidFill>
              </a:rPr>
              <a:t>}  }</a:t>
            </a:r>
            <a:endParaRPr lang="en-US" sz="1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class Dog extends Animal {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    String breed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  <a:endParaRPr lang="en-US" sz="1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    Dog(String name, String breed) {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        super(name);  // Call the constructor of the superclass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        </a:t>
            </a:r>
            <a:r>
              <a:rPr lang="en-US" sz="1300" dirty="0" err="1">
                <a:solidFill>
                  <a:schemeClr val="tx1"/>
                </a:solidFill>
              </a:rPr>
              <a:t>this.breed</a:t>
            </a:r>
            <a:r>
              <a:rPr lang="en-US" sz="1300" dirty="0">
                <a:solidFill>
                  <a:schemeClr val="tx1"/>
                </a:solidFill>
              </a:rPr>
              <a:t> = breed;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    </a:t>
            </a:r>
            <a:r>
              <a:rPr lang="en-US" sz="1300" dirty="0" smtClean="0">
                <a:solidFill>
                  <a:schemeClr val="tx1"/>
                </a:solidFill>
              </a:rPr>
              <a:t>}   }</a:t>
            </a:r>
            <a:endParaRPr lang="en-US" sz="13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6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77863" y="357188"/>
            <a:ext cx="8596312" cy="5684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/>
              <a:t>If a constructor does not explicitly invoke a superclass constructor, the Java compiler automatically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inserts </a:t>
            </a:r>
            <a:r>
              <a:rPr lang="en-US" sz="1500" dirty="0"/>
              <a:t>a call to the no-argument constructor of the superclass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700" b="1" dirty="0" smtClean="0"/>
              <a:t>With Methods:</a:t>
            </a:r>
          </a:p>
          <a:p>
            <a:pPr marL="0" indent="0">
              <a:buNone/>
            </a:pPr>
            <a:r>
              <a:rPr lang="en-US" sz="1500" dirty="0"/>
              <a:t>You can use the super keyword to call methods from the superclass in the subclass. This is helpful when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you </a:t>
            </a:r>
            <a:r>
              <a:rPr lang="en-US" sz="1500" dirty="0"/>
              <a:t>want to invoke the superclass's version of a method that has been overridden in the subclass</a:t>
            </a:r>
            <a:r>
              <a:rPr lang="en-US" sz="1500" dirty="0" smtClean="0"/>
              <a:t>. </a:t>
            </a:r>
          </a:p>
          <a:p>
            <a:pPr marL="0" indent="0">
              <a:buNone/>
            </a:pPr>
            <a:r>
              <a:rPr lang="en-US" sz="1300" dirty="0"/>
              <a:t>class Animal {</a:t>
            </a:r>
          </a:p>
          <a:p>
            <a:pPr marL="0" indent="0">
              <a:buNone/>
            </a:pPr>
            <a:r>
              <a:rPr lang="en-US" sz="1300" dirty="0"/>
              <a:t>    void </a:t>
            </a:r>
            <a:r>
              <a:rPr lang="en-US" sz="1300" dirty="0" err="1"/>
              <a:t>makeSound</a:t>
            </a:r>
            <a:r>
              <a:rPr lang="en-US" sz="1300" dirty="0"/>
              <a:t>() {</a:t>
            </a:r>
          </a:p>
          <a:p>
            <a:pPr marL="0" indent="0">
              <a:buNone/>
            </a:pPr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("Animal makes a sound</a:t>
            </a:r>
            <a:r>
              <a:rPr lang="en-US" sz="1300" dirty="0" smtClean="0"/>
              <a:t>");  }   }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class Dog extends Animal </a:t>
            </a:r>
            <a:r>
              <a:rPr lang="en-US" sz="1300" dirty="0" smtClean="0"/>
              <a:t>{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    void </a:t>
            </a:r>
            <a:r>
              <a:rPr lang="en-US" sz="1300" dirty="0" err="1"/>
              <a:t>makeSound</a:t>
            </a:r>
            <a:r>
              <a:rPr lang="en-US" sz="1300" dirty="0"/>
              <a:t>() {</a:t>
            </a:r>
          </a:p>
          <a:p>
            <a:pPr marL="0" indent="0">
              <a:buNone/>
            </a:pPr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("Dog barks</a:t>
            </a:r>
            <a:r>
              <a:rPr lang="en-US" sz="1300" dirty="0" smtClean="0"/>
              <a:t>");  }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    void </a:t>
            </a:r>
            <a:r>
              <a:rPr lang="en-US" sz="1300" dirty="0" err="1"/>
              <a:t>animalSound</a:t>
            </a:r>
            <a:r>
              <a:rPr lang="en-US" sz="1300" dirty="0"/>
              <a:t>() {</a:t>
            </a:r>
          </a:p>
          <a:p>
            <a:pPr marL="0" indent="0">
              <a:buNone/>
            </a:pPr>
            <a:r>
              <a:rPr lang="en-US" sz="1300" dirty="0"/>
              <a:t>        </a:t>
            </a:r>
            <a:r>
              <a:rPr lang="en-US" sz="1300" dirty="0" err="1"/>
              <a:t>super.makeSound</a:t>
            </a:r>
            <a:r>
              <a:rPr lang="en-US" sz="1300" dirty="0"/>
              <a:t>();  // Call the </a:t>
            </a:r>
            <a:r>
              <a:rPr lang="en-US" sz="1300" dirty="0" err="1"/>
              <a:t>makeSound</a:t>
            </a:r>
            <a:r>
              <a:rPr lang="en-US" sz="1300" dirty="0"/>
              <a:t> method of the superclass</a:t>
            </a:r>
          </a:p>
          <a:p>
            <a:pPr marL="0" indent="0">
              <a:buNone/>
            </a:pPr>
            <a:r>
              <a:rPr lang="en-US" sz="1300" dirty="0"/>
              <a:t>    </a:t>
            </a:r>
            <a:r>
              <a:rPr lang="en-US" sz="1300" dirty="0" smtClean="0"/>
              <a:t>}   }</a:t>
            </a:r>
            <a:endParaRPr lang="en-US" sz="13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055716"/>
            <a:ext cx="4611832" cy="1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5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8641"/>
            <a:ext cx="8596668" cy="5492722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super cannot be used in a static </a:t>
            </a:r>
            <a:r>
              <a:rPr lang="en-US" sz="1400" dirty="0" smtClean="0"/>
              <a:t>context</a:t>
            </a:r>
            <a:r>
              <a:rPr lang="en-US" dirty="0" smtClean="0"/>
              <a:t>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The </a:t>
            </a:r>
            <a:r>
              <a:rPr lang="en-US" sz="1400" dirty="0"/>
              <a:t>superclass's method you want to call using super must be accessible from the subclass</a:t>
            </a:r>
            <a:r>
              <a:rPr lang="en-US" sz="1400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400" dirty="0"/>
              <a:t>If the superclass method is private or has reduced </a:t>
            </a:r>
            <a:r>
              <a:rPr lang="en-US" sz="1400" dirty="0" smtClean="0"/>
              <a:t>visibility you </a:t>
            </a:r>
            <a:r>
              <a:rPr lang="en-US" sz="1400" dirty="0"/>
              <a:t>won't be able to use super to call it from the subclass</a:t>
            </a:r>
            <a:r>
              <a:rPr lang="en-US" sz="1400" dirty="0" smtClean="0"/>
              <a:t>.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/>
              <a:t>public class Superclass {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/>
              <a:t>    private void </a:t>
            </a:r>
            <a:r>
              <a:rPr lang="en-US" sz="1200" dirty="0" err="1"/>
              <a:t>privateMethod</a:t>
            </a:r>
            <a:r>
              <a:rPr lang="en-US" sz="1200" dirty="0"/>
              <a:t>() {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("This is a private method in the superclass");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/>
              <a:t>    </a:t>
            </a:r>
            <a:r>
              <a:rPr lang="en-US" sz="1200" dirty="0" smtClean="0"/>
              <a:t>}    }</a:t>
            </a:r>
            <a:endParaRPr lang="en-US" sz="12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/>
              <a:t>public class Subclass extends Superclass {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/>
              <a:t>    public void </a:t>
            </a:r>
            <a:r>
              <a:rPr lang="en-US" sz="1200" dirty="0" err="1"/>
              <a:t>attemptToCallPrivateMethod</a:t>
            </a:r>
            <a:r>
              <a:rPr lang="en-US" sz="1200" dirty="0"/>
              <a:t>() {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/>
              <a:t>        </a:t>
            </a:r>
            <a:r>
              <a:rPr lang="en-US" sz="1200" dirty="0" err="1"/>
              <a:t>super.privateMethod</a:t>
            </a:r>
            <a:r>
              <a:rPr lang="en-US" sz="1200" dirty="0"/>
              <a:t>(); // This will result in a compilation error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/>
              <a:t>    </a:t>
            </a:r>
            <a:r>
              <a:rPr lang="en-US" sz="1200" dirty="0" smtClean="0"/>
              <a:t>}   } 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2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1400" dirty="0" smtClean="0"/>
              <a:t>The </a:t>
            </a:r>
            <a:r>
              <a:rPr lang="en-US" sz="1400" dirty="0"/>
              <a:t>super keyword in object-oriented programming languages is used to access or call elements from the superclass (parent class) of a derived (child) </a:t>
            </a:r>
            <a:r>
              <a:rPr lang="en-US" sz="1400" dirty="0" smtClean="0"/>
              <a:t>class.</a:t>
            </a:r>
            <a:endParaRPr lang="en-US" sz="1400" dirty="0"/>
          </a:p>
          <a:p>
            <a:pPr marL="0" indent="0">
              <a:buClr>
                <a:schemeClr val="tx1"/>
              </a:buClr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0384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8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Conclusion: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9295"/>
            <a:ext cx="8596668" cy="4412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So, this keyword used to refer current class data members which removes ambiguity between global and local data.</a:t>
            </a:r>
          </a:p>
          <a:p>
            <a:pPr marL="0" indent="0">
              <a:buNone/>
            </a:pPr>
            <a:r>
              <a:rPr lang="en-US" sz="1400" dirty="0" smtClean="0"/>
              <a:t>Super keyword used to refer parent class over-ridden data members when it is inherited by any other classes. So super removes ambiguity. </a:t>
            </a:r>
          </a:p>
          <a:p>
            <a:pPr marL="0" indent="0">
              <a:buNone/>
            </a:pPr>
            <a:r>
              <a:rPr lang="en-US" sz="1400" dirty="0" smtClean="0"/>
              <a:t>Static keyword is used for memory efficiency.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7620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Static Keyword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00" y="1438102"/>
            <a:ext cx="7011939" cy="371578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Normally</a:t>
            </a:r>
            <a:r>
              <a:rPr lang="en-US" sz="1400" dirty="0">
                <a:solidFill>
                  <a:schemeClr val="tx1"/>
                </a:solidFill>
              </a:rPr>
              <a:t>, a class member must be accessed only in conjunction with </a:t>
            </a:r>
            <a:r>
              <a:rPr lang="en-US" sz="1400" dirty="0" smtClean="0">
                <a:solidFill>
                  <a:schemeClr val="tx1"/>
                </a:solidFill>
              </a:rPr>
              <a:t>an object </a:t>
            </a:r>
            <a:r>
              <a:rPr lang="en-US" sz="1400" dirty="0">
                <a:solidFill>
                  <a:schemeClr val="tx1"/>
                </a:solidFill>
              </a:rPr>
              <a:t>of its class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t </a:t>
            </a:r>
            <a:r>
              <a:rPr lang="en-US" sz="1400" dirty="0">
                <a:solidFill>
                  <a:schemeClr val="tx1"/>
                </a:solidFill>
              </a:rPr>
              <a:t>is possible to create a member that can be used by </a:t>
            </a:r>
            <a:r>
              <a:rPr lang="en-US" sz="1400" dirty="0" smtClean="0">
                <a:solidFill>
                  <a:schemeClr val="tx1"/>
                </a:solidFill>
              </a:rPr>
              <a:t>itself, without </a:t>
            </a:r>
            <a:r>
              <a:rPr lang="en-US" sz="1400" dirty="0">
                <a:solidFill>
                  <a:schemeClr val="tx1"/>
                </a:solidFill>
              </a:rPr>
              <a:t>reference to a specific instance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When you want to define a class member that will be used independently of any object of that </a:t>
            </a:r>
            <a:r>
              <a:rPr lang="en-US" sz="1400" dirty="0" smtClean="0">
                <a:solidFill>
                  <a:schemeClr val="tx1"/>
                </a:solidFill>
              </a:rPr>
              <a:t>class. Declare  </a:t>
            </a:r>
            <a:r>
              <a:rPr lang="en-US" sz="1400" dirty="0">
                <a:solidFill>
                  <a:schemeClr val="tx1"/>
                </a:solidFill>
              </a:rPr>
              <a:t>with the </a:t>
            </a:r>
            <a:r>
              <a:rPr lang="en-US" sz="1400" dirty="0" smtClean="0">
                <a:solidFill>
                  <a:schemeClr val="tx1"/>
                </a:solidFill>
              </a:rPr>
              <a:t>keyword static.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The static keyword belongs to the class than an instance of the class.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The </a:t>
            </a:r>
            <a:r>
              <a:rPr lang="en-US" sz="1400" dirty="0">
                <a:solidFill>
                  <a:schemeClr val="tx1"/>
                </a:solidFill>
              </a:rPr>
              <a:t>static keyword in Java is used for memory management mainly.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Static Variable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Static Method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Static Block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Nested static classes           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I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6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251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Static variable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6785"/>
            <a:ext cx="7527328" cy="52203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 smtClean="0"/>
              <a:t>Static </a:t>
            </a:r>
            <a:r>
              <a:rPr lang="en-US" sz="1400" dirty="0"/>
              <a:t>variable can be used to refer to </a:t>
            </a:r>
            <a:r>
              <a:rPr lang="en-US" sz="1400" dirty="0" smtClean="0"/>
              <a:t>the common </a:t>
            </a:r>
            <a:r>
              <a:rPr lang="en-US" sz="1400" dirty="0"/>
              <a:t>property of all </a:t>
            </a:r>
            <a:r>
              <a:rPr lang="en-US" sz="1400" dirty="0" smtClean="0"/>
              <a:t>objects, which </a:t>
            </a:r>
            <a:r>
              <a:rPr lang="en-US" sz="1400" dirty="0"/>
              <a:t>is not</a:t>
            </a:r>
          </a:p>
          <a:p>
            <a:pPr marL="0" indent="0" algn="just">
              <a:buNone/>
            </a:pPr>
            <a:r>
              <a:rPr lang="en-US" sz="1400" dirty="0"/>
              <a:t>unique for each </a:t>
            </a:r>
            <a:r>
              <a:rPr lang="en-US" sz="1400" dirty="0" smtClean="0"/>
              <a:t>object</a:t>
            </a:r>
          </a:p>
          <a:p>
            <a:pPr marL="0" indent="0" algn="just">
              <a:buNone/>
            </a:pPr>
            <a:r>
              <a:rPr lang="en-US" sz="1400" dirty="0" smtClean="0"/>
              <a:t> example: the company </a:t>
            </a:r>
            <a:r>
              <a:rPr lang="en-US" sz="1400" dirty="0"/>
              <a:t>name of employees, college name </a:t>
            </a:r>
            <a:r>
              <a:rPr lang="en-US" sz="1400" dirty="0" smtClean="0"/>
              <a:t>of students.</a:t>
            </a:r>
          </a:p>
          <a:p>
            <a:pPr marL="0" indent="0" algn="just">
              <a:buNone/>
            </a:pPr>
            <a:r>
              <a:rPr lang="en-US" sz="1400" dirty="0" smtClean="0"/>
              <a:t>Static </a:t>
            </a:r>
            <a:r>
              <a:rPr lang="en-US" sz="1400" dirty="0"/>
              <a:t>variable gets memory only once </a:t>
            </a:r>
            <a:r>
              <a:rPr lang="en-US" sz="1400" dirty="0" smtClean="0"/>
              <a:t>in the </a:t>
            </a:r>
            <a:r>
              <a:rPr lang="en-US" sz="1400" dirty="0"/>
              <a:t>class area at the time of class loading</a:t>
            </a:r>
            <a:r>
              <a:rPr lang="en-US" sz="1400" dirty="0" smtClean="0"/>
              <a:t>.</a:t>
            </a:r>
          </a:p>
          <a:p>
            <a:pPr marL="0" indent="0" algn="just">
              <a:buNone/>
            </a:pPr>
            <a:r>
              <a:rPr lang="en-IN" sz="1100" dirty="0"/>
              <a:t>class Student</a:t>
            </a:r>
            <a:r>
              <a:rPr lang="en-IN" sz="1100" dirty="0" smtClean="0"/>
              <a:t>{</a:t>
            </a:r>
            <a:endParaRPr lang="en-IN" sz="1100" dirty="0"/>
          </a:p>
          <a:p>
            <a:pPr marL="0" indent="0" algn="just">
              <a:buNone/>
            </a:pPr>
            <a:r>
              <a:rPr lang="en-IN" sz="1100" dirty="0" err="1"/>
              <a:t>int</a:t>
            </a:r>
            <a:r>
              <a:rPr lang="en-IN" sz="1100" dirty="0"/>
              <a:t> </a:t>
            </a:r>
            <a:r>
              <a:rPr lang="en-IN" sz="1100" dirty="0" err="1" smtClean="0"/>
              <a:t>rollno</a:t>
            </a:r>
            <a:r>
              <a:rPr lang="en-IN" sz="1100" dirty="0" smtClean="0"/>
              <a:t> ;  String </a:t>
            </a:r>
            <a:r>
              <a:rPr lang="en-IN" sz="1100" dirty="0"/>
              <a:t>name</a:t>
            </a:r>
            <a:r>
              <a:rPr lang="en-IN" sz="1100" dirty="0" smtClean="0"/>
              <a:t>; </a:t>
            </a:r>
            <a:r>
              <a:rPr lang="en-IN" sz="1100" dirty="0"/>
              <a:t>;//instance </a:t>
            </a:r>
            <a:r>
              <a:rPr lang="en-IN" sz="1100" dirty="0" smtClean="0"/>
              <a:t>variables</a:t>
            </a:r>
            <a:endParaRPr lang="en-IN" sz="1100" dirty="0"/>
          </a:p>
          <a:p>
            <a:pPr marL="0" indent="0" algn="just">
              <a:buNone/>
            </a:pPr>
            <a:r>
              <a:rPr lang="en-IN" sz="1100" dirty="0"/>
              <a:t>static String college </a:t>
            </a:r>
            <a:r>
              <a:rPr lang="en-IN" sz="1100" dirty="0" smtClean="0"/>
              <a:t>=“ITS”;//</a:t>
            </a:r>
            <a:r>
              <a:rPr lang="en-IN" sz="1100" dirty="0"/>
              <a:t>static </a:t>
            </a:r>
            <a:r>
              <a:rPr lang="en-IN" sz="1100" dirty="0" smtClean="0"/>
              <a:t>variable</a:t>
            </a:r>
            <a:endParaRPr lang="en-IN" sz="1100" dirty="0"/>
          </a:p>
          <a:p>
            <a:pPr marL="0" indent="0" algn="just">
              <a:buNone/>
            </a:pPr>
            <a:r>
              <a:rPr lang="en-IN" sz="1100" dirty="0"/>
              <a:t>Student(</a:t>
            </a:r>
            <a:r>
              <a:rPr lang="en-IN" sz="1100" dirty="0" err="1"/>
              <a:t>int</a:t>
            </a:r>
            <a:r>
              <a:rPr lang="en-IN" sz="1100" dirty="0"/>
              <a:t> r, String n</a:t>
            </a:r>
            <a:r>
              <a:rPr lang="en-IN" sz="1100" dirty="0" smtClean="0"/>
              <a:t>){   </a:t>
            </a:r>
            <a:r>
              <a:rPr lang="en-IN" sz="1100" dirty="0" err="1" smtClean="0"/>
              <a:t>rollno</a:t>
            </a:r>
            <a:r>
              <a:rPr lang="en-IN" sz="1100" dirty="0" smtClean="0"/>
              <a:t> </a:t>
            </a:r>
            <a:r>
              <a:rPr lang="en-IN" sz="1100" dirty="0"/>
              <a:t>= </a:t>
            </a:r>
            <a:r>
              <a:rPr lang="en-IN" sz="1100" dirty="0" smtClean="0"/>
              <a:t>r;   name </a:t>
            </a:r>
            <a:r>
              <a:rPr lang="en-IN" sz="1100" dirty="0"/>
              <a:t>= n</a:t>
            </a:r>
            <a:r>
              <a:rPr lang="en-IN" sz="1100" dirty="0" smtClean="0"/>
              <a:t>; }   //constructor</a:t>
            </a:r>
          </a:p>
          <a:p>
            <a:pPr marL="0" indent="0" algn="just">
              <a:buNone/>
            </a:pPr>
            <a:r>
              <a:rPr lang="en-IN" sz="1100" dirty="0" smtClean="0"/>
              <a:t>void display () { </a:t>
            </a:r>
            <a:r>
              <a:rPr lang="en-IN" sz="1100" dirty="0" err="1" smtClean="0"/>
              <a:t>System.out.println</a:t>
            </a:r>
            <a:r>
              <a:rPr lang="en-IN" sz="1100" dirty="0" smtClean="0"/>
              <a:t>(</a:t>
            </a:r>
            <a:r>
              <a:rPr lang="en-IN" sz="1100" dirty="0" err="1" smtClean="0"/>
              <a:t>rollno</a:t>
            </a:r>
            <a:r>
              <a:rPr lang="en-IN" sz="1100" dirty="0"/>
              <a:t>+" "+name+" "+college</a:t>
            </a:r>
            <a:r>
              <a:rPr lang="en-IN" sz="1100" dirty="0" smtClean="0"/>
              <a:t>);} }    </a:t>
            </a:r>
          </a:p>
          <a:p>
            <a:pPr marL="0" indent="0" algn="just">
              <a:buNone/>
            </a:pPr>
            <a:r>
              <a:rPr lang="en-US" sz="1100" dirty="0" smtClean="0"/>
              <a:t>//Main method</a:t>
            </a:r>
            <a:endParaRPr lang="en-IN" sz="1100" dirty="0" smtClean="0"/>
          </a:p>
          <a:p>
            <a:pPr marL="0" indent="0" algn="just">
              <a:buNone/>
            </a:pPr>
            <a:r>
              <a:rPr lang="en-IN" sz="1100" dirty="0"/>
              <a:t>Student s1 = new Student(111,"Karan</a:t>
            </a:r>
            <a:r>
              <a:rPr lang="en-IN" sz="1100" dirty="0" smtClean="0"/>
              <a:t>");</a:t>
            </a:r>
            <a:endParaRPr lang="en-IN" sz="1100" dirty="0"/>
          </a:p>
          <a:p>
            <a:pPr marL="0" indent="0" algn="just">
              <a:buNone/>
            </a:pPr>
            <a:r>
              <a:rPr lang="en-IN" sz="1100" dirty="0" smtClean="0"/>
              <a:t>Student </a:t>
            </a:r>
            <a:r>
              <a:rPr lang="en-IN" sz="1100" dirty="0"/>
              <a:t>s2 = new Student(222,"Aryan</a:t>
            </a:r>
            <a:r>
              <a:rPr lang="en-IN" sz="1100" dirty="0" smtClean="0"/>
              <a:t>");    </a:t>
            </a:r>
          </a:p>
          <a:p>
            <a:pPr marL="0" indent="0" algn="just">
              <a:buNone/>
            </a:pPr>
            <a:r>
              <a:rPr lang="en-IN" sz="1100" dirty="0"/>
              <a:t>s1.display</a:t>
            </a:r>
            <a:r>
              <a:rPr lang="en-IN" sz="1100" dirty="0" smtClean="0"/>
              <a:t>();</a:t>
            </a:r>
            <a:endParaRPr lang="en-IN" sz="1100" dirty="0"/>
          </a:p>
          <a:p>
            <a:pPr marL="0" indent="0" algn="just">
              <a:buNone/>
            </a:pPr>
            <a:r>
              <a:rPr lang="en-IN" sz="1100" dirty="0"/>
              <a:t>s2.display();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253" y="2581278"/>
            <a:ext cx="4948772" cy="283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7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7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Static Method: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77334" y="1687485"/>
            <a:ext cx="8596668" cy="4353878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 static method belongs to the class rather than </a:t>
            </a:r>
            <a:r>
              <a:rPr lang="en-US" sz="1400" dirty="0" smtClean="0">
                <a:solidFill>
                  <a:schemeClr val="tx1"/>
                </a:solidFill>
              </a:rPr>
              <a:t>the object </a:t>
            </a:r>
            <a:r>
              <a:rPr lang="en-US" sz="1400" dirty="0">
                <a:solidFill>
                  <a:schemeClr val="tx1"/>
                </a:solidFill>
              </a:rPr>
              <a:t>of a class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 static method can be invoked without the need </a:t>
            </a:r>
            <a:r>
              <a:rPr lang="en-US" sz="1400" dirty="0" smtClean="0">
                <a:solidFill>
                  <a:schemeClr val="tx1"/>
                </a:solidFill>
              </a:rPr>
              <a:t>for creating </a:t>
            </a:r>
            <a:r>
              <a:rPr lang="en-US" sz="1400" dirty="0">
                <a:solidFill>
                  <a:schemeClr val="tx1"/>
                </a:solidFill>
              </a:rPr>
              <a:t>an instance of a class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dirty="0" smtClean="0">
                <a:solidFill>
                  <a:schemeClr val="tx1"/>
                </a:solidFill>
              </a:rPr>
              <a:t>static </a:t>
            </a:r>
            <a:r>
              <a:rPr lang="en-US" sz="1400" dirty="0">
                <a:solidFill>
                  <a:schemeClr val="tx1"/>
                </a:solidFill>
              </a:rPr>
              <a:t>method can access static data member </a:t>
            </a:r>
            <a:r>
              <a:rPr lang="en-US" sz="1400" dirty="0" smtClean="0">
                <a:solidFill>
                  <a:schemeClr val="tx1"/>
                </a:solidFill>
              </a:rPr>
              <a:t>and can </a:t>
            </a:r>
            <a:r>
              <a:rPr lang="en-US" sz="1400" dirty="0">
                <a:solidFill>
                  <a:schemeClr val="tx1"/>
                </a:solidFill>
              </a:rPr>
              <a:t>change the value of it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There are two main restrictions for the </a:t>
            </a:r>
            <a:r>
              <a:rPr lang="en-US" sz="1400" dirty="0" smtClean="0">
                <a:solidFill>
                  <a:schemeClr val="tx1"/>
                </a:solidFill>
              </a:rPr>
              <a:t>static method</a:t>
            </a:r>
            <a:r>
              <a:rPr lang="en-US" sz="1400" dirty="0">
                <a:solidFill>
                  <a:schemeClr val="tx1"/>
                </a:solidFill>
              </a:rPr>
              <a:t>. They are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The static method can not use non static data </a:t>
            </a:r>
            <a:r>
              <a:rPr lang="en-US" sz="1400" dirty="0" smtClean="0">
                <a:solidFill>
                  <a:schemeClr val="tx1"/>
                </a:solidFill>
              </a:rPr>
              <a:t>member or </a:t>
            </a:r>
            <a:r>
              <a:rPr lang="en-US" sz="1400" dirty="0">
                <a:solidFill>
                  <a:schemeClr val="tx1"/>
                </a:solidFill>
              </a:rPr>
              <a:t>call non-static method directly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this and super cannot be used in static context</a:t>
            </a:r>
            <a:r>
              <a:rPr lang="en-US" sz="1400" dirty="0" smtClean="0">
                <a:solidFill>
                  <a:schemeClr val="tx1"/>
                </a:solidFill>
              </a:rPr>
              <a:t>.   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N" sz="1200" dirty="0"/>
              <a:t>public class </a:t>
            </a:r>
            <a:r>
              <a:rPr lang="en-IN" sz="1200" dirty="0" err="1"/>
              <a:t>StaticMethodExample</a:t>
            </a:r>
            <a:r>
              <a:rPr lang="en-IN" sz="1200" dirty="0"/>
              <a:t> </a:t>
            </a:r>
            <a:r>
              <a:rPr lang="en-IN" sz="1200" dirty="0" smtClean="0"/>
              <a:t>{ 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value=5;</a:t>
            </a:r>
            <a:endParaRPr lang="en-IN" sz="1200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/>
              <a:t>public static </a:t>
            </a:r>
            <a:r>
              <a:rPr lang="en-US" sz="1200" dirty="0" err="1"/>
              <a:t>int</a:t>
            </a:r>
            <a:r>
              <a:rPr lang="en-US" sz="1200" dirty="0"/>
              <a:t> square(</a:t>
            </a:r>
            <a:r>
              <a:rPr lang="en-US" sz="1200" dirty="0" err="1"/>
              <a:t>int</a:t>
            </a:r>
            <a:r>
              <a:rPr lang="en-US" sz="1200" dirty="0"/>
              <a:t> number) { </a:t>
            </a:r>
            <a:r>
              <a:rPr lang="en-US" sz="1200" dirty="0" smtClean="0"/>
              <a:t>  return </a:t>
            </a:r>
            <a:r>
              <a:rPr lang="en-US" sz="1200" dirty="0"/>
              <a:t>number * number; </a:t>
            </a:r>
            <a:r>
              <a:rPr lang="en-US" sz="1200" dirty="0" smtClean="0"/>
              <a:t>  }   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 err="1"/>
              <a:t>int</a:t>
            </a:r>
            <a:r>
              <a:rPr lang="en-US" sz="1200" dirty="0"/>
              <a:t> result = </a:t>
            </a:r>
            <a:r>
              <a:rPr lang="en-US" sz="1200" dirty="0" err="1"/>
              <a:t>StaticMethodExample.square</a:t>
            </a:r>
            <a:r>
              <a:rPr lang="en-US" sz="1200" dirty="0"/>
              <a:t>(5); </a:t>
            </a:r>
            <a:r>
              <a:rPr lang="en-US" sz="1200" dirty="0" smtClean="0"/>
              <a:t>  //Calling static method with </a:t>
            </a:r>
            <a:r>
              <a:rPr lang="en-US" sz="1200" dirty="0" err="1" smtClean="0"/>
              <a:t>className</a:t>
            </a:r>
            <a:r>
              <a:rPr lang="en-US" sz="1200" dirty="0" smtClean="0"/>
              <a:t> without creating instance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 err="1" smtClean="0"/>
              <a:t>System.out.println</a:t>
            </a:r>
            <a:r>
              <a:rPr lang="en-US" sz="1200" dirty="0"/>
              <a:t>("The square of 5 is: " + result</a:t>
            </a:r>
            <a:r>
              <a:rPr lang="en-US" sz="1200" dirty="0" smtClean="0"/>
              <a:t>);  // 25    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 err="1" smtClean="0"/>
              <a:t>StaticMethodExample</a:t>
            </a:r>
            <a:r>
              <a:rPr lang="en-US" sz="1200" dirty="0" smtClean="0"/>
              <a:t>    </a:t>
            </a:r>
            <a:r>
              <a:rPr lang="en-US" sz="1200" dirty="0" err="1" smtClean="0"/>
              <a:t>obj</a:t>
            </a:r>
            <a:r>
              <a:rPr lang="en-US" sz="1200" dirty="0" smtClean="0"/>
              <a:t>= new </a:t>
            </a:r>
            <a:r>
              <a:rPr lang="en-US" sz="1200" dirty="0" err="1" smtClean="0"/>
              <a:t>StaticMethodExample</a:t>
            </a:r>
            <a:r>
              <a:rPr lang="en-US" sz="1200" dirty="0" smtClean="0"/>
              <a:t>();    //creating instance to get non-static variable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 err="1"/>
              <a:t>System.out.println</a:t>
            </a:r>
            <a:r>
              <a:rPr lang="en-US" sz="1200" dirty="0"/>
              <a:t>("The </a:t>
            </a:r>
            <a:r>
              <a:rPr lang="en-IN" sz="1200" dirty="0"/>
              <a:t>Value of </a:t>
            </a:r>
            <a:r>
              <a:rPr lang="en-IN" sz="1200" dirty="0" err="1" smtClean="0"/>
              <a:t>obj</a:t>
            </a:r>
            <a:r>
              <a:rPr lang="en-US" sz="1200" dirty="0" smtClean="0"/>
              <a:t> </a:t>
            </a:r>
            <a:r>
              <a:rPr lang="en-US" sz="1200" dirty="0"/>
              <a:t>is: " + </a:t>
            </a:r>
            <a:r>
              <a:rPr lang="en-US" sz="1200" dirty="0" err="1" smtClean="0"/>
              <a:t>obj.value</a:t>
            </a:r>
            <a:r>
              <a:rPr lang="en-US" sz="1200" dirty="0" smtClean="0"/>
              <a:t>);  //5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}  }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5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18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Static Block And Nested Static Classes :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6785"/>
            <a:ext cx="8441728" cy="455537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Is used to initialize the static data member.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It is executed before the main method at the time of class loading.   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class A2</a:t>
            </a:r>
            <a:r>
              <a:rPr lang="en-IN" sz="1400" dirty="0" smtClean="0">
                <a:solidFill>
                  <a:schemeClr val="tx1"/>
                </a:solidFill>
              </a:rPr>
              <a:t>{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400" dirty="0" smtClean="0">
                <a:solidFill>
                  <a:schemeClr val="tx1"/>
                </a:solidFill>
              </a:rPr>
              <a:t>Static { </a:t>
            </a:r>
            <a:r>
              <a:rPr lang="en-IN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IN" sz="1400" dirty="0">
                <a:solidFill>
                  <a:schemeClr val="tx1"/>
                </a:solidFill>
              </a:rPr>
              <a:t>("static block is </a:t>
            </a:r>
            <a:r>
              <a:rPr lang="en-IN" sz="1400" dirty="0" smtClean="0">
                <a:solidFill>
                  <a:schemeClr val="tx1"/>
                </a:solidFill>
              </a:rPr>
              <a:t>invoked");  }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400" dirty="0" smtClean="0">
                <a:solidFill>
                  <a:schemeClr val="tx1"/>
                </a:solidFill>
              </a:rPr>
              <a:t>public static void main(String </a:t>
            </a:r>
            <a:r>
              <a:rPr lang="en-IN" sz="1400" dirty="0" err="1" smtClean="0">
                <a:solidFill>
                  <a:schemeClr val="tx1"/>
                </a:solidFill>
              </a:rPr>
              <a:t>args</a:t>
            </a:r>
            <a:r>
              <a:rPr lang="en-IN" sz="1400" dirty="0" smtClean="0">
                <a:solidFill>
                  <a:schemeClr val="tx1"/>
                </a:solidFill>
              </a:rPr>
              <a:t>[]){                   </a:t>
            </a:r>
          </a:p>
          <a:p>
            <a:pPr marL="0" indent="0">
              <a:buNone/>
            </a:pPr>
            <a:r>
              <a:rPr lang="en-IN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IN" sz="1400" dirty="0">
                <a:solidFill>
                  <a:schemeClr val="tx1"/>
                </a:solidFill>
              </a:rPr>
              <a:t>("Hello main</a:t>
            </a:r>
            <a:r>
              <a:rPr lang="en-IN" sz="1400" dirty="0" smtClean="0">
                <a:solidFill>
                  <a:schemeClr val="tx1"/>
                </a:solidFill>
              </a:rPr>
              <a:t>");                            //o/p: Static block is invoked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400" dirty="0" smtClean="0">
                <a:solidFill>
                  <a:schemeClr val="tx1"/>
                </a:solidFill>
              </a:rPr>
              <a:t>}     }		    								    Hello Main   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A static nested class is a nested class that is marked as static. It does not have access to the instance-specific data of the outer class</a:t>
            </a:r>
            <a:r>
              <a:rPr lang="en-US" sz="1500" dirty="0" smtClean="0"/>
              <a:t>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You can create instances of a static nested class without needing an instance of the outer class.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Static nested classes are often used for encapsulation and organization of related functionality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r>
              <a:rPr lang="en-US" sz="1300" dirty="0"/>
              <a:t>class </a:t>
            </a:r>
            <a:r>
              <a:rPr lang="en-US" sz="1300" dirty="0" err="1"/>
              <a:t>OuterClass</a:t>
            </a:r>
            <a:r>
              <a:rPr lang="en-US" sz="1300" dirty="0"/>
              <a:t> {</a:t>
            </a:r>
          </a:p>
          <a:p>
            <a:pPr marL="0" indent="0">
              <a:buNone/>
            </a:pPr>
            <a:r>
              <a:rPr lang="en-US" sz="1300" dirty="0"/>
              <a:t>    static class </a:t>
            </a:r>
            <a:r>
              <a:rPr lang="en-US" sz="1300" dirty="0" err="1"/>
              <a:t>NestedStaticClass</a:t>
            </a:r>
            <a:r>
              <a:rPr lang="en-US" sz="1300" dirty="0"/>
              <a:t> {</a:t>
            </a:r>
          </a:p>
          <a:p>
            <a:pPr marL="0" indent="0">
              <a:buNone/>
            </a:pPr>
            <a:r>
              <a:rPr lang="en-US" sz="1300" dirty="0"/>
              <a:t>        // This is a static nested class</a:t>
            </a:r>
          </a:p>
          <a:p>
            <a:pPr marL="0" indent="0">
              <a:buNone/>
            </a:pPr>
            <a:r>
              <a:rPr lang="en-US" sz="1300" dirty="0"/>
              <a:t>    </a:t>
            </a:r>
            <a:r>
              <a:rPr lang="en-US" sz="1300" dirty="0" smtClean="0"/>
              <a:t>}    }</a:t>
            </a:r>
            <a:endParaRPr lang="en-US" sz="13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5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This Keyword: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0"/>
            <a:ext cx="8596668" cy="4852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this keyword is used to refer to the current instance of a </a:t>
            </a:r>
            <a:r>
              <a:rPr lang="en-US" sz="1400" dirty="0" smtClean="0">
                <a:solidFill>
                  <a:schemeClr val="tx1"/>
                </a:solidFill>
              </a:rPr>
              <a:t>class. It is</a:t>
            </a:r>
            <a:r>
              <a:rPr lang="en-US" dirty="0"/>
              <a:t> </a:t>
            </a:r>
            <a:r>
              <a:rPr lang="en-US" sz="1400" dirty="0" smtClean="0"/>
              <a:t>explicit </a:t>
            </a:r>
            <a:r>
              <a:rPr lang="en-US" sz="1400" dirty="0"/>
              <a:t>reference the current object</a:t>
            </a:r>
            <a:r>
              <a:rPr lang="en-US" sz="1400" dirty="0" smtClean="0"/>
              <a:t>. Implicitly compiler adds this to data.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It is commonly used in the following contexts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With Variables</a:t>
            </a:r>
            <a:r>
              <a:rPr lang="en-US" sz="1400" b="1" dirty="0" smtClean="0">
                <a:solidFill>
                  <a:schemeClr val="tx1"/>
                </a:solidFill>
              </a:rPr>
              <a:t>: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this is used to differentiate between instance variables and method parameters or local variables when they have the same name.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It helps clarify which variable you are referring to</a:t>
            </a:r>
            <a:r>
              <a:rPr lang="en-US" sz="1400" dirty="0" smtClean="0">
                <a:solidFill>
                  <a:schemeClr val="tx1"/>
                </a:solidFill>
              </a:rPr>
              <a:t>.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>
                <a:solidFill>
                  <a:schemeClr val="tx1"/>
                </a:solidFill>
              </a:rPr>
              <a:t>public class </a:t>
            </a:r>
            <a:r>
              <a:rPr lang="en-US" sz="1200" dirty="0" err="1">
                <a:solidFill>
                  <a:schemeClr val="tx1"/>
                </a:solidFill>
              </a:rPr>
              <a:t>MyClass</a:t>
            </a:r>
            <a:r>
              <a:rPr lang="en-US" sz="1200" dirty="0">
                <a:solidFill>
                  <a:schemeClr val="tx1"/>
                </a:solidFill>
              </a:rPr>
              <a:t> {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>
                <a:solidFill>
                  <a:schemeClr val="tx1"/>
                </a:solidFill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 value; // Instance variable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</a:t>
            </a:r>
            <a:r>
              <a:rPr lang="en-US" sz="1200" dirty="0">
                <a:solidFill>
                  <a:schemeClr val="tx1"/>
                </a:solidFill>
              </a:rPr>
              <a:t>public void </a:t>
            </a:r>
            <a:r>
              <a:rPr lang="en-US" sz="1200" dirty="0" err="1">
                <a:solidFill>
                  <a:schemeClr val="tx1"/>
                </a:solidFill>
              </a:rPr>
              <a:t>setValue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 value) {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this.value</a:t>
            </a:r>
            <a:r>
              <a:rPr lang="en-US" sz="1200" dirty="0">
                <a:solidFill>
                  <a:schemeClr val="tx1"/>
                </a:solidFill>
              </a:rPr>
              <a:t> = value; </a:t>
            </a:r>
            <a:r>
              <a:rPr lang="en-US" sz="1200" dirty="0" smtClean="0">
                <a:solidFill>
                  <a:schemeClr val="tx1"/>
                </a:solidFill>
              </a:rPr>
              <a:t>     // </a:t>
            </a:r>
            <a:r>
              <a:rPr lang="en-US" sz="1200" dirty="0">
                <a:solidFill>
                  <a:schemeClr val="tx1"/>
                </a:solidFill>
              </a:rPr>
              <a:t>Use "this" to refer to the instance variable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smtClean="0">
                <a:solidFill>
                  <a:schemeClr val="tx1"/>
                </a:solidFill>
              </a:rPr>
              <a:t>}     }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with </a:t>
            </a:r>
            <a:r>
              <a:rPr lang="en-US" sz="1400" b="1" dirty="0" err="1" smtClean="0">
                <a:solidFill>
                  <a:schemeClr val="tx1"/>
                </a:solidFill>
              </a:rPr>
              <a:t>Construtcors</a:t>
            </a:r>
            <a:r>
              <a:rPr lang="en-US" sz="1400" b="1" dirty="0" smtClean="0">
                <a:solidFill>
                  <a:schemeClr val="tx1"/>
                </a:solidFill>
              </a:rPr>
              <a:t>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this can be used within a constructor to invoke another constructor of the same class (constructor chaining).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This is helpful when you have multiple constructors with different parameter lists, and you want to reuse code.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0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2139"/>
            <a:ext cx="8596668" cy="555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private String name</a:t>
            </a:r>
            <a:r>
              <a:rPr lang="en-US" sz="1200" dirty="0" smtClean="0">
                <a:solidFill>
                  <a:schemeClr val="tx1"/>
                </a:solidFill>
              </a:rPr>
              <a:t>;    </a:t>
            </a:r>
            <a:r>
              <a:rPr lang="en-US" sz="1200" dirty="0">
                <a:solidFill>
                  <a:schemeClr val="tx1"/>
                </a:solidFill>
              </a:rPr>
              <a:t>private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 age;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</a:t>
            </a:r>
            <a:r>
              <a:rPr lang="en-US" sz="1200" dirty="0">
                <a:solidFill>
                  <a:schemeClr val="tx1"/>
                </a:solidFill>
              </a:rPr>
              <a:t>public Person()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    this("Unknown"); // Calls another constructor with a default </a:t>
            </a:r>
            <a:r>
              <a:rPr lang="en-US" sz="1200" dirty="0" smtClean="0">
                <a:solidFill>
                  <a:schemeClr val="tx1"/>
                </a:solidFill>
              </a:rPr>
              <a:t>name   }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public Person(String name)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    this.name = name;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this.age</a:t>
            </a:r>
            <a:r>
              <a:rPr lang="en-US" sz="1200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With Methods: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this can be used to call other instance methods from within a method.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It is useful when you have multiple methods in a class, and you want to invoke one method from another.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5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0823"/>
            <a:ext cx="8596668" cy="5700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public class Calculator {</a:t>
            </a:r>
          </a:p>
          <a:p>
            <a:pPr marL="0" indent="0">
              <a:buNone/>
            </a:pPr>
            <a:r>
              <a:rPr lang="en-IN" sz="1200" dirty="0"/>
              <a:t>    private </a:t>
            </a:r>
            <a:r>
              <a:rPr lang="en-IN" sz="1200" dirty="0" err="1"/>
              <a:t>int</a:t>
            </a:r>
            <a:r>
              <a:rPr lang="en-IN" sz="1200" dirty="0"/>
              <a:t> result</a:t>
            </a:r>
            <a:r>
              <a:rPr lang="en-IN" sz="1200" dirty="0" smtClean="0"/>
              <a:t>;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public Calculator() {</a:t>
            </a:r>
          </a:p>
          <a:p>
            <a:pPr marL="0" indent="0">
              <a:buNone/>
            </a:pPr>
            <a:r>
              <a:rPr lang="en-IN" sz="1200" dirty="0"/>
              <a:t>        result = </a:t>
            </a:r>
            <a:r>
              <a:rPr lang="en-IN" sz="1200" dirty="0" smtClean="0"/>
              <a:t>5;    }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public void add(</a:t>
            </a:r>
            <a:r>
              <a:rPr lang="en-IN" sz="1200" dirty="0" err="1"/>
              <a:t>int</a:t>
            </a:r>
            <a:r>
              <a:rPr lang="en-IN" sz="1200" dirty="0"/>
              <a:t> </a:t>
            </a:r>
            <a:r>
              <a:rPr lang="en-IN" sz="1200" dirty="0" err="1"/>
              <a:t>num</a:t>
            </a:r>
            <a:r>
              <a:rPr lang="en-IN" sz="1200" dirty="0"/>
              <a:t>) {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this.result</a:t>
            </a:r>
            <a:r>
              <a:rPr lang="en-IN" sz="1200" dirty="0"/>
              <a:t> += </a:t>
            </a:r>
            <a:r>
              <a:rPr lang="en-IN" sz="1200" dirty="0" err="1"/>
              <a:t>num</a:t>
            </a:r>
            <a:r>
              <a:rPr lang="en-IN" sz="1200" dirty="0" smtClean="0"/>
              <a:t>;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this.display</a:t>
            </a:r>
            <a:r>
              <a:rPr lang="en-US" sz="1200" dirty="0" smtClean="0"/>
              <a:t>();</a:t>
            </a:r>
            <a:r>
              <a:rPr lang="en-IN" sz="1200" dirty="0"/>
              <a:t> </a:t>
            </a:r>
            <a:r>
              <a:rPr lang="en-IN" sz="1200" dirty="0" smtClean="0"/>
              <a:t>    }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public void </a:t>
            </a:r>
            <a:r>
              <a:rPr lang="en-IN" sz="1200" dirty="0" smtClean="0"/>
              <a:t>display() </a:t>
            </a: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</a:t>
            </a:r>
            <a:r>
              <a:rPr lang="en-IN" sz="1200" dirty="0" err="1" smtClean="0"/>
              <a:t>this.result</a:t>
            </a:r>
            <a:r>
              <a:rPr lang="en-IN" sz="1200" dirty="0" smtClean="0"/>
              <a:t>) ;    }       //add(5)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US" sz="1400" dirty="0"/>
              <a:t>this helps disambiguate the context and indicates that you are referring to an instance-level entity (variable, constructor, or method) rather than a local one</a:t>
            </a:r>
            <a:r>
              <a:rPr lang="en-US" sz="1200" dirty="0" smtClean="0"/>
              <a:t>. </a:t>
            </a:r>
          </a:p>
          <a:p>
            <a:pPr marL="0" indent="0">
              <a:buNone/>
            </a:pPr>
            <a:r>
              <a:rPr lang="en-US" sz="1400" dirty="0" smtClean="0"/>
              <a:t>This Keyword cannot be used in static context because, this refers to instances but static belongs to class itself</a:t>
            </a:r>
          </a:p>
          <a:p>
            <a:pPr marL="0" indent="0">
              <a:buNone/>
            </a:pPr>
            <a:r>
              <a:rPr lang="en-US" sz="1400" dirty="0" smtClean="0"/>
              <a:t>So, This Keyword resolves Naming Conflicts.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5909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24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Super Keyword: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8103"/>
            <a:ext cx="8596668" cy="460326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smtClean="0"/>
              <a:t>when a derived class </a:t>
            </a:r>
            <a:r>
              <a:rPr lang="en-US" sz="1500" dirty="0"/>
              <a:t>and base class has the same data members. In that case, there is a possibility of ambiguity for the </a:t>
            </a:r>
            <a:r>
              <a:rPr lang="en-US" sz="1500" dirty="0" smtClean="0"/>
              <a:t>JVM . So super keyword is used to call superclass data members.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super keyword is a key feature of inheritance and </a:t>
            </a:r>
            <a:r>
              <a:rPr lang="en-US" sz="1500" dirty="0" smtClean="0"/>
              <a:t>polymorphism.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500" dirty="0" smtClean="0"/>
              <a:t>super can be used with </a:t>
            </a:r>
            <a:r>
              <a:rPr lang="en-US" sz="1500" dirty="0" smtClean="0"/>
              <a:t>Variables, Constructors, Methods.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700" b="1" dirty="0" smtClean="0"/>
              <a:t>Super Variables:</a:t>
            </a:r>
            <a:endParaRPr lang="en-IN" sz="1700" b="1" dirty="0"/>
          </a:p>
          <a:p>
            <a:pPr marL="0" indent="0">
              <a:buNone/>
            </a:pPr>
            <a:r>
              <a:rPr lang="en-US" sz="1500" dirty="0" smtClean="0"/>
              <a:t>In a subclass, </a:t>
            </a:r>
            <a:r>
              <a:rPr lang="en-US" sz="1500" dirty="0"/>
              <a:t>you can </a:t>
            </a:r>
            <a:r>
              <a:rPr lang="en-US" sz="1500" dirty="0" smtClean="0"/>
              <a:t>use </a:t>
            </a:r>
            <a:r>
              <a:rPr lang="en-US" sz="1500" dirty="0"/>
              <a:t>the super keyword </a:t>
            </a:r>
            <a:r>
              <a:rPr lang="en-US" sz="1500" dirty="0" smtClean="0"/>
              <a:t>to access variables or fields from the superclass. This is </a:t>
            </a:r>
          </a:p>
          <a:p>
            <a:pPr marL="0" indent="0">
              <a:buNone/>
            </a:pPr>
            <a:r>
              <a:rPr lang="en-US" sz="1500" dirty="0" smtClean="0"/>
              <a:t>useful when you have a variable with the same name in both the superclass and the subclass.</a:t>
            </a:r>
          </a:p>
          <a:p>
            <a:pPr marL="0" indent="0">
              <a:buNone/>
            </a:pPr>
            <a:r>
              <a:rPr lang="en-US" sz="1400" dirty="0" smtClean="0"/>
              <a:t>Example:</a:t>
            </a:r>
            <a:endParaRPr lang="en-US" sz="1400" dirty="0"/>
          </a:p>
          <a:p>
            <a:pPr marL="0" indent="0">
              <a:buNone/>
            </a:pPr>
            <a:r>
              <a:rPr lang="en-US" sz="1300" dirty="0"/>
              <a:t>class Animal {</a:t>
            </a:r>
          </a:p>
          <a:p>
            <a:pPr marL="0" indent="0">
              <a:buNone/>
            </a:pPr>
            <a:r>
              <a:rPr lang="en-US" sz="1300" dirty="0"/>
              <a:t>    String name = "Animal</a:t>
            </a:r>
            <a:r>
              <a:rPr lang="en-US" sz="1300" dirty="0" smtClean="0"/>
              <a:t>"; }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class Dog extends Animal {</a:t>
            </a:r>
          </a:p>
          <a:p>
            <a:pPr marL="0" indent="0">
              <a:buNone/>
            </a:pPr>
            <a:r>
              <a:rPr lang="en-US" sz="1300" dirty="0"/>
              <a:t>    String name = "Dog</a:t>
            </a:r>
            <a:r>
              <a:rPr lang="en-US" sz="1300" dirty="0" smtClean="0"/>
              <a:t>"; 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    void </a:t>
            </a:r>
            <a:r>
              <a:rPr lang="en-US" sz="1300" dirty="0" err="1"/>
              <a:t>printNames</a:t>
            </a:r>
            <a:r>
              <a:rPr lang="en-US" sz="1300" dirty="0"/>
              <a:t>() {</a:t>
            </a:r>
          </a:p>
          <a:p>
            <a:pPr marL="0" indent="0">
              <a:buNone/>
            </a:pPr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(super.name); // Accesses the name variable from the superclass</a:t>
            </a:r>
          </a:p>
          <a:p>
            <a:pPr marL="0" indent="0">
              <a:buNone/>
            </a:pPr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(this.name);   // Accesses the name variable from the subclass</a:t>
            </a:r>
          </a:p>
          <a:p>
            <a:pPr marL="0" indent="0">
              <a:buNone/>
            </a:pPr>
            <a:r>
              <a:rPr lang="en-US" sz="1300" dirty="0"/>
              <a:t>    </a:t>
            </a:r>
            <a:r>
              <a:rPr lang="en-US" sz="1300" dirty="0" smtClean="0"/>
              <a:t>}  }</a:t>
            </a:r>
            <a:endParaRPr lang="en-US" sz="1300" dirty="0"/>
          </a:p>
          <a:p>
            <a:pPr marL="0" indent="0">
              <a:buNone/>
            </a:pPr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17850311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1469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Introduction:</vt:lpstr>
      <vt:lpstr>Static Keyword:</vt:lpstr>
      <vt:lpstr>Static variable:</vt:lpstr>
      <vt:lpstr>Static Method:</vt:lpstr>
      <vt:lpstr>Static Block And Nested Static Classes :</vt:lpstr>
      <vt:lpstr>This Keyword:</vt:lpstr>
      <vt:lpstr>PowerPoint Presentation</vt:lpstr>
      <vt:lpstr>PowerPoint Presentation</vt:lpstr>
      <vt:lpstr>Super Keyword:</vt:lpstr>
      <vt:lpstr>Super Constructor: 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</dc:title>
  <dc:creator>Admin</dc:creator>
  <cp:lastModifiedBy>Admin</cp:lastModifiedBy>
  <cp:revision>55</cp:revision>
  <dcterms:created xsi:type="dcterms:W3CDTF">2023-10-18T06:25:23Z</dcterms:created>
  <dcterms:modified xsi:type="dcterms:W3CDTF">2023-10-19T03:52:13Z</dcterms:modified>
</cp:coreProperties>
</file>