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85" r:id="rId2"/>
    <p:sldId id="256" r:id="rId3"/>
    <p:sldId id="258" r:id="rId4"/>
    <p:sldId id="259" r:id="rId5"/>
    <p:sldId id="260" r:id="rId6"/>
    <p:sldId id="261" r:id="rId7"/>
    <p:sldId id="266" r:id="rId8"/>
    <p:sldId id="262" r:id="rId9"/>
    <p:sldId id="264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89" r:id="rId18"/>
    <p:sldId id="276" r:id="rId19"/>
    <p:sldId id="277" r:id="rId20"/>
    <p:sldId id="278" r:id="rId21"/>
    <p:sldId id="279" r:id="rId22"/>
    <p:sldId id="280" r:id="rId23"/>
    <p:sldId id="281" r:id="rId24"/>
    <p:sldId id="286" r:id="rId25"/>
    <p:sldId id="282" r:id="rId26"/>
    <p:sldId id="283" r:id="rId27"/>
    <p:sldId id="287" r:id="rId28"/>
    <p:sldId id="288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506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71A3D-C768-4F53-870D-DDBBC16DF18C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7435B-2EB1-4B7C-8267-726C5FA0E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03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9A0784C5-9879-43D7-825C-0C8A55900663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38AE97-634C-4D14-9BC2-25488090A9DD}" type="slidenum">
              <a:rPr lang="en-GB" smtClean="0"/>
              <a:t>‹#›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4C5-9879-43D7-825C-0C8A55900663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AE97-634C-4D14-9BC2-25488090A9D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4C5-9879-43D7-825C-0C8A55900663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AE97-634C-4D14-9BC2-25488090A9DD}" type="slidenum">
              <a:rPr lang="en-GB" smtClean="0"/>
              <a:t>‹#›</a:t>
            </a:fld>
            <a:endParaRPr lang="en-GB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A0784C5-9879-43D7-825C-0C8A55900663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338AE97-634C-4D14-9BC2-25488090A9DD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4C5-9879-43D7-825C-0C8A55900663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38AE97-634C-4D14-9BC2-25488090A9DD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A0784C5-9879-43D7-825C-0C8A55900663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38AE97-634C-4D14-9BC2-25488090A9DD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A0784C5-9879-43D7-825C-0C8A55900663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38AE97-634C-4D14-9BC2-25488090A9DD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4C5-9879-43D7-825C-0C8A55900663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38AE97-634C-4D14-9BC2-25488090A9DD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4C5-9879-43D7-825C-0C8A55900663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38AE97-634C-4D14-9BC2-25488090A9D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A0784C5-9879-43D7-825C-0C8A55900663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38AE97-634C-4D14-9BC2-25488090A9DD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9A0784C5-9879-43D7-825C-0C8A55900663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F338AE97-634C-4D14-9BC2-25488090A9DD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9A0784C5-9879-43D7-825C-0C8A55900663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F338AE97-634C-4D14-9BC2-25488090A9DD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IN" sz="2400" dirty="0" smtClean="0"/>
              <a:t>JAVA  OPERATORS</a:t>
            </a:r>
          </a:p>
          <a:p>
            <a:pPr algn="just"/>
            <a:endParaRPr lang="en-IN" sz="2400" dirty="0" smtClean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400" dirty="0" smtClean="0"/>
              <a:t>CONTROL STAMENTS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sz="2800" dirty="0" smtClean="0">
                <a:latin typeface="Algerian" pitchFamily="82" charset="0"/>
              </a:rPr>
              <a:t>P. </a:t>
            </a:r>
            <a:r>
              <a:rPr lang="en-IN" sz="2800" dirty="0" err="1" smtClean="0">
                <a:latin typeface="Algerian" pitchFamily="82" charset="0"/>
              </a:rPr>
              <a:t>Sai</a:t>
            </a:r>
            <a:r>
              <a:rPr lang="en-IN" sz="2800" dirty="0" smtClean="0">
                <a:latin typeface="Algerian" pitchFamily="82" charset="0"/>
              </a:rPr>
              <a:t>  </a:t>
            </a:r>
            <a:r>
              <a:rPr lang="en-IN" sz="2800" dirty="0" err="1" smtClean="0">
                <a:latin typeface="Algerian" pitchFamily="82" charset="0"/>
              </a:rPr>
              <a:t>Kiran</a:t>
            </a:r>
            <a:endParaRPr lang="en-IN" sz="2800" dirty="0" smtClean="0">
              <a:latin typeface="Algerian" pitchFamily="82" charset="0"/>
            </a:endParaRPr>
          </a:p>
          <a:p>
            <a:endParaRPr lang="en-IN" sz="2800" dirty="0" smtClean="0">
              <a:latin typeface="Algerian" pitchFamily="82" charset="0"/>
            </a:endParaRP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Presentation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1014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467544" y="1914525"/>
            <a:ext cx="8424936" cy="3510915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sz="2400" dirty="0">
                <a:latin typeface="Algerian" pitchFamily="82" charset="0"/>
              </a:rPr>
              <a:t>Assignment operators </a:t>
            </a:r>
            <a:r>
              <a:rPr lang="en-GB" sz="2400" dirty="0"/>
              <a:t>assign values to variables.</a:t>
            </a:r>
          </a:p>
          <a:p>
            <a:pPr algn="just"/>
            <a:r>
              <a:rPr lang="en-GB" sz="2400" dirty="0"/>
              <a:t>Common assignment operators </a:t>
            </a:r>
            <a:r>
              <a:rPr lang="en-GB" sz="2400" dirty="0" smtClean="0"/>
              <a:t>include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GB" sz="2400" dirty="0"/>
              <a:t>A</a:t>
            </a:r>
            <a:r>
              <a:rPr lang="en-GB" sz="2400" dirty="0" smtClean="0"/>
              <a:t>ssignment (`=`)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GB" sz="2400" dirty="0"/>
              <a:t>A</a:t>
            </a:r>
            <a:r>
              <a:rPr lang="en-GB" sz="2400" dirty="0" smtClean="0"/>
              <a:t>dd </a:t>
            </a:r>
            <a:r>
              <a:rPr lang="en-GB" sz="2400" dirty="0"/>
              <a:t>and assign </a:t>
            </a:r>
            <a:r>
              <a:rPr lang="en-GB" sz="2400" dirty="0" smtClean="0"/>
              <a:t>       (`+=`)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GB" sz="2400" dirty="0"/>
              <a:t>S</a:t>
            </a:r>
            <a:r>
              <a:rPr lang="en-GB" sz="2400" dirty="0" smtClean="0"/>
              <a:t>ubtract </a:t>
            </a:r>
            <a:r>
              <a:rPr lang="en-GB" sz="2400" dirty="0"/>
              <a:t>and assign </a:t>
            </a:r>
            <a:r>
              <a:rPr lang="en-GB" sz="2400" dirty="0" smtClean="0"/>
              <a:t> (`-=`)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GB" sz="2400" dirty="0"/>
              <a:t>M</a:t>
            </a:r>
            <a:r>
              <a:rPr lang="en-GB" sz="2400" dirty="0" smtClean="0"/>
              <a:t>ultiply </a:t>
            </a:r>
            <a:r>
              <a:rPr lang="en-GB" sz="2400" dirty="0"/>
              <a:t>and assign </a:t>
            </a:r>
            <a:r>
              <a:rPr lang="en-GB" sz="2400" dirty="0" smtClean="0"/>
              <a:t> (`*=`)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GB" sz="2400" dirty="0"/>
              <a:t>D</a:t>
            </a:r>
            <a:r>
              <a:rPr lang="en-GB" sz="2400" dirty="0" smtClean="0"/>
              <a:t>ivide </a:t>
            </a:r>
            <a:r>
              <a:rPr lang="en-GB" sz="2400" dirty="0"/>
              <a:t>and assign </a:t>
            </a:r>
            <a:r>
              <a:rPr lang="en-GB" sz="2400" dirty="0" smtClean="0"/>
              <a:t>   (`/=`)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GB" sz="2400" dirty="0"/>
              <a:t>M</a:t>
            </a:r>
            <a:r>
              <a:rPr lang="en-GB" sz="2400" dirty="0" smtClean="0"/>
              <a:t>odulus </a:t>
            </a:r>
            <a:r>
              <a:rPr lang="en-GB" sz="2400" dirty="0"/>
              <a:t>and assign </a:t>
            </a:r>
            <a:r>
              <a:rPr lang="en-GB" sz="2400" dirty="0" smtClean="0"/>
              <a:t>(`%=`)</a:t>
            </a:r>
            <a:endParaRPr lang="en-GB" sz="2400" dirty="0"/>
          </a:p>
          <a:p>
            <a:pPr algn="just"/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Assignment </a:t>
            </a:r>
            <a:r>
              <a:rPr lang="en-GB" sz="2400" dirty="0" smtClean="0"/>
              <a:t>Operators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9779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Example  snippet</a:t>
            </a:r>
            <a:endParaRPr lang="en-GB" sz="24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58" y="2060848"/>
            <a:ext cx="7716412" cy="288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367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251520" y="1914525"/>
            <a:ext cx="8424936" cy="4466803"/>
          </a:xfrm>
        </p:spPr>
        <p:txBody>
          <a:bodyPr>
            <a:normAutofit/>
          </a:bodyPr>
          <a:lstStyle/>
          <a:p>
            <a:pPr algn="just"/>
            <a:r>
              <a:rPr lang="en-GB" sz="2400" dirty="0">
                <a:latin typeface="Algerian" pitchFamily="82" charset="0"/>
              </a:rPr>
              <a:t>Bitwise operators </a:t>
            </a:r>
            <a:r>
              <a:rPr lang="en-GB" sz="2400" dirty="0"/>
              <a:t>perform operations at the binary level.</a:t>
            </a:r>
          </a:p>
          <a:p>
            <a:pPr algn="just"/>
            <a:r>
              <a:rPr lang="en-GB" sz="2400" dirty="0"/>
              <a:t>Common bitwise operators include </a:t>
            </a:r>
            <a:endParaRPr lang="en-GB" sz="2400" dirty="0" smtClean="0"/>
          </a:p>
          <a:p>
            <a:pPr algn="just"/>
            <a:r>
              <a:rPr lang="en-GB" sz="2400" dirty="0"/>
              <a:t>B</a:t>
            </a:r>
            <a:r>
              <a:rPr lang="en-GB" sz="2400" dirty="0" smtClean="0"/>
              <a:t>itwise </a:t>
            </a:r>
            <a:r>
              <a:rPr lang="en-GB" sz="2400" dirty="0"/>
              <a:t>AND </a:t>
            </a:r>
            <a:r>
              <a:rPr lang="en-GB" sz="2400" dirty="0" smtClean="0"/>
              <a:t>(`&amp;`), </a:t>
            </a:r>
          </a:p>
          <a:p>
            <a:pPr algn="just"/>
            <a:r>
              <a:rPr lang="en-GB" sz="2400" dirty="0"/>
              <a:t>B</a:t>
            </a:r>
            <a:r>
              <a:rPr lang="en-GB" sz="2400" dirty="0" smtClean="0"/>
              <a:t>itwise </a:t>
            </a:r>
            <a:r>
              <a:rPr lang="en-GB" sz="2400" dirty="0"/>
              <a:t>OR </a:t>
            </a:r>
            <a:r>
              <a:rPr lang="en-GB" sz="2400" dirty="0" smtClean="0"/>
              <a:t>(`|`), </a:t>
            </a:r>
          </a:p>
          <a:p>
            <a:pPr algn="just"/>
            <a:r>
              <a:rPr lang="en-GB" sz="2400" dirty="0"/>
              <a:t>B</a:t>
            </a:r>
            <a:r>
              <a:rPr lang="en-GB" sz="2400" dirty="0" smtClean="0"/>
              <a:t>itwise </a:t>
            </a:r>
            <a:r>
              <a:rPr lang="en-GB" sz="2400" dirty="0"/>
              <a:t>XOR </a:t>
            </a:r>
            <a:r>
              <a:rPr lang="en-GB" sz="2400" dirty="0" smtClean="0"/>
              <a:t>(`^`), </a:t>
            </a:r>
          </a:p>
          <a:p>
            <a:pPr algn="just"/>
            <a:r>
              <a:rPr lang="en-GB" sz="2400" dirty="0"/>
              <a:t>B</a:t>
            </a:r>
            <a:r>
              <a:rPr lang="en-GB" sz="2400" dirty="0" smtClean="0"/>
              <a:t>itwise </a:t>
            </a:r>
            <a:r>
              <a:rPr lang="en-GB" sz="2400" dirty="0"/>
              <a:t>NOT </a:t>
            </a:r>
            <a:r>
              <a:rPr lang="en-GB" sz="2400" dirty="0" smtClean="0"/>
              <a:t>(`~`), </a:t>
            </a:r>
          </a:p>
          <a:p>
            <a:pPr algn="just"/>
            <a:r>
              <a:rPr lang="en-GB" sz="2400" dirty="0"/>
              <a:t>L</a:t>
            </a:r>
            <a:r>
              <a:rPr lang="en-GB" sz="2400" dirty="0" smtClean="0"/>
              <a:t>eft </a:t>
            </a:r>
            <a:r>
              <a:rPr lang="en-GB" sz="2400" dirty="0"/>
              <a:t>shift </a:t>
            </a:r>
            <a:r>
              <a:rPr lang="en-GB" sz="2400" dirty="0" smtClean="0"/>
              <a:t>(`&lt;&lt;`), </a:t>
            </a:r>
          </a:p>
          <a:p>
            <a:pPr algn="just"/>
            <a:r>
              <a:rPr lang="en-GB" sz="2400" dirty="0" smtClean="0"/>
              <a:t>Right </a:t>
            </a:r>
            <a:r>
              <a:rPr lang="en-GB" sz="2400" dirty="0"/>
              <a:t>shift </a:t>
            </a:r>
            <a:r>
              <a:rPr lang="en-GB" sz="2400" dirty="0" smtClean="0"/>
              <a:t>(`&gt;&gt;`), </a:t>
            </a:r>
          </a:p>
          <a:p>
            <a:pPr algn="just"/>
            <a:r>
              <a:rPr lang="en-GB" sz="2400" dirty="0"/>
              <a:t>U</a:t>
            </a:r>
            <a:r>
              <a:rPr lang="en-GB" sz="2400" dirty="0" smtClean="0"/>
              <a:t>nsigned </a:t>
            </a:r>
            <a:r>
              <a:rPr lang="en-GB" sz="2400" dirty="0"/>
              <a:t>right shift </a:t>
            </a:r>
            <a:r>
              <a:rPr lang="en-GB" sz="2400" dirty="0" smtClean="0"/>
              <a:t>(`&gt;&gt;&gt;`).</a:t>
            </a:r>
            <a:endParaRPr lang="en-GB" sz="2400" dirty="0"/>
          </a:p>
          <a:p>
            <a:pPr algn="just"/>
            <a:endParaRPr lang="en-GB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Bitwise </a:t>
            </a:r>
            <a:r>
              <a:rPr lang="en-GB" sz="2400" dirty="0" smtClean="0"/>
              <a:t>Operators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1069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 snippet</a:t>
            </a:r>
            <a:endParaRPr lang="en-GB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664542"/>
            <a:ext cx="5683612" cy="4932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623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107504" y="1914525"/>
            <a:ext cx="8784976" cy="3510915"/>
          </a:xfrm>
        </p:spPr>
        <p:txBody>
          <a:bodyPr/>
          <a:lstStyle/>
          <a:p>
            <a:pPr algn="just"/>
            <a:r>
              <a:rPr lang="en-GB" sz="2400" dirty="0"/>
              <a:t>The </a:t>
            </a:r>
            <a:r>
              <a:rPr lang="en-GB" sz="2400" dirty="0">
                <a:latin typeface="Algerian" pitchFamily="82" charset="0"/>
              </a:rPr>
              <a:t>ternary operator</a:t>
            </a:r>
            <a:r>
              <a:rPr lang="en-GB" sz="2400" dirty="0"/>
              <a:t> is a shorthand way of writing an if-else statement.</a:t>
            </a:r>
          </a:p>
          <a:p>
            <a:pPr algn="just"/>
            <a:endParaRPr lang="en-GB" sz="2800" dirty="0" smtClean="0"/>
          </a:p>
          <a:p>
            <a:pPr algn="just"/>
            <a:r>
              <a:rPr lang="en-GB" sz="2800" dirty="0" smtClean="0"/>
              <a:t>It </a:t>
            </a:r>
            <a:r>
              <a:rPr lang="en-GB" sz="2800" dirty="0"/>
              <a:t>has the form: </a:t>
            </a:r>
            <a:r>
              <a:rPr lang="en-GB" sz="2800" dirty="0">
                <a:latin typeface="Arial Narrow" pitchFamily="34" charset="0"/>
              </a:rPr>
              <a:t>condition ? expression1 : expression2</a:t>
            </a:r>
            <a:r>
              <a:rPr lang="en-GB" sz="2800" dirty="0"/>
              <a:t>, </a:t>
            </a:r>
            <a:endParaRPr lang="en-GB" sz="2800" dirty="0" smtClean="0"/>
          </a:p>
          <a:p>
            <a:pPr algn="just"/>
            <a:endParaRPr lang="en-GB" dirty="0"/>
          </a:p>
          <a:p>
            <a:pPr algn="just"/>
            <a:r>
              <a:rPr lang="en-GB" sz="2400" dirty="0" smtClean="0"/>
              <a:t>where condition </a:t>
            </a:r>
            <a:r>
              <a:rPr lang="en-GB" sz="2400" dirty="0"/>
              <a:t>is evaluated, and if it's true, expression1 is returned; otherwise, expression2 is returned.</a:t>
            </a:r>
          </a:p>
          <a:p>
            <a:pPr algn="just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Conditional </a:t>
            </a:r>
            <a:r>
              <a:rPr lang="en-GB" sz="2000" dirty="0"/>
              <a:t>(Ternary) Operators</a:t>
            </a:r>
            <a:br>
              <a:rPr lang="en-GB" sz="2000" dirty="0"/>
            </a:b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1107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 snippet</a:t>
            </a:r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2636912"/>
            <a:ext cx="5643969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59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627784" y="2348880"/>
            <a:ext cx="3888432" cy="1080120"/>
          </a:xfrm>
        </p:spPr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Control  STATEMENTS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47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576528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Conditional Statements: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GB" sz="2400" b="1" dirty="0"/>
              <a:t>If Statement                             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GB" sz="2400" b="1" dirty="0"/>
              <a:t>Else-If Statement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GB" sz="2400" b="1" dirty="0"/>
              <a:t>Switch Statement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GB" sz="2400" b="1" dirty="0" smtClean="0"/>
              <a:t>Nested-If-else</a:t>
            </a:r>
          </a:p>
          <a:p>
            <a:pPr algn="just"/>
            <a:endParaRPr lang="en-IN" sz="2400" b="1" dirty="0" smtClean="0"/>
          </a:p>
          <a:p>
            <a:pPr algn="just"/>
            <a:r>
              <a:rPr lang="en-IN" sz="2800" b="1" dirty="0" smtClean="0"/>
              <a:t>Jump Statements:</a:t>
            </a:r>
            <a:endParaRPr lang="en-GB" sz="2800" b="1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400" dirty="0" smtClean="0"/>
              <a:t>Break Statement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400" dirty="0" smtClean="0"/>
              <a:t>Continue statement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 smtClean="0"/>
              <a:t>Iterative Statements: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GB" sz="2400" b="1" dirty="0"/>
              <a:t>For Loop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GB" sz="2400" b="1" dirty="0"/>
              <a:t>For-Each Loop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GB" sz="2400" b="1" dirty="0"/>
              <a:t>While Loop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400" b="1" dirty="0"/>
              <a:t>Do-While Loop</a:t>
            </a:r>
            <a:endParaRPr lang="en-GB" sz="2400" b="1" dirty="0"/>
          </a:p>
          <a:p>
            <a:pPr algn="just"/>
            <a:endParaRPr lang="en-GB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92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179512" y="1914525"/>
            <a:ext cx="8784976" cy="3510915"/>
          </a:xfrm>
        </p:spPr>
        <p:txBody>
          <a:bodyPr>
            <a:normAutofit/>
          </a:bodyPr>
          <a:lstStyle/>
          <a:p>
            <a:pPr algn="just"/>
            <a:r>
              <a:rPr lang="en-GB" sz="2400" dirty="0"/>
              <a:t>The </a:t>
            </a:r>
            <a:r>
              <a:rPr lang="en-GB" sz="2400" dirty="0" smtClean="0"/>
              <a:t>`</a:t>
            </a:r>
            <a:r>
              <a:rPr lang="en-GB" sz="2400" dirty="0" smtClean="0">
                <a:latin typeface="Algerian" pitchFamily="82" charset="0"/>
              </a:rPr>
              <a:t>if` </a:t>
            </a:r>
            <a:r>
              <a:rPr lang="en-GB" sz="2400" dirty="0"/>
              <a:t>statement is used for conditional execution.</a:t>
            </a:r>
          </a:p>
          <a:p>
            <a:pPr algn="just"/>
            <a:r>
              <a:rPr lang="en-GB" sz="2400" dirty="0"/>
              <a:t>It allows you to execute a block of code if a specified condition is true.</a:t>
            </a:r>
          </a:p>
          <a:p>
            <a:pPr algn="just"/>
            <a:r>
              <a:rPr lang="en-IN" sz="2400" dirty="0" smtClean="0"/>
              <a:t>Example:</a:t>
            </a:r>
          </a:p>
          <a:p>
            <a:pPr algn="just"/>
            <a:endParaRPr lang="en-GB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If </a:t>
            </a:r>
            <a:r>
              <a:rPr lang="en-GB" sz="2400" dirty="0" smtClean="0"/>
              <a:t>Statement</a:t>
            </a:r>
            <a:endParaRPr lang="en-GB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89040"/>
            <a:ext cx="8064896" cy="233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137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179512" y="1914525"/>
            <a:ext cx="8784976" cy="3510915"/>
          </a:xfrm>
        </p:spPr>
        <p:txBody>
          <a:bodyPr/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GB" dirty="0"/>
              <a:t>The </a:t>
            </a:r>
            <a:r>
              <a:rPr lang="en-GB" dirty="0" smtClean="0"/>
              <a:t>`</a:t>
            </a:r>
            <a:r>
              <a:rPr lang="en-GB" dirty="0" smtClean="0">
                <a:latin typeface="Algerian" pitchFamily="82" charset="0"/>
              </a:rPr>
              <a:t>else if</a:t>
            </a:r>
            <a:r>
              <a:rPr lang="en-GB" dirty="0" smtClean="0"/>
              <a:t>` </a:t>
            </a:r>
            <a:r>
              <a:rPr lang="en-GB" dirty="0"/>
              <a:t>statement allows you to check multiple conditions after the initial </a:t>
            </a:r>
            <a:endParaRPr lang="en-GB" dirty="0" smtClean="0"/>
          </a:p>
          <a:p>
            <a:pPr algn="just"/>
            <a:r>
              <a:rPr lang="en-GB" dirty="0" smtClean="0"/>
              <a:t>`if` </a:t>
            </a:r>
            <a:r>
              <a:rPr lang="en-GB" dirty="0"/>
              <a:t>condition is false</a:t>
            </a:r>
            <a:r>
              <a:rPr lang="en-GB" dirty="0" smtClean="0"/>
              <a:t>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b="1" dirty="0" smtClean="0"/>
              <a:t>Example:</a:t>
            </a:r>
            <a:endParaRPr lang="en-GB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Else-If </a:t>
            </a:r>
            <a:r>
              <a:rPr lang="en-GB" sz="2400" dirty="0" smtClean="0"/>
              <a:t>Statement</a:t>
            </a:r>
            <a:endParaRPr lang="en-GB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599" y="3140969"/>
            <a:ext cx="5196861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939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FF0000"/>
                </a:solidFill>
              </a:rPr>
              <a:t>JAVA OPERATORS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25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Switch </a:t>
            </a:r>
            <a:r>
              <a:rPr lang="en-GB" sz="2400" dirty="0" smtClean="0"/>
              <a:t>Statement</a:t>
            </a:r>
            <a:endParaRPr lang="en-GB" sz="2400" dirty="0"/>
          </a:p>
        </p:txBody>
      </p:sp>
      <p:sp>
        <p:nvSpPr>
          <p:cNvPr id="6" name="Text Placeholder 2"/>
          <p:cNvSpPr>
            <a:spLocks noGrp="1"/>
          </p:cNvSpPr>
          <p:nvPr>
            <p:ph sz="quarter" idx="14"/>
          </p:nvPr>
        </p:nvSpPr>
        <p:spPr>
          <a:xfrm>
            <a:off x="179388" y="1916113"/>
            <a:ext cx="8856662" cy="4752975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The </a:t>
            </a:r>
            <a:r>
              <a:rPr lang="en-GB" dirty="0" smtClean="0"/>
              <a:t>`</a:t>
            </a:r>
            <a:r>
              <a:rPr lang="en-GB" dirty="0" smtClean="0">
                <a:latin typeface="Algerian" pitchFamily="82" charset="0"/>
              </a:rPr>
              <a:t>switch</a:t>
            </a:r>
            <a:r>
              <a:rPr lang="en-GB" dirty="0" smtClean="0"/>
              <a:t> ` statement </a:t>
            </a:r>
            <a:r>
              <a:rPr lang="en-GB" dirty="0"/>
              <a:t>is used for multi-way branching.</a:t>
            </a:r>
          </a:p>
          <a:p>
            <a:pPr algn="just"/>
            <a:r>
              <a:rPr lang="en-GB" dirty="0"/>
              <a:t>It allows you to select </a:t>
            </a:r>
            <a:r>
              <a:rPr lang="en-GB" dirty="0" smtClean="0"/>
              <a:t> one </a:t>
            </a:r>
            <a:r>
              <a:rPr lang="en-GB" dirty="0"/>
              <a:t>of many code blocks to be executed</a:t>
            </a:r>
            <a:r>
              <a:rPr lang="en-GB" dirty="0" smtClean="0"/>
              <a:t>.</a:t>
            </a:r>
          </a:p>
          <a:p>
            <a:pPr lvl="1" algn="just"/>
            <a:r>
              <a:rPr lang="en-GB" sz="2000" dirty="0" smtClean="0"/>
              <a:t>`case` </a:t>
            </a:r>
            <a:r>
              <a:rPr lang="en-GB" sz="2000" dirty="0"/>
              <a:t>labels: Specify the code to execute if the expression </a:t>
            </a:r>
            <a:r>
              <a:rPr lang="en-GB" sz="2000" dirty="0" smtClean="0"/>
              <a:t>matches.</a:t>
            </a:r>
          </a:p>
          <a:p>
            <a:pPr lvl="1" algn="just"/>
            <a:r>
              <a:rPr lang="en-IN" sz="2000" dirty="0" smtClean="0"/>
              <a:t>Example:</a:t>
            </a:r>
            <a:endParaRPr lang="en-GB" sz="2000" dirty="0"/>
          </a:p>
          <a:p>
            <a:pPr algn="just"/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61971"/>
            <a:ext cx="5256584" cy="3236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621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179512" y="1914525"/>
            <a:ext cx="8856984" cy="4682827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The </a:t>
            </a:r>
            <a:r>
              <a:rPr lang="en-GB" dirty="0" smtClean="0"/>
              <a:t>`</a:t>
            </a:r>
            <a:r>
              <a:rPr lang="en-GB" dirty="0" smtClean="0">
                <a:latin typeface="Algerian" pitchFamily="82" charset="0"/>
              </a:rPr>
              <a:t>for</a:t>
            </a:r>
            <a:r>
              <a:rPr lang="en-GB" dirty="0" smtClean="0"/>
              <a:t>` </a:t>
            </a:r>
            <a:r>
              <a:rPr lang="en-GB" dirty="0"/>
              <a:t>loop is used for iterating over a range of values.</a:t>
            </a:r>
          </a:p>
          <a:p>
            <a:pPr algn="just"/>
            <a:r>
              <a:rPr lang="en-GB" dirty="0"/>
              <a:t>It typically consists of an initialization, a condition, and an increment/decrement expression</a:t>
            </a:r>
            <a:r>
              <a:rPr lang="en-GB" dirty="0" smtClean="0"/>
              <a:t>.</a:t>
            </a:r>
          </a:p>
          <a:p>
            <a:pPr algn="just"/>
            <a:r>
              <a:rPr lang="en-IN" dirty="0" smtClean="0"/>
              <a:t>Example:</a:t>
            </a:r>
            <a:endParaRPr lang="en-GB" dirty="0"/>
          </a:p>
          <a:p>
            <a:pPr algn="just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For   loop</a:t>
            </a:r>
            <a:endParaRPr lang="en-GB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98" y="3573016"/>
            <a:ext cx="6763025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980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179512" y="1914525"/>
            <a:ext cx="8784976" cy="4610819"/>
          </a:xfrm>
        </p:spPr>
        <p:txBody>
          <a:bodyPr/>
          <a:lstStyle/>
          <a:p>
            <a:pPr algn="just"/>
            <a:r>
              <a:rPr lang="en-GB" dirty="0"/>
              <a:t>The enhanced </a:t>
            </a:r>
            <a:r>
              <a:rPr lang="en-GB" dirty="0" smtClean="0">
                <a:latin typeface="Algerian" pitchFamily="82" charset="0"/>
              </a:rPr>
              <a:t>`for-each`</a:t>
            </a:r>
            <a:r>
              <a:rPr lang="en-GB" dirty="0" smtClean="0"/>
              <a:t> </a:t>
            </a:r>
            <a:r>
              <a:rPr lang="en-GB" dirty="0"/>
              <a:t>loop (also known as the "for-each" loop) is used to iterate through elements in an array or collection.</a:t>
            </a:r>
          </a:p>
          <a:p>
            <a:pPr algn="just"/>
            <a:r>
              <a:rPr lang="en-GB" dirty="0"/>
              <a:t>It simplifies the process of traversing an array or collection.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Example:</a:t>
            </a:r>
          </a:p>
          <a:p>
            <a:pPr algn="just"/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For-each  loop</a:t>
            </a:r>
            <a:endParaRPr lang="en-GB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717032"/>
            <a:ext cx="5919443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504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179512" y="1914525"/>
            <a:ext cx="8784976" cy="4610819"/>
          </a:xfrm>
        </p:spPr>
        <p:txBody>
          <a:bodyPr/>
          <a:lstStyle/>
          <a:p>
            <a:pPr algn="just"/>
            <a:r>
              <a:rPr lang="en-GB" dirty="0"/>
              <a:t>The </a:t>
            </a:r>
            <a:r>
              <a:rPr lang="en-GB" dirty="0" smtClean="0"/>
              <a:t>`</a:t>
            </a:r>
            <a:r>
              <a:rPr lang="en-GB" dirty="0" smtClean="0">
                <a:latin typeface="Algerian" pitchFamily="82" charset="0"/>
              </a:rPr>
              <a:t>while </a:t>
            </a:r>
            <a:r>
              <a:rPr lang="en-GB" dirty="0">
                <a:latin typeface="Algerian" pitchFamily="82" charset="0"/>
              </a:rPr>
              <a:t>loop</a:t>
            </a:r>
            <a:r>
              <a:rPr lang="en-GB" dirty="0"/>
              <a:t> </a:t>
            </a:r>
            <a:r>
              <a:rPr lang="en-GB" dirty="0" smtClean="0"/>
              <a:t>`is </a:t>
            </a:r>
            <a:r>
              <a:rPr lang="en-GB" dirty="0"/>
              <a:t>used to repeatedly execute a block of code as long as a specified condition is true</a:t>
            </a:r>
            <a:r>
              <a:rPr lang="en-GB" dirty="0" smtClean="0"/>
              <a:t>.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Example:</a:t>
            </a:r>
          </a:p>
          <a:p>
            <a:pPr algn="just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While   Loop</a:t>
            </a:r>
            <a:endParaRPr lang="en-GB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26" y="3717032"/>
            <a:ext cx="652235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582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251520" y="1914525"/>
            <a:ext cx="8712968" cy="4682827"/>
          </a:xfrm>
        </p:spPr>
        <p:txBody>
          <a:bodyPr/>
          <a:lstStyle/>
          <a:p>
            <a:pPr algn="just"/>
            <a:r>
              <a:rPr lang="en-GB" dirty="0"/>
              <a:t>The </a:t>
            </a:r>
            <a:r>
              <a:rPr lang="en-GB" dirty="0">
                <a:latin typeface="Algerian" pitchFamily="82" charset="0"/>
              </a:rPr>
              <a:t>do-while</a:t>
            </a:r>
            <a:r>
              <a:rPr lang="en-GB" dirty="0"/>
              <a:t> loop is used for repeating a block of code as long as a specified condition is true. In a </a:t>
            </a:r>
            <a:r>
              <a:rPr lang="en-GB" dirty="0">
                <a:latin typeface="Algerian" pitchFamily="82" charset="0"/>
              </a:rPr>
              <a:t>do-while</a:t>
            </a:r>
            <a:r>
              <a:rPr lang="en-GB" dirty="0"/>
              <a:t> loop, the code block is executed at least once before the condition is checked</a:t>
            </a:r>
            <a:r>
              <a:rPr lang="en-GB" dirty="0" smtClean="0"/>
              <a:t>.</a:t>
            </a:r>
          </a:p>
          <a:p>
            <a:pPr algn="just"/>
            <a:endParaRPr lang="en-IN" dirty="0"/>
          </a:p>
          <a:p>
            <a:pPr algn="just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Do-while  loop</a:t>
            </a:r>
            <a:endParaRPr lang="en-GB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05085"/>
            <a:ext cx="7511407" cy="3145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187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107504" y="1914525"/>
            <a:ext cx="8856984" cy="4754835"/>
          </a:xfrm>
        </p:spPr>
        <p:txBody>
          <a:bodyPr/>
          <a:lstStyle/>
          <a:p>
            <a:pPr algn="just"/>
            <a:r>
              <a:rPr lang="en-GB" dirty="0" smtClean="0"/>
              <a:t>The `</a:t>
            </a:r>
            <a:r>
              <a:rPr lang="en-GB" dirty="0" smtClean="0">
                <a:latin typeface="Algerian" pitchFamily="82" charset="0"/>
              </a:rPr>
              <a:t>BREAK  Statement</a:t>
            </a:r>
            <a:r>
              <a:rPr lang="en-GB" dirty="0" smtClean="0"/>
              <a:t>` terminates </a:t>
            </a:r>
            <a:r>
              <a:rPr lang="en-GB" dirty="0"/>
              <a:t>the loop or switch statement and transfers control to the statement following the terminated statement</a:t>
            </a:r>
            <a:r>
              <a:rPr lang="en-GB" dirty="0" smtClean="0"/>
              <a:t>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Example: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Break  Statement</a:t>
            </a:r>
            <a:endParaRPr lang="en-GB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45024"/>
            <a:ext cx="678475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57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107504" y="1914525"/>
            <a:ext cx="8784976" cy="4610819"/>
          </a:xfrm>
        </p:spPr>
        <p:txBody>
          <a:bodyPr>
            <a:normAutofit/>
          </a:bodyPr>
          <a:lstStyle/>
          <a:p>
            <a:pPr algn="just"/>
            <a:r>
              <a:rPr lang="en-GB" sz="2400" dirty="0" smtClean="0"/>
              <a:t>The `</a:t>
            </a:r>
            <a:r>
              <a:rPr lang="en-GB" sz="2400" dirty="0" smtClean="0">
                <a:latin typeface="Algerian" pitchFamily="82" charset="0"/>
              </a:rPr>
              <a:t>continue statement</a:t>
            </a:r>
            <a:r>
              <a:rPr lang="en-GB" sz="2400" dirty="0" smtClean="0"/>
              <a:t>` jumps </a:t>
            </a:r>
            <a:r>
              <a:rPr lang="en-GB" sz="2400" dirty="0"/>
              <a:t>to the next iteration of a loop, skipping the remaining code in the current </a:t>
            </a:r>
            <a:r>
              <a:rPr lang="en-GB" sz="2400" dirty="0" smtClean="0"/>
              <a:t> iteration.</a:t>
            </a:r>
          </a:p>
          <a:p>
            <a:pPr algn="just"/>
            <a:r>
              <a:rPr lang="en-IN" sz="2400" dirty="0" smtClean="0"/>
              <a:t>Example:</a:t>
            </a:r>
          </a:p>
          <a:p>
            <a:pPr algn="just"/>
            <a:endParaRPr lang="en-GB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Continue  statement</a:t>
            </a:r>
            <a:endParaRPr lang="en-GB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3573016"/>
            <a:ext cx="7132817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815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179512" y="1914525"/>
            <a:ext cx="8784976" cy="4610819"/>
          </a:xfrm>
        </p:spPr>
        <p:txBody>
          <a:bodyPr/>
          <a:lstStyle/>
          <a:p>
            <a:pPr algn="just"/>
            <a:r>
              <a:rPr lang="en-GB" dirty="0"/>
              <a:t>A </a:t>
            </a:r>
            <a:r>
              <a:rPr lang="en-GB" dirty="0">
                <a:latin typeface="Algerian" pitchFamily="82" charset="0"/>
              </a:rPr>
              <a:t>nested if-else </a:t>
            </a:r>
            <a:r>
              <a:rPr lang="en-GB" dirty="0"/>
              <a:t>statement is an </a:t>
            </a:r>
            <a:r>
              <a:rPr lang="en-GB" dirty="0">
                <a:latin typeface="Algerian" pitchFamily="82" charset="0"/>
              </a:rPr>
              <a:t>if-else</a:t>
            </a:r>
            <a:r>
              <a:rPr lang="en-GB" dirty="0"/>
              <a:t> statement inside another if or else block.</a:t>
            </a:r>
          </a:p>
          <a:p>
            <a:pPr algn="just"/>
            <a:r>
              <a:rPr lang="en-GB" dirty="0"/>
              <a:t>It's useful for handling more complex decision-making scenarios.</a:t>
            </a:r>
          </a:p>
          <a:p>
            <a:pPr algn="just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50604" y="980728"/>
            <a:ext cx="4114800" cy="70104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Nested-if-else</a:t>
            </a:r>
            <a:endParaRPr lang="en-GB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140968"/>
            <a:ext cx="6696744" cy="33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323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23528" y="1914525"/>
            <a:ext cx="8496944" cy="4610819"/>
          </a:xfrm>
        </p:spPr>
        <p:txBody>
          <a:bodyPr>
            <a:normAutofit/>
          </a:bodyPr>
          <a:lstStyle/>
          <a:p>
            <a:pPr algn="just"/>
            <a:r>
              <a:rPr lang="en-GB" sz="2400" dirty="0"/>
              <a:t>A </a:t>
            </a:r>
            <a:r>
              <a:rPr lang="en-GB" sz="2400" dirty="0">
                <a:latin typeface="Algerian" pitchFamily="82" charset="0"/>
              </a:rPr>
              <a:t>nested for loop </a:t>
            </a:r>
            <a:r>
              <a:rPr lang="en-GB" sz="2400" dirty="0"/>
              <a:t>is a loop inside another loop.</a:t>
            </a:r>
          </a:p>
          <a:p>
            <a:pPr algn="just"/>
            <a:r>
              <a:rPr lang="en-GB" sz="2400" dirty="0"/>
              <a:t>It's commonly used for tasks like matrix traversal</a:t>
            </a:r>
            <a:r>
              <a:rPr lang="en-GB" sz="2400" dirty="0" smtClean="0"/>
              <a:t>. </a:t>
            </a:r>
          </a:p>
          <a:p>
            <a:pPr algn="just"/>
            <a:endParaRPr lang="en-IN" sz="2400" dirty="0"/>
          </a:p>
          <a:p>
            <a:pPr algn="just"/>
            <a:endParaRPr lang="en-GB" sz="2400" dirty="0"/>
          </a:p>
          <a:p>
            <a:pPr algn="just"/>
            <a:endParaRPr lang="en-GB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Nested-for-loop</a:t>
            </a:r>
            <a:endParaRPr lang="en-GB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3212976"/>
            <a:ext cx="8513635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909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34834"/>
            <a:ext cx="5739713" cy="4304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29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  IN  JAVA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5536" y="1844824"/>
            <a:ext cx="80283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GB" sz="3200" dirty="0" smtClean="0"/>
              <a:t>Arithmetic Operators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GB" sz="3200" dirty="0" smtClean="0"/>
              <a:t>Relational Operators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GB" sz="3200" dirty="0" smtClean="0"/>
              <a:t>Logical Operators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GB" sz="3200" dirty="0" smtClean="0"/>
              <a:t>Assignment Operators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GB" sz="3200" dirty="0" smtClean="0"/>
              <a:t>Bitwise Operators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GB" sz="3200" dirty="0" smtClean="0"/>
              <a:t>Conditional (Ternary) Operators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0304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0" y="1914525"/>
            <a:ext cx="8892480" cy="4754835"/>
          </a:xfrm>
        </p:spPr>
        <p:txBody>
          <a:bodyPr/>
          <a:lstStyle/>
          <a:p>
            <a:pPr algn="just"/>
            <a:r>
              <a:rPr lang="en-GB" dirty="0">
                <a:latin typeface="Algerian" pitchFamily="82" charset="0"/>
              </a:rPr>
              <a:t>Arithmetic operators </a:t>
            </a:r>
            <a:r>
              <a:rPr lang="en-GB" dirty="0"/>
              <a:t>are used to perform mathematical operations on numeric operands. The following table lists </a:t>
            </a:r>
            <a:r>
              <a:rPr lang="en-GB" dirty="0" smtClean="0"/>
              <a:t>all </a:t>
            </a:r>
            <a:r>
              <a:rPr lang="en-GB" dirty="0"/>
              <a:t>the arithmetic operators in Java</a:t>
            </a:r>
            <a:r>
              <a:rPr lang="en-GB" dirty="0" smtClean="0"/>
              <a:t>:</a:t>
            </a:r>
          </a:p>
          <a:p>
            <a:pPr algn="just"/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700" dirty="0" smtClean="0"/>
              <a:t>Arithmetic </a:t>
            </a:r>
            <a:r>
              <a:rPr lang="en-GB" sz="2700" dirty="0"/>
              <a:t>Operators</a:t>
            </a:r>
            <a:r>
              <a:rPr lang="en-GB" sz="2000" dirty="0"/>
              <a:t/>
            </a:r>
            <a:br>
              <a:rPr lang="en-GB" sz="2000" dirty="0"/>
            </a:br>
            <a:endParaRPr lang="en-GB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86" y="2852935"/>
            <a:ext cx="7759238" cy="370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155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accent6">
                    <a:lumMod val="50000"/>
                  </a:schemeClr>
                </a:solidFill>
              </a:rPr>
              <a:t>Example</a:t>
            </a:r>
            <a:endParaRPr lang="en-GB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96041"/>
            <a:ext cx="6738555" cy="4413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9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sz="2700" dirty="0" smtClean="0"/>
              <a:t>Relational </a:t>
            </a:r>
            <a:r>
              <a:rPr lang="en-GB" sz="2700" dirty="0"/>
              <a:t>Operators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3528" y="1772816"/>
            <a:ext cx="85689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dirty="0" smtClean="0">
                <a:latin typeface="Algerian" pitchFamily="82" charset="0"/>
              </a:rPr>
              <a:t>Relational operators </a:t>
            </a:r>
            <a:r>
              <a:rPr lang="en-GB" sz="2000" dirty="0" smtClean="0"/>
              <a:t>are used to compare two values and return a </a:t>
            </a:r>
            <a:r>
              <a:rPr lang="en-GB" sz="2000" dirty="0" err="1" smtClean="0"/>
              <a:t>boolean</a:t>
            </a:r>
            <a:r>
              <a:rPr lang="en-GB" sz="2000" dirty="0" smtClean="0"/>
              <a:t> value (true or false). The following table lists all the relational operators in Java:</a:t>
            </a:r>
            <a:endParaRPr lang="en-GB" sz="2000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72238"/>
            <a:ext cx="7992888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931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Example  snippet</a:t>
            </a:r>
            <a:endParaRPr lang="en-GB" sz="2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8308222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604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179512" y="1914525"/>
            <a:ext cx="8568952" cy="4610819"/>
          </a:xfrm>
        </p:spPr>
        <p:txBody>
          <a:bodyPr/>
          <a:lstStyle/>
          <a:p>
            <a:pPr algn="just"/>
            <a:r>
              <a:rPr lang="en-GB" dirty="0">
                <a:latin typeface="Algerian" pitchFamily="82" charset="0"/>
              </a:rPr>
              <a:t>Logical operators</a:t>
            </a:r>
            <a:r>
              <a:rPr lang="en-GB" dirty="0"/>
              <a:t> are used to combine multiple conditions and return a </a:t>
            </a:r>
            <a:r>
              <a:rPr lang="en-GB" dirty="0" err="1"/>
              <a:t>boolean</a:t>
            </a:r>
            <a:r>
              <a:rPr lang="en-GB" dirty="0"/>
              <a:t> value (true or false). The following table lists all the logical operators in Java</a:t>
            </a:r>
            <a:r>
              <a:rPr lang="en-GB" dirty="0" smtClean="0"/>
              <a:t>:</a:t>
            </a:r>
          </a:p>
          <a:p>
            <a:pPr algn="just"/>
            <a:endParaRPr lang="en-IN" dirty="0"/>
          </a:p>
          <a:p>
            <a:pPr algn="just"/>
            <a:endParaRPr lang="en-IN" dirty="0" smtClean="0"/>
          </a:p>
          <a:p>
            <a:pPr algn="just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700" dirty="0" smtClean="0"/>
              <a:t/>
            </a:r>
            <a:br>
              <a:rPr lang="en-GB" sz="2700" dirty="0" smtClean="0"/>
            </a:br>
            <a:r>
              <a:rPr lang="en-GB" sz="2800" dirty="0"/>
              <a:t>Logical Operators</a:t>
            </a:r>
            <a:br>
              <a:rPr lang="en-GB" sz="2800" dirty="0"/>
            </a:b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635615"/>
              </p:ext>
            </p:extLst>
          </p:nvPr>
        </p:nvGraphicFramePr>
        <p:xfrm>
          <a:off x="827584" y="2708920"/>
          <a:ext cx="6991350" cy="3901440"/>
        </p:xfrm>
        <a:graphic>
          <a:graphicData uri="http://schemas.openxmlformats.org/drawingml/2006/table">
            <a:tbl>
              <a:tblPr/>
              <a:tblGrid>
                <a:gridCol w="2330450"/>
                <a:gridCol w="2330450"/>
                <a:gridCol w="2330450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GB" b="1" dirty="0">
                          <a:effectLst/>
                        </a:rPr>
                        <a:t>Operator</a:t>
                      </a:r>
                      <a:endParaRPr lang="en-GB" dirty="0">
                        <a:effectLst/>
                      </a:endParaRP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b="1">
                          <a:effectLst/>
                        </a:rPr>
                        <a:t>Description</a:t>
                      </a:r>
                      <a:endParaRPr lang="en-GB">
                        <a:effectLst/>
                      </a:endParaRP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b="1" dirty="0" smtClean="0">
                          <a:effectLst/>
                        </a:rPr>
                        <a:t>	Example</a:t>
                      </a:r>
                      <a:endParaRPr lang="en-GB" dirty="0">
                        <a:effectLst/>
                      </a:endParaRP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GB" dirty="0" smtClean="0">
                          <a:effectLst/>
                        </a:rPr>
                        <a:t>&amp;&amp;</a:t>
                      </a:r>
                      <a:endParaRPr lang="en-GB" dirty="0">
                        <a:effectLst/>
                      </a:endParaRP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dirty="0">
                          <a:effectLst/>
                        </a:rPr>
                        <a:t>Logical AND: True if both operands are true, else false.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baseline="0" dirty="0" smtClean="0">
                          <a:effectLst/>
                        </a:rPr>
                        <a:t>         </a:t>
                      </a:r>
                      <a:r>
                        <a:rPr lang="en-GB" dirty="0" smtClean="0">
                          <a:effectLst/>
                        </a:rPr>
                        <a:t>x </a:t>
                      </a:r>
                      <a:r>
                        <a:rPr lang="en-GB" dirty="0">
                          <a:effectLst/>
                        </a:rPr>
                        <a:t>&gt; y &amp;&amp; x &lt; z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dirty="0" smtClean="0">
                          <a:effectLst/>
                        </a:rPr>
                        <a:t>||</a:t>
                      </a:r>
                      <a:endParaRPr lang="en-GB" dirty="0">
                        <a:effectLst/>
                      </a:endParaRP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effectLst/>
                        </a:rPr>
                        <a:t>Logical</a:t>
                      </a:r>
                      <a:r>
                        <a:rPr lang="en-IN" baseline="0" dirty="0" smtClean="0">
                          <a:effectLst/>
                        </a:rPr>
                        <a:t> OR:</a:t>
                      </a:r>
                      <a:r>
                        <a:rPr lang="en-GB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operator returns True if either of the operands is True, else False.</a:t>
                      </a:r>
                    </a:p>
                    <a:p>
                      <a:pPr algn="l" fontAlgn="base"/>
                      <a:endParaRPr lang="en-GB" dirty="0">
                        <a:effectLst/>
                      </a:endParaRP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dirty="0" smtClean="0"/>
                        <a:t>         x &gt; y || x &lt; z</a:t>
                      </a:r>
                      <a:endParaRPr lang="en-GB" dirty="0">
                        <a:effectLst/>
                      </a:endParaRP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GB" dirty="0">
                          <a:effectLst/>
                        </a:rPr>
                        <a:t>!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dirty="0">
                          <a:effectLst/>
                        </a:rPr>
                        <a:t>Logical NOT: True if operand is false, else false.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dirty="0" smtClean="0">
                          <a:effectLst/>
                        </a:rPr>
                        <a:t>       !(</a:t>
                      </a:r>
                      <a:r>
                        <a:rPr lang="en-GB" dirty="0">
                          <a:effectLst/>
                        </a:rPr>
                        <a:t>x &gt; y &amp;&amp; x &lt; z)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06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Example  snippet</a:t>
            </a:r>
            <a:endParaRPr lang="en-GB" sz="24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95" y="2348880"/>
            <a:ext cx="7717329" cy="2614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50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371</TotalTime>
  <Words>671</Words>
  <Application>Microsoft Office PowerPoint</Application>
  <PresentationFormat>On-screen Show (4:3)</PresentationFormat>
  <Paragraphs>128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BlackTie</vt:lpstr>
      <vt:lpstr>Presentation</vt:lpstr>
      <vt:lpstr>JAVA OPERATORS</vt:lpstr>
      <vt:lpstr>OPERATORS  IN  JAVA</vt:lpstr>
      <vt:lpstr> Arithmetic Operators </vt:lpstr>
      <vt:lpstr>Example</vt:lpstr>
      <vt:lpstr> Relational Operators </vt:lpstr>
      <vt:lpstr>Example  snippet</vt:lpstr>
      <vt:lpstr> Logical Operators </vt:lpstr>
      <vt:lpstr>Example  snippet</vt:lpstr>
      <vt:lpstr>Assignment Operators</vt:lpstr>
      <vt:lpstr>Example  snippet</vt:lpstr>
      <vt:lpstr>Bitwise Operators</vt:lpstr>
      <vt:lpstr>Example  snippet</vt:lpstr>
      <vt:lpstr> Conditional (Ternary) Operators </vt:lpstr>
      <vt:lpstr>Example  snippet</vt:lpstr>
      <vt:lpstr>Control  STATEMENTS</vt:lpstr>
      <vt:lpstr>PowerPoint Presentation</vt:lpstr>
      <vt:lpstr>If Statement</vt:lpstr>
      <vt:lpstr>Else-If Statement</vt:lpstr>
      <vt:lpstr>Switch Statement</vt:lpstr>
      <vt:lpstr>For   loop</vt:lpstr>
      <vt:lpstr>For-each  loop</vt:lpstr>
      <vt:lpstr>While   Loop</vt:lpstr>
      <vt:lpstr>Do-while  loop</vt:lpstr>
      <vt:lpstr>Break  Statement</vt:lpstr>
      <vt:lpstr>Continue  statement</vt:lpstr>
      <vt:lpstr>Nested-if-else</vt:lpstr>
      <vt:lpstr>Nested-for-loop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29</cp:revision>
  <dcterms:created xsi:type="dcterms:W3CDTF">2023-10-18T17:14:13Z</dcterms:created>
  <dcterms:modified xsi:type="dcterms:W3CDTF">2023-10-20T12:28:33Z</dcterms:modified>
</cp:coreProperties>
</file>