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7" r:id="rId4"/>
    <p:sldId id="258" r:id="rId5"/>
    <p:sldId id="270" r:id="rId6"/>
    <p:sldId id="272" r:id="rId7"/>
    <p:sldId id="260" r:id="rId8"/>
    <p:sldId id="268" r:id="rId9"/>
    <p:sldId id="262" r:id="rId10"/>
    <p:sldId id="263" r:id="rId11"/>
    <p:sldId id="273" r:id="rId12"/>
    <p:sldId id="274" r:id="rId13"/>
    <p:sldId id="275" r:id="rId14"/>
    <p:sldId id="276" r:id="rId15"/>
    <p:sldId id="279" r:id="rId16"/>
    <p:sldId id="277" r:id="rId17"/>
    <p:sldId id="278" r:id="rId18"/>
    <p:sldId id="264" r:id="rId19"/>
    <p:sldId id="267"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8067F66-3CBF-4C48-9E70-F0D36E3C26A0}">
          <p14:sldIdLst>
            <p14:sldId id="256"/>
            <p14:sldId id="265"/>
            <p14:sldId id="257"/>
            <p14:sldId id="258"/>
            <p14:sldId id="270"/>
            <p14:sldId id="272"/>
            <p14:sldId id="260"/>
            <p14:sldId id="268"/>
            <p14:sldId id="262"/>
            <p14:sldId id="263"/>
            <p14:sldId id="273"/>
            <p14:sldId id="274"/>
            <p14:sldId id="275"/>
            <p14:sldId id="276"/>
            <p14:sldId id="279"/>
            <p14:sldId id="277"/>
            <p14:sldId id="278"/>
            <p14:sldId id="264"/>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8" d="100"/>
          <a:sy n="78"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15380"/>
            <a:ext cx="12192000" cy="772539"/>
          </a:xfrm>
        </p:spPr>
        <p:txBody>
          <a:bodyPr>
            <a:scene3d>
              <a:camera prst="orthographicFront"/>
              <a:lightRig rig="threePt" dir="t"/>
            </a:scene3d>
          </a:bodyPr>
          <a:lstStyle/>
          <a:p>
            <a:pPr algn="ctr"/>
            <a:r>
              <a:rPr lang="en-US" sz="2700" b="1" dirty="0">
                <a:ln w="9525">
                  <a:solidFill>
                    <a:schemeClr val="bg1"/>
                  </a:solidFill>
                  <a:prstDash val="solid"/>
                </a:ln>
                <a:solidFill>
                  <a:schemeClr val="tx2"/>
                </a:solidFill>
                <a:cs typeface="Times New Roman" panose="02020603050405020304" charset="0"/>
              </a:rPr>
              <a:t>“ Organic Agri Product</a:t>
            </a:r>
            <a:r>
              <a:rPr lang="en-US" sz="2700" b="1" dirty="0">
                <a:ln w="9525">
                  <a:solidFill>
                    <a:schemeClr val="bg1"/>
                  </a:solidFill>
                  <a:prstDash val="solid"/>
                </a:ln>
                <a:solidFill>
                  <a:schemeClr val="tx2"/>
                </a:solidFill>
                <a:cs typeface="Times New Roman" panose="02020603050405020304" charset="0"/>
                <a:sym typeface="+mn-ea"/>
              </a:rPr>
              <a:t> Management”</a:t>
            </a:r>
            <a:endParaRPr lang="en-US" sz="2700" b="1" dirty="0">
              <a:ln w="9525">
                <a:solidFill>
                  <a:schemeClr val="bg1"/>
                </a:solidFill>
                <a:prstDash val="solid"/>
              </a:ln>
              <a:solidFill>
                <a:schemeClr val="tx2"/>
              </a:solidFill>
              <a:cs typeface="Times New Roman" panose="02020603050405020304" charset="0"/>
            </a:endParaRPr>
          </a:p>
        </p:txBody>
      </p:sp>
      <p:sp>
        <p:nvSpPr>
          <p:cNvPr id="4" name="TextBox 3"/>
          <p:cNvSpPr txBox="1"/>
          <p:nvPr/>
        </p:nvSpPr>
        <p:spPr>
          <a:xfrm>
            <a:off x="0" y="613893"/>
            <a:ext cx="12191999" cy="369332"/>
          </a:xfrm>
          <a:prstGeom prst="rect">
            <a:avLst/>
          </a:prstGeom>
          <a:noFill/>
        </p:spPr>
        <p:txBody>
          <a:bodyPr wrap="square" rtlCol="0">
            <a:spAutoFit/>
          </a:bodyPr>
          <a:lstStyle/>
          <a:p>
            <a:pPr algn="ctr"/>
            <a:r>
              <a:rPr lang="en-US" dirty="0">
                <a:solidFill>
                  <a:srgbClr val="FF0000"/>
                </a:solidFill>
              </a:rPr>
              <a:t>TATYASAHEB KORE INSTITUTE OF ENGINEERING AND TECHNOLOGY</a:t>
            </a:r>
          </a:p>
        </p:txBody>
      </p:sp>
      <p:sp>
        <p:nvSpPr>
          <p:cNvPr id="5" name="TextBox 4"/>
          <p:cNvSpPr txBox="1"/>
          <p:nvPr/>
        </p:nvSpPr>
        <p:spPr>
          <a:xfrm>
            <a:off x="0" y="1319272"/>
            <a:ext cx="12192000" cy="646331"/>
          </a:xfrm>
          <a:prstGeom prst="rect">
            <a:avLst/>
          </a:prstGeom>
          <a:noFill/>
        </p:spPr>
        <p:txBody>
          <a:bodyPr wrap="square" rtlCol="0">
            <a:spAutoFit/>
          </a:bodyPr>
          <a:lstStyle/>
          <a:p>
            <a:pPr algn="ctr"/>
            <a:r>
              <a:rPr lang="en-US" sz="3600" dirty="0">
                <a:solidFill>
                  <a:schemeClr val="accent1">
                    <a:lumMod val="75000"/>
                  </a:schemeClr>
                </a:solidFill>
              </a:rPr>
              <a:t>Welcome</a:t>
            </a:r>
          </a:p>
        </p:txBody>
      </p:sp>
      <p:graphicFrame>
        <p:nvGraphicFramePr>
          <p:cNvPr id="6" name="Table 6"/>
          <p:cNvGraphicFramePr>
            <a:graphicFrameLocks noGrp="1"/>
          </p:cNvGraphicFramePr>
          <p:nvPr/>
        </p:nvGraphicFramePr>
        <p:xfrm>
          <a:off x="2031999" y="3761772"/>
          <a:ext cx="8246320" cy="2141317"/>
        </p:xfrm>
        <a:graphic>
          <a:graphicData uri="http://schemas.openxmlformats.org/drawingml/2006/table">
            <a:tbl>
              <a:tblPr firstRow="1" bandRow="1">
                <a:tableStyleId>{93296810-A885-4BE3-A3E7-6D5BEEA58F35}</a:tableStyleId>
              </a:tblPr>
              <a:tblGrid>
                <a:gridCol w="4123160">
                  <a:extLst>
                    <a:ext uri="{9D8B030D-6E8A-4147-A177-3AD203B41FA5}">
                      <a16:colId xmlns:a16="http://schemas.microsoft.com/office/drawing/2014/main" val="20000"/>
                    </a:ext>
                  </a:extLst>
                </a:gridCol>
                <a:gridCol w="4123160">
                  <a:extLst>
                    <a:ext uri="{9D8B030D-6E8A-4147-A177-3AD203B41FA5}">
                      <a16:colId xmlns:a16="http://schemas.microsoft.com/office/drawing/2014/main" val="20001"/>
                    </a:ext>
                  </a:extLst>
                </a:gridCol>
              </a:tblGrid>
              <a:tr h="454354">
                <a:tc>
                  <a:txBody>
                    <a:bodyPr/>
                    <a:lstStyle/>
                    <a:p>
                      <a:pPr algn="ctr"/>
                      <a:r>
                        <a:rPr lang="en-US" b="0" dirty="0">
                          <a:solidFill>
                            <a:schemeClr val="bg1"/>
                          </a:solidFill>
                        </a:rPr>
                        <a:t>Name of Student </a:t>
                      </a:r>
                    </a:p>
                  </a:txBody>
                  <a:tcPr/>
                </a:tc>
                <a:tc>
                  <a:txBody>
                    <a:bodyPr/>
                    <a:lstStyle/>
                    <a:p>
                      <a:pPr algn="ctr"/>
                      <a:r>
                        <a:rPr lang="en-US" b="0" dirty="0">
                          <a:solidFill>
                            <a:schemeClr val="bg1"/>
                          </a:solidFill>
                        </a:rPr>
                        <a:t>Roll No.</a:t>
                      </a:r>
                    </a:p>
                  </a:txBody>
                  <a:tcPr/>
                </a:tc>
                <a:extLst>
                  <a:ext uri="{0D108BD9-81ED-4DB2-BD59-A6C34878D82A}">
                    <a16:rowId xmlns:a16="http://schemas.microsoft.com/office/drawing/2014/main" val="10000"/>
                  </a:ext>
                </a:extLst>
              </a:tr>
              <a:tr h="423190">
                <a:tc>
                  <a:txBody>
                    <a:bodyPr/>
                    <a:lstStyle/>
                    <a:p>
                      <a:pPr algn="ctr"/>
                      <a:r>
                        <a:rPr lang="en-US" dirty="0"/>
                        <a:t>Kailas Chandrakant </a:t>
                      </a:r>
                      <a:r>
                        <a:rPr lang="en-US" dirty="0" err="1"/>
                        <a:t>Shete</a:t>
                      </a:r>
                      <a:endParaRPr lang="en-US" dirty="0"/>
                    </a:p>
                  </a:txBody>
                  <a:tcPr/>
                </a:tc>
                <a:tc>
                  <a:txBody>
                    <a:bodyPr/>
                    <a:lstStyle/>
                    <a:p>
                      <a:pPr algn="ctr"/>
                      <a:r>
                        <a:rPr lang="en-US" dirty="0"/>
                        <a:t>203</a:t>
                      </a:r>
                    </a:p>
                  </a:txBody>
                  <a:tcPr/>
                </a:tc>
                <a:extLst>
                  <a:ext uri="{0D108BD9-81ED-4DB2-BD59-A6C34878D82A}">
                    <a16:rowId xmlns:a16="http://schemas.microsoft.com/office/drawing/2014/main" val="10001"/>
                  </a:ext>
                </a:extLst>
              </a:tr>
              <a:tr h="423190">
                <a:tc>
                  <a:txBody>
                    <a:bodyPr/>
                    <a:lstStyle/>
                    <a:p>
                      <a:pPr algn="ctr"/>
                      <a:r>
                        <a:rPr lang="en-US" dirty="0"/>
                        <a:t>Prathamesh </a:t>
                      </a:r>
                      <a:r>
                        <a:rPr lang="en-US" dirty="0" err="1"/>
                        <a:t>Anandrao</a:t>
                      </a:r>
                      <a:r>
                        <a:rPr lang="en-US" dirty="0"/>
                        <a:t> Patil</a:t>
                      </a:r>
                    </a:p>
                  </a:txBody>
                  <a:tcPr/>
                </a:tc>
                <a:tc>
                  <a:txBody>
                    <a:bodyPr/>
                    <a:lstStyle/>
                    <a:p>
                      <a:pPr algn="ctr"/>
                      <a:r>
                        <a:rPr lang="en-US" dirty="0"/>
                        <a:t>206</a:t>
                      </a:r>
                    </a:p>
                  </a:txBody>
                  <a:tcPr/>
                </a:tc>
                <a:extLst>
                  <a:ext uri="{0D108BD9-81ED-4DB2-BD59-A6C34878D82A}">
                    <a16:rowId xmlns:a16="http://schemas.microsoft.com/office/drawing/2014/main" val="10002"/>
                  </a:ext>
                </a:extLst>
              </a:tr>
              <a:tr h="42319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dirty="0"/>
                        <a:t>Prathamesh Arvind Patil</a:t>
                      </a:r>
                    </a:p>
                  </a:txBody>
                  <a:tcPr/>
                </a:tc>
                <a:tc>
                  <a:txBody>
                    <a:bodyPr/>
                    <a:lstStyle/>
                    <a:p>
                      <a:pPr algn="ctr"/>
                      <a:r>
                        <a:rPr lang="en-US" dirty="0"/>
                        <a:t>207</a:t>
                      </a:r>
                    </a:p>
                  </a:txBody>
                  <a:tcPr/>
                </a:tc>
                <a:extLst>
                  <a:ext uri="{0D108BD9-81ED-4DB2-BD59-A6C34878D82A}">
                    <a16:rowId xmlns:a16="http://schemas.microsoft.com/office/drawing/2014/main" val="10003"/>
                  </a:ext>
                </a:extLst>
              </a:tr>
              <a:tr h="417393">
                <a:tc>
                  <a:txBody>
                    <a:bodyPr/>
                    <a:lstStyle/>
                    <a:p>
                      <a:pPr algn="ctr"/>
                      <a:r>
                        <a:rPr lang="en-US" dirty="0" err="1"/>
                        <a:t>Sohan</a:t>
                      </a:r>
                      <a:r>
                        <a:rPr lang="en-US" dirty="0"/>
                        <a:t> Sanjay Patil</a:t>
                      </a:r>
                    </a:p>
                  </a:txBody>
                  <a:tcPr/>
                </a:tc>
                <a:tc>
                  <a:txBody>
                    <a:bodyPr/>
                    <a:lstStyle/>
                    <a:p>
                      <a:pPr algn="ctr"/>
                      <a:r>
                        <a:rPr lang="en-US" dirty="0"/>
                        <a:t>211</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1" y="2901680"/>
            <a:ext cx="12192000" cy="677108"/>
          </a:xfrm>
          <a:prstGeom prst="rect">
            <a:avLst/>
          </a:prstGeom>
          <a:noFill/>
        </p:spPr>
        <p:txBody>
          <a:bodyPr wrap="square" rtlCol="0">
            <a:spAutoFit/>
          </a:bodyPr>
          <a:lstStyle/>
          <a:p>
            <a:pPr algn="ctr"/>
            <a:r>
              <a:rPr lang="en-US" sz="2000" dirty="0"/>
              <a:t>Under Guidance of Prof R. B. Patil</a:t>
            </a:r>
          </a:p>
          <a:p>
            <a:pPr algn="ctr"/>
            <a:r>
              <a:rPr lang="en-US" dirty="0"/>
              <a:t>Project Members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562"/>
            <a:ext cx="11353800" cy="925195"/>
          </a:xfrm>
        </p:spPr>
        <p:txBody>
          <a:bodyPr>
            <a:normAutofit/>
          </a:bodyPr>
          <a:lstStyle/>
          <a:p>
            <a:r>
              <a:rPr lang="en-US" sz="4000" dirty="0">
                <a:latin typeface="Times New Roman" panose="02020603050405020304" charset="0"/>
                <a:cs typeface="Times New Roman" panose="02020603050405020304" charset="0"/>
              </a:rPr>
              <a:t>                           Non-Functional Requirements</a:t>
            </a:r>
          </a:p>
        </p:txBody>
      </p:sp>
      <p:sp>
        <p:nvSpPr>
          <p:cNvPr id="3" name="Text Placeholder 2"/>
          <p:cNvSpPr>
            <a:spLocks noGrp="1"/>
          </p:cNvSpPr>
          <p:nvPr>
            <p:ph type="body" idx="1"/>
          </p:nvPr>
        </p:nvSpPr>
        <p:spPr>
          <a:xfrm>
            <a:off x="711200" y="1373505"/>
            <a:ext cx="10769600" cy="4966335"/>
          </a:xfrm>
        </p:spPr>
        <p:txBody>
          <a:bodyPr/>
          <a:lstStyle/>
          <a:p>
            <a:pPr marL="342900" indent="-342900" algn="just">
              <a:buFont typeface="Wingdings" panose="05000000000000000000" charset="0"/>
              <a:buChar char="§"/>
            </a:pPr>
            <a:r>
              <a:rPr lang="en-US" sz="2800" dirty="0">
                <a:solidFill>
                  <a:schemeClr val="tx1"/>
                </a:solidFill>
              </a:rPr>
              <a:t>This app provide usability requirement by giving easy way which will handled easily by farmer and customer.  </a:t>
            </a:r>
          </a:p>
          <a:p>
            <a:pPr marL="342900" indent="-342900" algn="just">
              <a:buFont typeface="Wingdings" panose="05000000000000000000" charset="0"/>
              <a:buChar char="§"/>
            </a:pPr>
            <a:r>
              <a:rPr lang="en-US" sz="2800" dirty="0">
                <a:solidFill>
                  <a:schemeClr val="tx1"/>
                </a:solidFill>
              </a:rPr>
              <a:t>The app should be so reliable that it would work for a long time without any problem and we can easily trust the system.  </a:t>
            </a:r>
          </a:p>
          <a:p>
            <a:pPr marL="342900" indent="-342900" algn="just">
              <a:buFont typeface="Wingdings" panose="05000000000000000000" charset="0"/>
              <a:buChar char="§"/>
            </a:pPr>
            <a:r>
              <a:rPr lang="en-US" sz="2800" dirty="0">
                <a:solidFill>
                  <a:schemeClr val="tx1"/>
                </a:solidFill>
              </a:rPr>
              <a:t>This app should provide smooth processing environment</a:t>
            </a:r>
            <a:r>
              <a:rPr lang="en-US" sz="2800">
                <a:solidFill>
                  <a:schemeClr val="tx1"/>
                </a:solidFill>
              </a:rPr>
              <a:t>. </a:t>
            </a:r>
            <a:endParaRPr lang="en-US" sz="2800" dirty="0">
              <a:solidFill>
                <a:schemeClr val="tx1"/>
              </a:solidFil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209552"/>
            <a:ext cx="10515600" cy="665472"/>
          </a:xfrm>
        </p:spPr>
        <p:txBody>
          <a:bodyPr>
            <a:normAutofit/>
          </a:bodyPr>
          <a:lstStyle/>
          <a:p>
            <a:pPr algn="ctr"/>
            <a:r>
              <a:rPr lang="en-US" sz="4000" dirty="0">
                <a:latin typeface="Times New Roman" panose="02020603050405020304" charset="0"/>
                <a:cs typeface="Times New Roman" panose="02020603050405020304" charset="0"/>
              </a:rPr>
              <a:t>System Analysis &amp; Design</a:t>
            </a:r>
            <a:endParaRPr lang="en-IN" sz="4000" dirty="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831851" y="1193181"/>
            <a:ext cx="10515600" cy="4896470"/>
          </a:xfrm>
        </p:spPr>
        <p:txBody>
          <a:bodyPr/>
          <a:lstStyle/>
          <a:p>
            <a:r>
              <a:rPr lang="en-US" dirty="0">
                <a:solidFill>
                  <a:schemeClr val="tx1"/>
                </a:solidFill>
              </a:rPr>
              <a:t>System Architecture</a:t>
            </a:r>
          </a:p>
          <a:p>
            <a:r>
              <a:rPr lang="en-US" dirty="0">
                <a:solidFill>
                  <a:schemeClr val="tx1"/>
                </a:solidFill>
              </a:rPr>
              <a:t>1.Frontend(XML)</a:t>
            </a:r>
          </a:p>
          <a:p>
            <a:r>
              <a:rPr lang="en-US" dirty="0">
                <a:solidFill>
                  <a:schemeClr val="tx1"/>
                </a:solidFill>
              </a:rPr>
              <a:t>2.Backend(java)</a:t>
            </a:r>
          </a:p>
          <a:p>
            <a:r>
              <a:rPr lang="en-US" dirty="0">
                <a:solidFill>
                  <a:schemeClr val="tx1"/>
                </a:solidFill>
              </a:rPr>
              <a:t>3.Database(Firebase)</a:t>
            </a:r>
          </a:p>
          <a:p>
            <a:r>
              <a:rPr lang="en-US" dirty="0">
                <a:solidFill>
                  <a:schemeClr val="tx1"/>
                </a:solidFill>
              </a:rPr>
              <a:t>4.Android Studio</a:t>
            </a:r>
          </a:p>
          <a:p>
            <a:endParaRPr lang="en-I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1" y="210789"/>
            <a:ext cx="10515600" cy="557561"/>
          </a:xfrm>
        </p:spPr>
        <p:txBody>
          <a:bodyPr>
            <a:noAutofit/>
          </a:bodyPr>
          <a:lstStyle/>
          <a:p>
            <a:pPr algn="ctr"/>
            <a:r>
              <a:rPr lang="en-US" sz="4000" dirty="0">
                <a:latin typeface="Times New Roman" panose="02020603050405020304" charset="0"/>
                <a:cs typeface="Times New Roman" panose="02020603050405020304" charset="0"/>
              </a:rPr>
              <a:t>System Analysis &amp; Design</a:t>
            </a:r>
            <a:endParaRPr lang="en-IN" sz="4000" dirty="0"/>
          </a:p>
        </p:txBody>
      </p:sp>
      <p:sp>
        <p:nvSpPr>
          <p:cNvPr id="3" name="Text Placeholder 2"/>
          <p:cNvSpPr>
            <a:spLocks noGrp="1"/>
          </p:cNvSpPr>
          <p:nvPr>
            <p:ph type="body" idx="1"/>
          </p:nvPr>
        </p:nvSpPr>
        <p:spPr>
          <a:xfrm>
            <a:off x="831851" y="1014761"/>
            <a:ext cx="10515600" cy="5074889"/>
          </a:xfrm>
        </p:spPr>
        <p:txBody>
          <a:bodyPr/>
          <a:lstStyle/>
          <a:p>
            <a:r>
              <a:rPr lang="en-US" dirty="0">
                <a:solidFill>
                  <a:schemeClr val="tx1"/>
                </a:solidFill>
              </a:rPr>
              <a:t>Modules</a:t>
            </a:r>
          </a:p>
          <a:p>
            <a:r>
              <a:rPr lang="en-US" dirty="0">
                <a:solidFill>
                  <a:schemeClr val="tx1"/>
                </a:solidFill>
              </a:rPr>
              <a:t>  User:</a:t>
            </a:r>
          </a:p>
          <a:p>
            <a:r>
              <a:rPr lang="en-US" dirty="0">
                <a:solidFill>
                  <a:schemeClr val="tx1"/>
                </a:solidFill>
              </a:rPr>
              <a:t>	Farmer &amp; Customer Registration and Login.</a:t>
            </a:r>
          </a:p>
          <a:p>
            <a:r>
              <a:rPr lang="en-US" dirty="0">
                <a:solidFill>
                  <a:schemeClr val="tx1"/>
                </a:solidFill>
              </a:rPr>
              <a:t>Product Verification:</a:t>
            </a:r>
          </a:p>
          <a:p>
            <a:r>
              <a:rPr lang="en-US" dirty="0">
                <a:solidFill>
                  <a:schemeClr val="tx1"/>
                </a:solidFill>
              </a:rPr>
              <a:t>	Our team will visit the farm location as the farmer registers their product in </a:t>
            </a:r>
          </a:p>
          <a:p>
            <a:r>
              <a:rPr lang="en-US" dirty="0">
                <a:solidFill>
                  <a:schemeClr val="tx1"/>
                </a:solidFill>
              </a:rPr>
              <a:t>	our application.</a:t>
            </a:r>
          </a:p>
          <a:p>
            <a:r>
              <a:rPr lang="en-US" dirty="0">
                <a:solidFill>
                  <a:schemeClr val="tx1"/>
                </a:solidFill>
              </a:rPr>
              <a:t>Location:</a:t>
            </a:r>
          </a:p>
          <a:p>
            <a:r>
              <a:rPr lang="en-US" dirty="0">
                <a:solidFill>
                  <a:schemeClr val="tx1"/>
                </a:solidFill>
              </a:rPr>
              <a:t>	Farmers can add their farm location for customers.</a:t>
            </a:r>
          </a:p>
          <a:p>
            <a:r>
              <a:rPr lang="en-US" dirty="0">
                <a:solidFill>
                  <a:schemeClr val="tx1"/>
                </a:solidFill>
              </a:rPr>
              <a:t>Order:</a:t>
            </a:r>
          </a:p>
          <a:p>
            <a:r>
              <a:rPr lang="en-US" dirty="0">
                <a:solidFill>
                  <a:schemeClr val="tx1"/>
                </a:solidFill>
              </a:rPr>
              <a:t>	Customer where they can order the products.</a:t>
            </a:r>
          </a:p>
          <a:p>
            <a:r>
              <a:rPr lang="en-US" dirty="0">
                <a:solidFill>
                  <a:schemeClr val="tx1"/>
                </a:solidFill>
              </a:rPr>
              <a:t>	</a:t>
            </a:r>
            <a:endParaRPr lang="en-I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068" y="708102"/>
            <a:ext cx="7136779" cy="5441795"/>
          </a:xfrm>
          <a:prstGeom prst="rect">
            <a:avLst/>
          </a:prstGeom>
        </p:spPr>
      </p:pic>
      <p:sp>
        <p:nvSpPr>
          <p:cNvPr id="6" name="TextBox 5"/>
          <p:cNvSpPr txBox="1"/>
          <p:nvPr/>
        </p:nvSpPr>
        <p:spPr>
          <a:xfrm>
            <a:off x="401444" y="2007220"/>
            <a:ext cx="2821258" cy="461665"/>
          </a:xfrm>
          <a:prstGeom prst="rect">
            <a:avLst/>
          </a:prstGeom>
          <a:noFill/>
        </p:spPr>
        <p:txBody>
          <a:bodyPr wrap="square" rtlCol="0">
            <a:spAutoFit/>
          </a:bodyPr>
          <a:lstStyle/>
          <a:p>
            <a:r>
              <a:rPr lang="en-US" sz="2400" dirty="0">
                <a:latin typeface="Times New Roman" panose="02020603050405020304" charset="0"/>
                <a:cs typeface="Times New Roman" panose="02020603050405020304" charset="0"/>
              </a:rPr>
              <a:t>1.Use Case Diagram:</a:t>
            </a:r>
            <a:endParaRPr lang="en-IN" sz="2400" dirty="0">
              <a:latin typeface="Times New Roman" panose="02020603050405020304" charset="0"/>
              <a:cs typeface="Times New Roman" panose="02020603050405020304" charset="0"/>
            </a:endParaRPr>
          </a:p>
        </p:txBody>
      </p:sp>
      <p:sp>
        <p:nvSpPr>
          <p:cNvPr id="2" name="Oval 1">
            <a:extLst>
              <a:ext uri="{FF2B5EF4-FFF2-40B4-BE49-F238E27FC236}">
                <a16:creationId xmlns:a16="http://schemas.microsoft.com/office/drawing/2014/main" id="{236C59EC-77BA-E6E9-17A6-8F8E8210F3D1}"/>
              </a:ext>
            </a:extLst>
          </p:cNvPr>
          <p:cNvSpPr/>
          <p:nvPr/>
        </p:nvSpPr>
        <p:spPr>
          <a:xfrm>
            <a:off x="5466735" y="3195484"/>
            <a:ext cx="2595717" cy="49161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Order</a:t>
            </a:r>
          </a:p>
        </p:txBody>
      </p:sp>
      <p:sp>
        <p:nvSpPr>
          <p:cNvPr id="3" name="Oval 2">
            <a:extLst>
              <a:ext uri="{FF2B5EF4-FFF2-40B4-BE49-F238E27FC236}">
                <a16:creationId xmlns:a16="http://schemas.microsoft.com/office/drawing/2014/main" id="{F96D9285-7E70-6C05-3EF4-E0E0B56BBC49}"/>
              </a:ext>
            </a:extLst>
          </p:cNvPr>
          <p:cNvSpPr/>
          <p:nvPr/>
        </p:nvSpPr>
        <p:spPr>
          <a:xfrm>
            <a:off x="5545393" y="5314336"/>
            <a:ext cx="2595717" cy="49161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6095" y="1277551"/>
            <a:ext cx="2346247" cy="1500187"/>
          </a:xfrm>
        </p:spPr>
        <p:txBody>
          <a:bodyPr/>
          <a:lstStyle/>
          <a:p>
            <a:r>
              <a:rPr lang="en-US" dirty="0">
                <a:solidFill>
                  <a:schemeClr val="tx1"/>
                </a:solidFill>
                <a:latin typeface="Times New Roman" panose="02020603050405020304" charset="0"/>
                <a:cs typeface="Times New Roman" panose="02020603050405020304" charset="0"/>
              </a:rPr>
              <a:t>2.Class Diagram:</a:t>
            </a:r>
            <a:endParaRPr lang="en-IN" dirty="0">
              <a:solidFill>
                <a:schemeClr val="tx1"/>
              </a:solidFill>
              <a:latin typeface="Times New Roman" panose="02020603050405020304" charset="0"/>
              <a:cs typeface="Times New Roman" panose="02020603050405020304" charset="0"/>
            </a:endParaRP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413" y="390331"/>
            <a:ext cx="7337270" cy="58168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85603" y="634740"/>
            <a:ext cx="4856344" cy="391095"/>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Agri Product Sells &amp; Supply APP</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5" name="Straight Arrow Connector 4"/>
          <p:cNvCxnSpPr/>
          <p:nvPr/>
        </p:nvCxnSpPr>
        <p:spPr>
          <a:xfrm>
            <a:off x="5713775" y="1025835"/>
            <a:ext cx="0" cy="52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56372" y="1569559"/>
            <a:ext cx="2314806" cy="391095"/>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Login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p:cNvCxnSpPr/>
          <p:nvPr/>
        </p:nvCxnSpPr>
        <p:spPr>
          <a:xfrm flipH="1">
            <a:off x="4206912" y="1960654"/>
            <a:ext cx="1531775" cy="53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27"/>
          <p:cNvSpPr>
            <a:spLocks noChangeArrowheads="1"/>
          </p:cNvSpPr>
          <p:nvPr/>
        </p:nvSpPr>
        <p:spPr bwMode="auto">
          <a:xfrm>
            <a:off x="6138522" y="2537374"/>
            <a:ext cx="2003425" cy="391096"/>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lang="en-US" altLang="en-US" sz="800" dirty="0"/>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Farmer</a:t>
            </a:r>
          </a:p>
        </p:txBody>
      </p:sp>
      <p:sp>
        <p:nvSpPr>
          <p:cNvPr id="9" name="Rectangle 26"/>
          <p:cNvSpPr>
            <a:spLocks noChangeArrowheads="1"/>
          </p:cNvSpPr>
          <p:nvPr/>
        </p:nvSpPr>
        <p:spPr bwMode="auto">
          <a:xfrm>
            <a:off x="6154748" y="3846487"/>
            <a:ext cx="1354491" cy="518798"/>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lvl="0" algn="ct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25"/>
          <p:cNvSpPr>
            <a:spLocks noChangeArrowheads="1"/>
          </p:cNvSpPr>
          <p:nvPr/>
        </p:nvSpPr>
        <p:spPr bwMode="auto">
          <a:xfrm>
            <a:off x="2825000" y="2511346"/>
            <a:ext cx="1960563" cy="351939"/>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p:cNvCxnSpPr/>
          <p:nvPr/>
        </p:nvCxnSpPr>
        <p:spPr>
          <a:xfrm>
            <a:off x="5734513" y="1960654"/>
            <a:ext cx="1386086" cy="577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3"/>
          <p:cNvSpPr>
            <a:spLocks noChangeArrowheads="1"/>
          </p:cNvSpPr>
          <p:nvPr/>
        </p:nvSpPr>
        <p:spPr bwMode="auto">
          <a:xfrm>
            <a:off x="432832" y="3846487"/>
            <a:ext cx="1960555" cy="518799"/>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Show Product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2048730" y="2895144"/>
            <a:ext cx="1632859" cy="795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81589" y="2873047"/>
            <a:ext cx="404009" cy="818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6"/>
          <p:cNvSpPr>
            <a:spLocks noChangeArrowheads="1"/>
          </p:cNvSpPr>
          <p:nvPr/>
        </p:nvSpPr>
        <p:spPr bwMode="auto">
          <a:xfrm>
            <a:off x="3012245" y="3829998"/>
            <a:ext cx="1960554" cy="518798"/>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lang="en-US" altLang="en-US" sz="2000" dirty="0">
                <a:latin typeface="Calibri" panose="020F0502020204030204" pitchFamily="34" charset="0"/>
                <a:cs typeface="Calibri" panose="020F0502020204030204" pitchFamily="34" charset="0"/>
              </a:rPr>
              <a:t>Product Details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5" name="Rectangle 26"/>
          <p:cNvSpPr>
            <a:spLocks noChangeArrowheads="1"/>
          </p:cNvSpPr>
          <p:nvPr/>
        </p:nvSpPr>
        <p:spPr bwMode="auto">
          <a:xfrm>
            <a:off x="9516077" y="3829998"/>
            <a:ext cx="1987199" cy="518798"/>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lvl="0" algn="ct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Product</a:t>
            </a:r>
          </a:p>
        </p:txBody>
      </p:sp>
      <p:sp>
        <p:nvSpPr>
          <p:cNvPr id="26" name="Rectangle 26"/>
          <p:cNvSpPr>
            <a:spLocks noChangeArrowheads="1"/>
          </p:cNvSpPr>
          <p:nvPr/>
        </p:nvSpPr>
        <p:spPr bwMode="auto">
          <a:xfrm>
            <a:off x="7888080" y="3829998"/>
            <a:ext cx="1291676" cy="518798"/>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lvl="0" algn="ct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Location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p:cNvCxnSpPr/>
          <p:nvPr/>
        </p:nvCxnSpPr>
        <p:spPr>
          <a:xfrm>
            <a:off x="7140234" y="2969226"/>
            <a:ext cx="0" cy="72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55352" y="2969226"/>
            <a:ext cx="1096550" cy="72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155352" y="2950900"/>
            <a:ext cx="3041980" cy="74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85598" y="5118410"/>
            <a:ext cx="3909826" cy="461665"/>
          </a:xfrm>
          <a:prstGeom prst="rect">
            <a:avLst/>
          </a:prstGeom>
          <a:noFill/>
        </p:spPr>
        <p:txBody>
          <a:bodyPr wrap="square" rtlCol="0">
            <a:spAutoFit/>
          </a:bodyPr>
          <a:lstStyle/>
          <a:p>
            <a:pPr algn="ctr"/>
            <a:r>
              <a:rPr lang="en-US" sz="2400" dirty="0">
                <a:latin typeface="Times New Roman" panose="02020603050405020304" charset="0"/>
                <a:cs typeface="Times New Roman" panose="02020603050405020304" charset="0"/>
              </a:rPr>
              <a:t>3.Work Flow Diagram</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490" y="1500575"/>
            <a:ext cx="2948412" cy="673913"/>
          </a:xfrm>
        </p:spPr>
        <p:txBody>
          <a:bodyPr/>
          <a:lstStyle/>
          <a:p>
            <a:r>
              <a:rPr lang="en-US" dirty="0">
                <a:solidFill>
                  <a:schemeClr val="tx1"/>
                </a:solidFill>
                <a:latin typeface="Times New Roman" panose="02020603050405020304" charset="0"/>
                <a:cs typeface="Times New Roman" panose="02020603050405020304" charset="0"/>
              </a:rPr>
              <a:t>4.Sequence Diagram:</a:t>
            </a:r>
            <a:endParaRPr lang="en-IN" dirty="0">
              <a:solidFill>
                <a:schemeClr val="tx1"/>
              </a:solidFill>
              <a:latin typeface="Times New Roman" panose="02020603050405020304" charset="0"/>
              <a:cs typeface="Times New Roman" panose="02020603050405020304" charset="0"/>
            </a:endParaRPr>
          </a:p>
          <a:p>
            <a:endParaRPr lang="en-IN"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683" y="569199"/>
            <a:ext cx="8279395" cy="53967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339" y="1199492"/>
            <a:ext cx="3461368" cy="1500187"/>
          </a:xfrm>
        </p:spPr>
        <p:txBody>
          <a:bodyPr/>
          <a:lstStyle/>
          <a:p>
            <a:r>
              <a:rPr lang="en-US" dirty="0">
                <a:solidFill>
                  <a:schemeClr val="tx1"/>
                </a:solidFill>
                <a:latin typeface="Times New Roman" panose="02020603050405020304" charset="0"/>
                <a:cs typeface="Times New Roman" panose="02020603050405020304" charset="0"/>
              </a:rPr>
              <a:t>5.Database Design</a:t>
            </a:r>
            <a:endParaRPr lang="en-IN" dirty="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220" y="580390"/>
            <a:ext cx="8335645" cy="5696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5835"/>
          </a:xfrm>
        </p:spPr>
        <p:txBody>
          <a:bodyPr>
            <a:normAutofit/>
          </a:bodyPr>
          <a:lstStyle/>
          <a:p>
            <a:pPr algn="l"/>
            <a:r>
              <a:rPr lang="en-US" sz="4000" dirty="0">
                <a:latin typeface="Times New Roman" panose="02020603050405020304" charset="0"/>
                <a:cs typeface="Times New Roman" panose="02020603050405020304" charset="0"/>
              </a:rPr>
              <a:t>                               CONCLUSION</a:t>
            </a:r>
          </a:p>
        </p:txBody>
      </p:sp>
      <p:sp>
        <p:nvSpPr>
          <p:cNvPr id="3" name="Text Placeholder 2"/>
          <p:cNvSpPr>
            <a:spLocks noGrp="1"/>
          </p:cNvSpPr>
          <p:nvPr>
            <p:ph type="body" idx="1"/>
          </p:nvPr>
        </p:nvSpPr>
        <p:spPr>
          <a:xfrm>
            <a:off x="953946" y="1461678"/>
            <a:ext cx="10515600" cy="4719203"/>
          </a:xfrm>
        </p:spPr>
        <p:txBody>
          <a:bodyPr/>
          <a:lstStyle/>
          <a:p>
            <a:pPr algn="just"/>
            <a:r>
              <a:rPr lang="en-US" sz="2800" dirty="0">
                <a:solidFill>
                  <a:schemeClr val="tx1"/>
                </a:solidFill>
              </a:rPr>
              <a:t>This android based application on organic farming is a very effective way for farmers to sell and customers to buy their products. This application is portable and can be easily installed and used on any mobile phones supporting Android OS. It also provides an interface between the farmers and buyers where the communication is done directly. This is the easiest way of organic marketing. This application can be further enhanced and several other functionaries can be added. The system can be made login independent. The present system logs in using Internet all the times. We can enhance the system by implementing offline also.</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89" y="-49162"/>
            <a:ext cx="10515600" cy="838200"/>
          </a:xfrm>
        </p:spPr>
        <p:txBody>
          <a:bodyPr/>
          <a:lstStyle/>
          <a:p>
            <a:pPr algn="ctr"/>
            <a:r>
              <a:rPr lang="en-US" sz="3600" dirty="0">
                <a:latin typeface="Times New Roman" panose="02020603050405020304" charset="0"/>
                <a:cs typeface="Times New Roman" panose="02020603050405020304" charset="0"/>
              </a:rPr>
              <a:t>REFERENCES</a:t>
            </a:r>
          </a:p>
        </p:txBody>
      </p:sp>
      <p:sp>
        <p:nvSpPr>
          <p:cNvPr id="3" name="Text Placeholder 2"/>
          <p:cNvSpPr>
            <a:spLocks noGrp="1"/>
          </p:cNvSpPr>
          <p:nvPr>
            <p:ph type="body" idx="1"/>
          </p:nvPr>
        </p:nvSpPr>
        <p:spPr>
          <a:xfrm>
            <a:off x="-740780" y="1107562"/>
            <a:ext cx="12597500" cy="5319252"/>
          </a:xfrm>
        </p:spPr>
        <p:txBody>
          <a:bodyPr/>
          <a:lstStyle/>
          <a:p>
            <a:pPr marL="1828800" marR="0" lvl="3" indent="-457200">
              <a:lnSpc>
                <a:spcPct val="115000"/>
              </a:lnSpc>
              <a:spcBef>
                <a:spcPts val="0"/>
              </a:spcBef>
              <a:spcAft>
                <a:spcPts val="0"/>
              </a:spcAft>
              <a:buFont typeface="Wingdings" panose="05000000000000000000" pitchFamily="2" charset="2"/>
              <a:buChar char="Ø"/>
            </a:pPr>
            <a:r>
              <a:rPr lang="en-IN" sz="2800" dirty="0">
                <a:solidFill>
                  <a:schemeClr val="tx1"/>
                </a:solidFill>
              </a:rPr>
              <a:t>Referred Papers:</a:t>
            </a:r>
          </a:p>
          <a:p>
            <a:pPr marL="1600200" marR="0" lvl="3" indent="-228600">
              <a:lnSpc>
                <a:spcPct val="115000"/>
              </a:lnSpc>
              <a:spcBef>
                <a:spcPts val="0"/>
              </a:spcBef>
              <a:spcAft>
                <a:spcPts val="0"/>
              </a:spcAft>
              <a:buFont typeface="Symbol" panose="05050102010706020507" pitchFamily="18" charset="2"/>
              <a:buChar char=""/>
            </a:pPr>
            <a:r>
              <a:rPr lang="en-IN" sz="2800" dirty="0">
                <a:solidFill>
                  <a:schemeClr val="tx1"/>
                </a:solidFill>
              </a:rPr>
              <a:t> 1. Paper Name: AN EFFECTIVE AGRICULTURE MARKETING BY USING ANDROID BASED APPLICATION –IJRTER</a:t>
            </a:r>
          </a:p>
          <a:p>
            <a:pPr marR="0" lvl="3">
              <a:lnSpc>
                <a:spcPct val="115000"/>
              </a:lnSpc>
              <a:spcBef>
                <a:spcPts val="0"/>
              </a:spcBef>
              <a:spcAft>
                <a:spcPts val="0"/>
              </a:spcAft>
            </a:pPr>
            <a:r>
              <a:rPr lang="en-IN" sz="2800" dirty="0">
                <a:solidFill>
                  <a:schemeClr val="tx1"/>
                </a:solidFill>
              </a:rPr>
              <a:t>   Author Name: </a:t>
            </a:r>
            <a:r>
              <a:rPr lang="en-IN" sz="2800" dirty="0" err="1">
                <a:solidFill>
                  <a:schemeClr val="tx1"/>
                </a:solidFill>
              </a:rPr>
              <a:t>Dr.</a:t>
            </a:r>
            <a:r>
              <a:rPr lang="en-IN" sz="2800" dirty="0">
                <a:solidFill>
                  <a:schemeClr val="tx1"/>
                </a:solidFill>
              </a:rPr>
              <a:t> M. </a:t>
            </a:r>
            <a:r>
              <a:rPr lang="en-IN" sz="2800" dirty="0" err="1">
                <a:solidFill>
                  <a:schemeClr val="tx1"/>
                </a:solidFill>
              </a:rPr>
              <a:t>Laxmaiah</a:t>
            </a:r>
            <a:r>
              <a:rPr lang="en-IN" sz="2800" dirty="0">
                <a:solidFill>
                  <a:schemeClr val="tx1"/>
                </a:solidFill>
              </a:rPr>
              <a:t>, K. </a:t>
            </a:r>
            <a:r>
              <a:rPr lang="en-IN" sz="2800" dirty="0" err="1">
                <a:solidFill>
                  <a:schemeClr val="tx1"/>
                </a:solidFill>
              </a:rPr>
              <a:t>Navneetha</a:t>
            </a:r>
            <a:endParaRPr lang="en-IN" sz="2800" dirty="0">
              <a:solidFill>
                <a:schemeClr val="tx1"/>
              </a:solidFill>
            </a:endParaRPr>
          </a:p>
          <a:p>
            <a:pPr marL="1828800" marR="0" lvl="3" indent="-457200">
              <a:lnSpc>
                <a:spcPct val="115000"/>
              </a:lnSpc>
              <a:spcBef>
                <a:spcPts val="0"/>
              </a:spcBef>
              <a:spcAft>
                <a:spcPts val="0"/>
              </a:spcAft>
              <a:buFont typeface="Wingdings" panose="05000000000000000000" pitchFamily="2" charset="2"/>
              <a:buChar char="Ø"/>
            </a:pPr>
            <a:r>
              <a:rPr lang="en-IN" sz="2800" dirty="0">
                <a:solidFill>
                  <a:schemeClr val="tx1"/>
                </a:solidFill>
              </a:rPr>
              <a:t> Web References: </a:t>
            </a:r>
            <a:br>
              <a:rPr lang="en-IN" sz="2800" dirty="0">
                <a:solidFill>
                  <a:schemeClr val="tx1"/>
                </a:solidFill>
              </a:rPr>
            </a:br>
            <a:r>
              <a:rPr lang="en-IN" sz="2800" dirty="0">
                <a:solidFill>
                  <a:schemeClr val="tx1"/>
                </a:solidFill>
              </a:rPr>
              <a:t>• https://www.agrifarming.in/organic-farming-project-proposal-disease-control</a:t>
            </a:r>
            <a:br>
              <a:rPr lang="en-IN" sz="2800" dirty="0">
                <a:solidFill>
                  <a:schemeClr val="tx1"/>
                </a:solidFill>
              </a:rPr>
            </a:br>
            <a:r>
              <a:rPr lang="en-IN" sz="2800" dirty="0">
                <a:solidFill>
                  <a:schemeClr val="tx1"/>
                </a:solidFill>
              </a:rPr>
              <a:t>•https://www.conserve-energy-future.com/organic-farming-benefits.php </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993"/>
            <a:ext cx="12192000" cy="723900"/>
          </a:xfrm>
        </p:spPr>
        <p:txBody>
          <a:bodyPr/>
          <a:lstStyle/>
          <a:p>
            <a:pPr algn="ctr"/>
            <a:r>
              <a:rPr lang="en-US" dirty="0">
                <a:latin typeface="Times New Roman" panose="02020603050405020304" charset="0"/>
                <a:cs typeface="Times New Roman" panose="02020603050405020304" charset="0"/>
              </a:rPr>
              <a:t>Index</a:t>
            </a:r>
          </a:p>
        </p:txBody>
      </p:sp>
      <p:graphicFrame>
        <p:nvGraphicFramePr>
          <p:cNvPr id="3" name="Table 3"/>
          <p:cNvGraphicFramePr>
            <a:graphicFrameLocks noGrp="1"/>
          </p:cNvGraphicFramePr>
          <p:nvPr/>
        </p:nvGraphicFramePr>
        <p:xfrm>
          <a:off x="1663176" y="1287681"/>
          <a:ext cx="8865648" cy="5172112"/>
        </p:xfrm>
        <a:graphic>
          <a:graphicData uri="http://schemas.openxmlformats.org/drawingml/2006/table">
            <a:tbl>
              <a:tblPr firstRow="1" bandRow="1">
                <a:tableStyleId>{5C22544A-7EE6-4342-B048-85BDC9FD1C3A}</a:tableStyleId>
              </a:tblPr>
              <a:tblGrid>
                <a:gridCol w="960754">
                  <a:extLst>
                    <a:ext uri="{9D8B030D-6E8A-4147-A177-3AD203B41FA5}">
                      <a16:colId xmlns:a16="http://schemas.microsoft.com/office/drawing/2014/main" val="20000"/>
                    </a:ext>
                  </a:extLst>
                </a:gridCol>
                <a:gridCol w="7904894">
                  <a:extLst>
                    <a:ext uri="{9D8B030D-6E8A-4147-A177-3AD203B41FA5}">
                      <a16:colId xmlns:a16="http://schemas.microsoft.com/office/drawing/2014/main" val="20001"/>
                    </a:ext>
                  </a:extLst>
                </a:gridCol>
              </a:tblGrid>
              <a:tr h="549926">
                <a:tc>
                  <a:txBody>
                    <a:bodyPr/>
                    <a:lstStyle/>
                    <a:p>
                      <a:pPr algn="ctr"/>
                      <a:r>
                        <a:rPr lang="en-US" dirty="0">
                          <a:solidFill>
                            <a:schemeClr val="bg1"/>
                          </a:solidFill>
                        </a:rPr>
                        <a:t>Sr. No.</a:t>
                      </a:r>
                    </a:p>
                  </a:txBody>
                  <a:tcPr/>
                </a:tc>
                <a:tc>
                  <a:txBody>
                    <a:bodyPr/>
                    <a:lstStyle/>
                    <a:p>
                      <a:r>
                        <a:rPr lang="en-US" dirty="0"/>
                        <a:t>CONTENT</a:t>
                      </a:r>
                    </a:p>
                  </a:txBody>
                  <a:tcPr/>
                </a:tc>
                <a:extLst>
                  <a:ext uri="{0D108BD9-81ED-4DB2-BD59-A6C34878D82A}">
                    <a16:rowId xmlns:a16="http://schemas.microsoft.com/office/drawing/2014/main" val="10000"/>
                  </a:ext>
                </a:extLst>
              </a:tr>
              <a:tr h="520639">
                <a:tc>
                  <a:txBody>
                    <a:bodyPr/>
                    <a:lstStyle/>
                    <a:p>
                      <a:pPr algn="ctr"/>
                      <a:r>
                        <a:rPr lang="en-US" dirty="0"/>
                        <a:t>1.</a:t>
                      </a:r>
                    </a:p>
                  </a:txBody>
                  <a:tcPr/>
                </a:tc>
                <a:tc>
                  <a:txBody>
                    <a:bodyPr/>
                    <a:lstStyle/>
                    <a:p>
                      <a:r>
                        <a:rPr lang="en-US" dirty="0"/>
                        <a:t>Introduction</a:t>
                      </a:r>
                    </a:p>
                  </a:txBody>
                  <a:tcPr/>
                </a:tc>
                <a:extLst>
                  <a:ext uri="{0D108BD9-81ED-4DB2-BD59-A6C34878D82A}">
                    <a16:rowId xmlns:a16="http://schemas.microsoft.com/office/drawing/2014/main" val="10001"/>
                  </a:ext>
                </a:extLst>
              </a:tr>
              <a:tr h="520639">
                <a:tc>
                  <a:txBody>
                    <a:bodyPr/>
                    <a:lstStyle/>
                    <a:p>
                      <a:pPr algn="ctr"/>
                      <a:r>
                        <a:rPr lang="en-US" dirty="0"/>
                        <a:t>2.</a:t>
                      </a:r>
                    </a:p>
                  </a:txBody>
                  <a:tcPr/>
                </a:tc>
                <a:tc>
                  <a:txBody>
                    <a:bodyPr/>
                    <a:lstStyle/>
                    <a:p>
                      <a:r>
                        <a:rPr lang="en-US" dirty="0"/>
                        <a:t>Problem Statement</a:t>
                      </a:r>
                    </a:p>
                  </a:txBody>
                  <a:tcPr/>
                </a:tc>
                <a:extLst>
                  <a:ext uri="{0D108BD9-81ED-4DB2-BD59-A6C34878D82A}">
                    <a16:rowId xmlns:a16="http://schemas.microsoft.com/office/drawing/2014/main" val="10002"/>
                  </a:ext>
                </a:extLst>
              </a:tr>
              <a:tr h="440996">
                <a:tc>
                  <a:txBody>
                    <a:bodyPr/>
                    <a:lstStyle/>
                    <a:p>
                      <a:pPr algn="ctr"/>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Objective</a:t>
                      </a:r>
                    </a:p>
                  </a:txBody>
                  <a:tcPr/>
                </a:tc>
                <a:extLst>
                  <a:ext uri="{0D108BD9-81ED-4DB2-BD59-A6C34878D82A}">
                    <a16:rowId xmlns:a16="http://schemas.microsoft.com/office/drawing/2014/main" val="10003"/>
                  </a:ext>
                </a:extLst>
              </a:tr>
              <a:tr h="430730">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Existing System</a:t>
                      </a:r>
                    </a:p>
                  </a:txBody>
                  <a:tcPr/>
                </a:tc>
                <a:extLst>
                  <a:ext uri="{0D108BD9-81ED-4DB2-BD59-A6C34878D82A}">
                    <a16:rowId xmlns:a16="http://schemas.microsoft.com/office/drawing/2014/main" val="10004"/>
                  </a:ext>
                </a:extLst>
              </a:tr>
              <a:tr h="409784">
                <a:tc>
                  <a:txBody>
                    <a:bodyPr/>
                    <a:lstStyle/>
                    <a:p>
                      <a:pPr algn="ctr"/>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Development Environment</a:t>
                      </a:r>
                    </a:p>
                  </a:txBody>
                  <a:tcPr/>
                </a:tc>
                <a:extLst>
                  <a:ext uri="{0D108BD9-81ED-4DB2-BD59-A6C34878D82A}">
                    <a16:rowId xmlns:a16="http://schemas.microsoft.com/office/drawing/2014/main" val="10005"/>
                  </a:ext>
                </a:extLst>
              </a:tr>
              <a:tr h="427997">
                <a:tc>
                  <a:txBody>
                    <a:bodyPr/>
                    <a:lstStyle/>
                    <a:p>
                      <a:pPr algn="ctr"/>
                      <a:r>
                        <a:rPr lang="en-US" dirty="0"/>
                        <a:t>6.</a:t>
                      </a:r>
                    </a:p>
                  </a:txBody>
                  <a:tcPr/>
                </a:tc>
                <a:tc>
                  <a:txBody>
                    <a:bodyPr/>
                    <a:lstStyle/>
                    <a:p>
                      <a:r>
                        <a:rPr lang="en-US" dirty="0"/>
                        <a:t>Block Diagram</a:t>
                      </a:r>
                    </a:p>
                  </a:txBody>
                  <a:tcPr/>
                </a:tc>
                <a:extLst>
                  <a:ext uri="{0D108BD9-81ED-4DB2-BD59-A6C34878D82A}">
                    <a16:rowId xmlns:a16="http://schemas.microsoft.com/office/drawing/2014/main" val="10006"/>
                  </a:ext>
                </a:extLst>
              </a:tr>
              <a:tr h="484090">
                <a:tc>
                  <a:txBody>
                    <a:bodyPr/>
                    <a:lstStyle/>
                    <a:p>
                      <a:pPr algn="ctr"/>
                      <a:r>
                        <a:rPr lang="en-US" dirty="0"/>
                        <a:t>7.</a:t>
                      </a:r>
                    </a:p>
                  </a:txBody>
                  <a:tcPr/>
                </a:tc>
                <a:tc>
                  <a:txBody>
                    <a:bodyPr/>
                    <a:lstStyle/>
                    <a:p>
                      <a:r>
                        <a:rPr lang="en-US" dirty="0"/>
                        <a:t>Functional Requirements</a:t>
                      </a:r>
                    </a:p>
                  </a:txBody>
                  <a:tcPr/>
                </a:tc>
                <a:extLst>
                  <a:ext uri="{0D108BD9-81ED-4DB2-BD59-A6C34878D82A}">
                    <a16:rowId xmlns:a16="http://schemas.microsoft.com/office/drawing/2014/main" val="10007"/>
                  </a:ext>
                </a:extLst>
              </a:tr>
              <a:tr h="433336">
                <a:tc>
                  <a:txBody>
                    <a:bodyPr/>
                    <a:lstStyle/>
                    <a:p>
                      <a:pPr algn="ctr"/>
                      <a:r>
                        <a:rPr lang="en-US" dirty="0"/>
                        <a:t>8.</a:t>
                      </a:r>
                    </a:p>
                  </a:txBody>
                  <a:tcPr/>
                </a:tc>
                <a:tc>
                  <a:txBody>
                    <a:bodyPr/>
                    <a:lstStyle/>
                    <a:p>
                      <a:r>
                        <a:rPr lang="en-US" dirty="0"/>
                        <a:t>Non-Functional Requirements</a:t>
                      </a:r>
                    </a:p>
                  </a:txBody>
                  <a:tcPr/>
                </a:tc>
                <a:extLst>
                  <a:ext uri="{0D108BD9-81ED-4DB2-BD59-A6C34878D82A}">
                    <a16:rowId xmlns:a16="http://schemas.microsoft.com/office/drawing/2014/main" val="10008"/>
                  </a:ext>
                </a:extLst>
              </a:tr>
              <a:tr h="433336">
                <a:tc>
                  <a:txBody>
                    <a:bodyPr/>
                    <a:lstStyle/>
                    <a:p>
                      <a:pPr algn="ctr"/>
                      <a:r>
                        <a:rPr lang="en-US" dirty="0"/>
                        <a:t>9.</a:t>
                      </a:r>
                    </a:p>
                  </a:txBody>
                  <a:tcPr/>
                </a:tc>
                <a:tc>
                  <a:txBody>
                    <a:bodyPr/>
                    <a:lstStyle/>
                    <a:p>
                      <a:r>
                        <a:rPr lang="en-US" dirty="0"/>
                        <a:t>Conclusion</a:t>
                      </a:r>
                    </a:p>
                  </a:txBody>
                  <a:tcPr/>
                </a:tc>
                <a:extLst>
                  <a:ext uri="{0D108BD9-81ED-4DB2-BD59-A6C34878D82A}">
                    <a16:rowId xmlns:a16="http://schemas.microsoft.com/office/drawing/2014/main" val="10009"/>
                  </a:ext>
                </a:extLst>
              </a:tr>
              <a:tr h="520639">
                <a:tc>
                  <a:txBody>
                    <a:bodyPr/>
                    <a:lstStyle/>
                    <a:p>
                      <a:pPr algn="ctr"/>
                      <a:r>
                        <a:rPr lang="en-US" dirty="0"/>
                        <a:t>10.</a:t>
                      </a:r>
                    </a:p>
                  </a:txBody>
                  <a:tcPr/>
                </a:tc>
                <a:tc>
                  <a:txBody>
                    <a:bodyPr/>
                    <a:lstStyle/>
                    <a:p>
                      <a:r>
                        <a:rPr lang="en-US" dirty="0"/>
                        <a:t>References</a:t>
                      </a:r>
                    </a:p>
                  </a:txBody>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rectangular sign with blue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66"/>
            <a:ext cx="12192001" cy="68633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ign in a vineyard&#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t="7062" r="23298" b="2029"/>
          <a:stretch>
            <a:fillRect/>
          </a:stretch>
        </p:blipFill>
        <p:spPr>
          <a:xfrm>
            <a:off x="4548238" y="437743"/>
            <a:ext cx="7581836" cy="5982513"/>
          </a:xfrm>
          <a:prstGeom prst="rect">
            <a:avLst/>
          </a:prstGeom>
          <a:effectLst>
            <a:outerShdw blurRad="50800" dist="38100" dir="5400000" algn="t" rotWithShape="0">
              <a:schemeClr val="bg1">
                <a:alpha val="40000"/>
              </a:schemeClr>
            </a:outerShdw>
            <a:softEdge rad="1270000"/>
          </a:effectLst>
        </p:spPr>
      </p:pic>
      <p:sp>
        <p:nvSpPr>
          <p:cNvPr id="2" name="Title 1"/>
          <p:cNvSpPr>
            <a:spLocks noGrp="1"/>
          </p:cNvSpPr>
          <p:nvPr>
            <p:ph type="title"/>
          </p:nvPr>
        </p:nvSpPr>
        <p:spPr>
          <a:xfrm>
            <a:off x="477981" y="1305243"/>
            <a:ext cx="4023360" cy="1570037"/>
          </a:xfrm>
        </p:spPr>
        <p:txBody>
          <a:bodyPr vert="horz" lIns="91440" tIns="45720" rIns="91440" bIns="45720" rtlCol="0" anchor="b">
            <a:normAutofit/>
          </a:bodyPr>
          <a:lstStyle/>
          <a:p>
            <a:pPr>
              <a:lnSpc>
                <a:spcPct val="90000"/>
              </a:lnSpc>
            </a:pPr>
            <a:r>
              <a:rPr lang="en-US" sz="4000" dirty="0">
                <a:latin typeface="Times New Roman" panose="02020603050405020304" charset="0"/>
                <a:cs typeface="Times New Roman" panose="02020603050405020304" charset="0"/>
              </a:rPr>
              <a:t>INTRODUCTION</a:t>
            </a:r>
          </a:p>
        </p:txBody>
      </p:sp>
      <p:sp>
        <p:nvSpPr>
          <p:cNvPr id="3" name="Text Placeholder 2"/>
          <p:cNvSpPr>
            <a:spLocks noGrp="1"/>
          </p:cNvSpPr>
          <p:nvPr>
            <p:ph type="body" idx="1"/>
          </p:nvPr>
        </p:nvSpPr>
        <p:spPr>
          <a:xfrm>
            <a:off x="458169" y="2976870"/>
            <a:ext cx="4023359" cy="3383290"/>
          </a:xfrm>
        </p:spPr>
        <p:txBody>
          <a:bodyPr vert="horz" lIns="91440" tIns="45720" rIns="91440" bIns="45720" rtlCol="0">
            <a:noAutofit/>
          </a:bodyPr>
          <a:lstStyle/>
          <a:p>
            <a:pPr marR="0" algn="just">
              <a:lnSpc>
                <a:spcPct val="90000"/>
              </a:lnSpc>
              <a:spcBef>
                <a:spcPts val="1000"/>
              </a:spcBef>
              <a:spcAft>
                <a:spcPts val="0"/>
              </a:spcAft>
            </a:pPr>
            <a:r>
              <a:rPr lang="en-US" sz="1800" dirty="0">
                <a:solidFill>
                  <a:schemeClr val="tx1"/>
                </a:solidFill>
                <a:effectLst/>
              </a:rPr>
              <a:t>In a world increasingly conscious of health and sustainability, the demand for organic agricultural products has seen a remarkable upsurge. The quest chemical-free, environmentally friendly, and nutrient-rich foods has led to a growing community of both organic farmers and consumers. To bridge the gap and facilitate access to these wholesome products, we introduce our Android application.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people at a market&#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3627" t="9091" r="19671"/>
          <a:stretch>
            <a:fillRect/>
          </a:stretch>
        </p:blipFill>
        <p:spPr>
          <a:xfrm>
            <a:off x="4300766" y="286971"/>
            <a:ext cx="7943061" cy="6284058"/>
          </a:xfrm>
          <a:prstGeom prst="rect">
            <a:avLst/>
          </a:prstGeom>
          <a:effectLst>
            <a:softEdge rad="1270000"/>
          </a:effectLst>
        </p:spPr>
      </p:pic>
      <p:sp>
        <p:nvSpPr>
          <p:cNvPr id="2" name="Title 1"/>
          <p:cNvSpPr>
            <a:spLocks noGrp="1"/>
          </p:cNvSpPr>
          <p:nvPr>
            <p:ph type="title"/>
          </p:nvPr>
        </p:nvSpPr>
        <p:spPr>
          <a:xfrm>
            <a:off x="477981" y="1122363"/>
            <a:ext cx="4023360" cy="1904299"/>
          </a:xfrm>
        </p:spPr>
        <p:txBody>
          <a:bodyPr vert="horz" lIns="91440" tIns="45720" rIns="91440" bIns="45720" rtlCol="0" anchor="b">
            <a:normAutofit/>
          </a:bodyPr>
          <a:lstStyle/>
          <a:p>
            <a:pPr>
              <a:lnSpc>
                <a:spcPct val="90000"/>
              </a:lnSpc>
            </a:pPr>
            <a:r>
              <a:rPr lang="en-US" sz="4000" dirty="0">
                <a:latin typeface="Times New Roman" panose="02020603050405020304" charset="0"/>
                <a:cs typeface="Times New Roman" panose="02020603050405020304" charset="0"/>
              </a:rPr>
              <a:t>PROBLEM  STATEMENT</a:t>
            </a:r>
          </a:p>
        </p:txBody>
      </p:sp>
      <p:sp>
        <p:nvSpPr>
          <p:cNvPr id="3" name="Text Placeholder 2"/>
          <p:cNvSpPr>
            <a:spLocks noGrp="1"/>
          </p:cNvSpPr>
          <p:nvPr>
            <p:ph type="body" idx="1"/>
          </p:nvPr>
        </p:nvSpPr>
        <p:spPr>
          <a:xfrm>
            <a:off x="477980" y="3026663"/>
            <a:ext cx="4023359" cy="3675079"/>
          </a:xfrm>
        </p:spPr>
        <p:txBody>
          <a:bodyPr vert="horz" lIns="91440" tIns="45720" rIns="91440" bIns="45720" rtlCol="0">
            <a:normAutofit/>
          </a:bodyPr>
          <a:lstStyle/>
          <a:p>
            <a:pPr algn="just">
              <a:lnSpc>
                <a:spcPct val="90000"/>
              </a:lnSpc>
              <a:spcBef>
                <a:spcPts val="1000"/>
              </a:spcBef>
            </a:pPr>
            <a:r>
              <a:rPr lang="en-US" sz="2000" dirty="0">
                <a:solidFill>
                  <a:schemeClr val="tx1"/>
                </a:solidFill>
              </a:rPr>
              <a:t>There is no interface between customer and farmer for trading of organic products. Customers can't get organic products easily because there are only few farmers who growing organic crops in their farm. Farmers are also unaware of people who want to buy organic products. So, there is need to provide an application to help those farmers and customers. </a:t>
            </a:r>
          </a:p>
          <a:p>
            <a:pPr algn="just">
              <a:lnSpc>
                <a:spcPct val="90000"/>
              </a:lnSpc>
              <a:spcBef>
                <a:spcPts val="1000"/>
              </a:spcBef>
            </a:pPr>
            <a:endParaRPr lang="en-US" sz="2000" dirty="0">
              <a:solidFill>
                <a:schemeClr val="tx1"/>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984"/>
            <a:ext cx="10972800" cy="582613"/>
          </a:xfrm>
        </p:spPr>
        <p:txBody>
          <a:bodyPr>
            <a:normAutofit fontScale="90000"/>
          </a:bodyPr>
          <a:lstStyle/>
          <a:p>
            <a:pPr algn="ctr"/>
            <a:r>
              <a:rPr lang="en-US" dirty="0">
                <a:latin typeface="Times New Roman" panose="02020603050405020304" charset="0"/>
                <a:cs typeface="Times New Roman" panose="02020603050405020304" charset="0"/>
              </a:rPr>
              <a:t>OBJECTIVE</a:t>
            </a:r>
            <a:endParaRPr lang="en-IN" dirty="0">
              <a:latin typeface="Times New Roman" panose="02020603050405020304" charset="0"/>
              <a:cs typeface="Times New Roman" panose="02020603050405020304" charset="0"/>
            </a:endParaRPr>
          </a:p>
        </p:txBody>
      </p:sp>
      <p:sp>
        <p:nvSpPr>
          <p:cNvPr id="3" name="TextBox 2"/>
          <p:cNvSpPr txBox="1"/>
          <p:nvPr/>
        </p:nvSpPr>
        <p:spPr>
          <a:xfrm>
            <a:off x="609600" y="1228397"/>
            <a:ext cx="10972800"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main objective of this project is increase income of the farmer who does organic farming and also gives benefits to the customer by getting organic products which they want for their healthy life.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is a mobile based approach for better and clear trading of organic products.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This application will act as unique and secure way to perform organic product trading</a:t>
            </a:r>
            <a:endParaRPr lang="en-IN" sz="280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charset="0"/>
                <a:cs typeface="Times New Roman" panose="02020603050405020304" charset="0"/>
              </a:rPr>
              <a:t>EXISTING SYSTEM</a:t>
            </a:r>
            <a:endParaRPr lang="en-IN" sz="4000" dirty="0">
              <a:latin typeface="Times New Roman" panose="02020603050405020304" charset="0"/>
              <a:cs typeface="Times New Roman" panose="02020603050405020304" charset="0"/>
            </a:endParaRPr>
          </a:p>
        </p:txBody>
      </p:sp>
      <p:sp>
        <p:nvSpPr>
          <p:cNvPr id="3" name="TextBox 2"/>
          <p:cNvSpPr txBox="1"/>
          <p:nvPr/>
        </p:nvSpPr>
        <p:spPr>
          <a:xfrm>
            <a:off x="969523" y="1410511"/>
            <a:ext cx="1025295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There is no any option to the farmers for advertisement of organic products. </a:t>
            </a:r>
          </a:p>
          <a:p>
            <a:pPr marL="457200" indent="-457200">
              <a:buFont typeface="Arial" panose="020B0604020202020204" pitchFamily="34" charset="0"/>
              <a:buChar char="•"/>
            </a:pPr>
            <a:r>
              <a:rPr lang="en-US" sz="2800" dirty="0"/>
              <a:t>Farmer have to sell their products to the traders in market at low price, this affect on the income of farmers. </a:t>
            </a:r>
          </a:p>
          <a:p>
            <a:pPr marL="457200" indent="-457200">
              <a:buFont typeface="Arial" panose="020B0604020202020204" pitchFamily="34" charset="0"/>
              <a:buChar char="•"/>
            </a:pPr>
            <a:r>
              <a:rPr lang="en-US" sz="2800" dirty="0"/>
              <a:t>Farmers can’t get the price which they want.</a:t>
            </a:r>
          </a:p>
          <a:p>
            <a:pPr marL="457200" indent="-457200">
              <a:buFont typeface="Arial" panose="020B0604020202020204" pitchFamily="34" charset="0"/>
              <a:buChar cha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920" y="117836"/>
            <a:ext cx="8572159" cy="877960"/>
          </a:xfrm>
        </p:spPr>
        <p:txBody>
          <a:bodyPr>
            <a:normAutofit/>
          </a:bodyPr>
          <a:lstStyle/>
          <a:p>
            <a:pPr algn="ctr"/>
            <a:r>
              <a:rPr lang="en-US" sz="4000" dirty="0">
                <a:latin typeface="Times New Roman" panose="02020603050405020304" charset="0"/>
                <a:cs typeface="Times New Roman" panose="02020603050405020304" charset="0"/>
              </a:rPr>
              <a:t>DEVELOPMENT ENVIRONMENT</a:t>
            </a:r>
          </a:p>
        </p:txBody>
      </p:sp>
      <p:sp>
        <p:nvSpPr>
          <p:cNvPr id="3" name="Text Placeholder 2"/>
          <p:cNvSpPr>
            <a:spLocks noGrp="1"/>
          </p:cNvSpPr>
          <p:nvPr>
            <p:ph type="body" idx="1"/>
          </p:nvPr>
        </p:nvSpPr>
        <p:spPr>
          <a:xfrm>
            <a:off x="1077247" y="1448648"/>
            <a:ext cx="5955851" cy="4008569"/>
          </a:xfrm>
        </p:spPr>
        <p:txBody>
          <a:bodyPr>
            <a:normAutofit/>
          </a:bodyPr>
          <a:lstStyle/>
          <a:p>
            <a:pPr>
              <a:buClr>
                <a:schemeClr val="accent1"/>
              </a:buClr>
            </a:pPr>
            <a:r>
              <a:rPr lang="en-IN" sz="2800" dirty="0">
                <a:solidFill>
                  <a:schemeClr val="tx1"/>
                </a:solidFill>
              </a:rPr>
              <a:t>➢ Software Requirements : </a:t>
            </a:r>
          </a:p>
          <a:p>
            <a:pPr>
              <a:buClr>
                <a:schemeClr val="accent1"/>
              </a:buClr>
            </a:pPr>
            <a:r>
              <a:rPr lang="en-IN" sz="2800" dirty="0">
                <a:solidFill>
                  <a:schemeClr val="tx1"/>
                </a:solidFill>
              </a:rPr>
              <a:t>	• Android Studio </a:t>
            </a:r>
          </a:p>
          <a:p>
            <a:pPr>
              <a:buClr>
                <a:schemeClr val="accent1"/>
              </a:buClr>
            </a:pPr>
            <a:r>
              <a:rPr lang="en-IN" sz="2800" dirty="0">
                <a:solidFill>
                  <a:schemeClr val="tx1"/>
                </a:solidFill>
              </a:rPr>
              <a:t>	• Language Used – </a:t>
            </a:r>
          </a:p>
          <a:p>
            <a:pPr>
              <a:buClr>
                <a:schemeClr val="accent1"/>
              </a:buClr>
            </a:pPr>
            <a:r>
              <a:rPr lang="en-IN" sz="2800" dirty="0">
                <a:solidFill>
                  <a:schemeClr val="tx1"/>
                </a:solidFill>
              </a:rPr>
              <a:t>		Frontend – XML</a:t>
            </a:r>
          </a:p>
          <a:p>
            <a:pPr>
              <a:buClr>
                <a:schemeClr val="accent1"/>
              </a:buClr>
            </a:pPr>
            <a:r>
              <a:rPr lang="en-IN" sz="2800" dirty="0">
                <a:solidFill>
                  <a:schemeClr val="tx1"/>
                </a:solidFill>
              </a:rPr>
              <a:t> 		Backend – Java </a:t>
            </a:r>
          </a:p>
          <a:p>
            <a:pPr>
              <a:buClr>
                <a:schemeClr val="accent1"/>
              </a:buClr>
            </a:pPr>
            <a:r>
              <a:rPr lang="en-IN" sz="2800" dirty="0">
                <a:solidFill>
                  <a:schemeClr val="tx1"/>
                </a:solidFill>
              </a:rPr>
              <a:t>		Database – Firebase</a:t>
            </a:r>
          </a:p>
          <a:p>
            <a:pPr>
              <a:buClr>
                <a:schemeClr val="accent1"/>
              </a:buClr>
            </a:pPr>
            <a:r>
              <a:rPr lang="en-IN" sz="2800" dirty="0">
                <a:solidFill>
                  <a:schemeClr val="tx1"/>
                </a:solidFill>
              </a:rPr>
              <a:t> </a:t>
            </a:r>
            <a:endParaRPr lang="en-US" sz="2800" dirty="0">
              <a:solidFill>
                <a:schemeClr val="tx1"/>
              </a:solidFill>
            </a:endParaRPr>
          </a:p>
        </p:txBody>
      </p:sp>
      <p:sp>
        <p:nvSpPr>
          <p:cNvPr id="7" name="Text Placeholder 2"/>
          <p:cNvSpPr txBox="1"/>
          <p:nvPr/>
        </p:nvSpPr>
        <p:spPr>
          <a:xfrm>
            <a:off x="6293796" y="1438919"/>
            <a:ext cx="5955851" cy="40085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buClr>
                <a:schemeClr val="accent1"/>
              </a:buClr>
            </a:pPr>
            <a:r>
              <a:rPr lang="en-IN" sz="2800" dirty="0">
                <a:solidFill>
                  <a:schemeClr val="tx1"/>
                </a:solidFill>
              </a:rPr>
              <a:t>➢ Hardware Requirements :</a:t>
            </a:r>
          </a:p>
          <a:p>
            <a:pPr>
              <a:buClr>
                <a:schemeClr val="accent1"/>
              </a:buClr>
            </a:pPr>
            <a:r>
              <a:rPr lang="en-IN" sz="2800" dirty="0">
                <a:solidFill>
                  <a:schemeClr val="tx1"/>
                </a:solidFill>
              </a:rPr>
              <a:t>	• Processor Intel i3 Processor</a:t>
            </a:r>
          </a:p>
          <a:p>
            <a:pPr>
              <a:buClr>
                <a:schemeClr val="accent1"/>
              </a:buClr>
            </a:pPr>
            <a:r>
              <a:rPr lang="en-IN" sz="2800" dirty="0">
                <a:solidFill>
                  <a:schemeClr val="tx1"/>
                </a:solidFill>
              </a:rPr>
              <a:t> 	• RAM 4GB or above </a:t>
            </a:r>
          </a:p>
          <a:p>
            <a:pPr>
              <a:buClr>
                <a:schemeClr val="accent1"/>
              </a:buClr>
            </a:pPr>
            <a:r>
              <a:rPr lang="en-IN" sz="2800" dirty="0">
                <a:solidFill>
                  <a:schemeClr val="tx1"/>
                </a:solidFill>
              </a:rPr>
              <a:t>	• HDD 500 GB above</a:t>
            </a:r>
            <a:endParaRPr lang="en-US" sz="2800" dirty="0">
              <a:solidFill>
                <a:schemeClr val="tx1"/>
              </a:solidFill>
            </a:endParaRPr>
          </a:p>
          <a:p>
            <a:endParaRPr lang="en-US" sz="2000"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489534" y="245717"/>
            <a:ext cx="5212932" cy="707886"/>
          </a:xfrm>
          <a:prstGeom prst="rect">
            <a:avLst/>
          </a:prstGeom>
          <a:noFill/>
        </p:spPr>
        <p:txBody>
          <a:bodyPr wrap="square" rtlCol="0">
            <a:spAutoFit/>
          </a:bodyPr>
          <a:lstStyle/>
          <a:p>
            <a:r>
              <a:rPr lang="en-US" sz="4000" dirty="0">
                <a:latin typeface="Times New Roman" panose="02020603050405020304" charset="0"/>
                <a:cs typeface="Times New Roman" panose="02020603050405020304" charset="0"/>
              </a:rPr>
              <a:t>BLOCK DIAGRAM</a:t>
            </a:r>
          </a:p>
        </p:txBody>
      </p:sp>
      <p:sp>
        <p:nvSpPr>
          <p:cNvPr id="19" name="Rectangle 1"/>
          <p:cNvSpPr>
            <a:spLocks noChangeArrowheads="1"/>
          </p:cNvSpPr>
          <p:nvPr/>
        </p:nvSpPr>
        <p:spPr bwMode="auto">
          <a:xfrm>
            <a:off x="3451299" y="1174852"/>
            <a:ext cx="4489450" cy="720065"/>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Organic Agri Product Sells &amp; Supply APP</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p:cNvCxnSpPr/>
          <p:nvPr/>
        </p:nvCxnSpPr>
        <p:spPr>
          <a:xfrm>
            <a:off x="5696024" y="1894917"/>
            <a:ext cx="0" cy="52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3"/>
          <p:cNvSpPr>
            <a:spLocks noChangeArrowheads="1"/>
          </p:cNvSpPr>
          <p:nvPr/>
        </p:nvSpPr>
        <p:spPr bwMode="auto">
          <a:xfrm>
            <a:off x="4556372" y="2452448"/>
            <a:ext cx="2314806" cy="661645"/>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Login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22" name="Straight Arrow Connector 21"/>
          <p:cNvCxnSpPr>
            <a:endCxn id="25" idx="0"/>
          </p:cNvCxnSpPr>
          <p:nvPr/>
        </p:nvCxnSpPr>
        <p:spPr>
          <a:xfrm flipH="1">
            <a:off x="4206913" y="3122424"/>
            <a:ext cx="1531775" cy="53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7"/>
          <p:cNvSpPr>
            <a:spLocks noChangeArrowheads="1"/>
          </p:cNvSpPr>
          <p:nvPr/>
        </p:nvSpPr>
        <p:spPr bwMode="auto">
          <a:xfrm>
            <a:off x="6098148" y="3691909"/>
            <a:ext cx="2003425" cy="668249"/>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lang="en-US" altLang="en-US" sz="800" dirty="0"/>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Farmer</a:t>
            </a:r>
          </a:p>
        </p:txBody>
      </p:sp>
      <p:sp>
        <p:nvSpPr>
          <p:cNvPr id="24" name="Rectangle 26"/>
          <p:cNvSpPr>
            <a:spLocks noChangeArrowheads="1"/>
          </p:cNvSpPr>
          <p:nvPr/>
        </p:nvSpPr>
        <p:spPr bwMode="auto">
          <a:xfrm>
            <a:off x="6240214" y="5223900"/>
            <a:ext cx="1977652" cy="703875"/>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Enter Product Details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5" name="Rectangle 25"/>
          <p:cNvSpPr>
            <a:spLocks noChangeArrowheads="1"/>
          </p:cNvSpPr>
          <p:nvPr/>
        </p:nvSpPr>
        <p:spPr bwMode="auto">
          <a:xfrm>
            <a:off x="3226631" y="3656280"/>
            <a:ext cx="1960563" cy="703877"/>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26" name="Straight Arrow Connector 25"/>
          <p:cNvCxnSpPr>
            <a:endCxn id="23" idx="0"/>
          </p:cNvCxnSpPr>
          <p:nvPr/>
        </p:nvCxnSpPr>
        <p:spPr>
          <a:xfrm>
            <a:off x="5713775" y="3114093"/>
            <a:ext cx="1386086" cy="577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3"/>
          <p:cNvSpPr>
            <a:spLocks noChangeArrowheads="1"/>
          </p:cNvSpPr>
          <p:nvPr/>
        </p:nvSpPr>
        <p:spPr bwMode="auto">
          <a:xfrm>
            <a:off x="3209541" y="5223898"/>
            <a:ext cx="1977653" cy="703877"/>
          </a:xfrm>
          <a:prstGeom prst="rect">
            <a:avLst/>
          </a:prstGeom>
          <a:solidFill>
            <a:srgbClr val="FFFFFF"/>
          </a:solidFill>
          <a:ln w="25400">
            <a:solidFill>
              <a:srgbClr val="F79646"/>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Show Product Details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28" name="Straight Arrow Connector 27"/>
          <p:cNvCxnSpPr/>
          <p:nvPr/>
        </p:nvCxnSpPr>
        <p:spPr>
          <a:xfrm>
            <a:off x="4147909" y="4360157"/>
            <a:ext cx="0" cy="75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120599" y="4360157"/>
            <a:ext cx="0" cy="860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32"/>
          <p:cNvSpPr>
            <a:spLocks noChangeArrowheads="1"/>
          </p:cNvSpPr>
          <p:nvPr/>
        </p:nvSpPr>
        <p:spPr bwMode="auto">
          <a:xfrm>
            <a:off x="2718619" y="18730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1" name="Rectangle 34"/>
          <p:cNvSpPr>
            <a:spLocks noChangeArrowheads="1"/>
          </p:cNvSpPr>
          <p:nvPr/>
        </p:nvSpPr>
        <p:spPr bwMode="auto">
          <a:xfrm>
            <a:off x="3633019" y="23302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a:ln>
                <a:noFill/>
              </a:ln>
              <a:solidFill>
                <a:srgbClr val="000000"/>
              </a:solidFill>
              <a:effectLst/>
              <a:latin typeface="Times New Roman" panose="02020603050405020304" charset="0"/>
              <a:ea typeface="Calibri" panose="020F0502020204030204" pitchFamily="3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rgbClr val="000000"/>
                </a:solidFill>
                <a:effectLst/>
                <a:latin typeface="Times New Roman" panose="02020603050405020304" charset="0"/>
                <a:ea typeface="Calibri" panose="020F0502020204030204" pitchFamily="34" charset="0"/>
                <a:cs typeface="Times New Roman" panose="0202060305040502030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0"/>
          <p:cNvSpPr>
            <a:spLocks noChangeArrowheads="1"/>
          </p:cNvSpPr>
          <p:nvPr/>
        </p:nvSpPr>
        <p:spPr bwMode="auto">
          <a:xfrm>
            <a:off x="3607725" y="23302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802"/>
            <a:ext cx="12192000" cy="849999"/>
          </a:xfrm>
        </p:spPr>
        <p:txBody>
          <a:bodyPr>
            <a:normAutofit/>
          </a:bodyPr>
          <a:lstStyle/>
          <a:p>
            <a:pPr algn="ctr"/>
            <a:r>
              <a:rPr lang="en-US" sz="4000" dirty="0"/>
              <a:t>                     </a:t>
            </a:r>
            <a:r>
              <a:rPr lang="en-US" sz="4000" dirty="0">
                <a:latin typeface="Times New Roman" panose="02020603050405020304" charset="0"/>
                <a:cs typeface="Times New Roman" panose="02020603050405020304" charset="0"/>
              </a:rPr>
              <a:t>Functional Requirements</a:t>
            </a:r>
          </a:p>
        </p:txBody>
      </p:sp>
      <p:sp>
        <p:nvSpPr>
          <p:cNvPr id="3" name="Text Placeholder 2"/>
          <p:cNvSpPr>
            <a:spLocks noGrp="1"/>
          </p:cNvSpPr>
          <p:nvPr>
            <p:ph type="body" idx="1"/>
          </p:nvPr>
        </p:nvSpPr>
        <p:spPr>
          <a:xfrm>
            <a:off x="589956" y="1425677"/>
            <a:ext cx="10515600" cy="4572000"/>
          </a:xfrm>
        </p:spPr>
        <p:txBody>
          <a:bodyPr/>
          <a:lstStyle/>
          <a:p>
            <a:pPr marL="342900" indent="-342900" algn="just">
              <a:buFont typeface="Wingdings" panose="05000000000000000000" pitchFamily="2" charset="2"/>
              <a:buChar char="§"/>
            </a:pPr>
            <a:r>
              <a:rPr lang="en-US" sz="2800" dirty="0" err="1">
                <a:solidFill>
                  <a:schemeClr val="tx1"/>
                </a:solidFill>
              </a:rPr>
              <a:t>Analyse</a:t>
            </a:r>
            <a:r>
              <a:rPr lang="en-US" sz="2800" dirty="0">
                <a:solidFill>
                  <a:schemeClr val="tx1"/>
                </a:solidFill>
              </a:rPr>
              <a:t> the information of products provided by the farmers. </a:t>
            </a:r>
          </a:p>
          <a:p>
            <a:pPr marL="342900" indent="-342900" algn="just">
              <a:buFont typeface="Wingdings" panose="05000000000000000000" pitchFamily="2" charset="2"/>
              <a:buChar char="§"/>
            </a:pPr>
            <a:r>
              <a:rPr lang="en-US" sz="2800" dirty="0">
                <a:solidFill>
                  <a:schemeClr val="tx1"/>
                </a:solidFill>
              </a:rPr>
              <a:t>Accessible for only those farmers who does the organic farming. </a:t>
            </a:r>
          </a:p>
          <a:p>
            <a:pPr marL="342900" indent="-342900" algn="just">
              <a:buFont typeface="Wingdings" panose="05000000000000000000" pitchFamily="2" charset="2"/>
              <a:buChar char="§"/>
            </a:pPr>
            <a:r>
              <a:rPr lang="en-US" sz="2800" dirty="0">
                <a:solidFill>
                  <a:schemeClr val="tx1"/>
                </a:solidFill>
              </a:rPr>
              <a:t>Display the product details. </a:t>
            </a:r>
          </a:p>
          <a:p>
            <a:pPr marL="342900" indent="-342900" algn="just">
              <a:buFont typeface="Wingdings" panose="05000000000000000000" pitchFamily="2" charset="2"/>
              <a:buChar char="§"/>
            </a:pPr>
            <a:r>
              <a:rPr lang="en-US" sz="2800" dirty="0">
                <a:solidFill>
                  <a:schemeClr val="tx1"/>
                </a:solidFill>
              </a:rPr>
              <a:t>Farmers can add the details about product as well as they can also give the farm location.</a:t>
            </a:r>
          </a:p>
          <a:p>
            <a:pPr marL="342900" indent="-342900" algn="just">
              <a:buFont typeface="Wingdings" panose="05000000000000000000" pitchFamily="2" charset="2"/>
              <a:buChar char="§"/>
            </a:pPr>
            <a:endParaRPr lang="en-US" sz="2800" dirty="0">
              <a:solidFill>
                <a:schemeClr val="tx1"/>
              </a:solidFill>
            </a:endParaRPr>
          </a:p>
          <a:p>
            <a:pPr marL="342900" indent="-342900" algn="just">
              <a:buFont typeface="Wingdings" panose="05000000000000000000" pitchFamily="2" charset="2"/>
              <a:buChar char="§"/>
            </a:pPr>
            <a:endParaRPr lang="en-US" sz="2800" dirty="0">
              <a:solidFill>
                <a:schemeClr val="tx1"/>
              </a:solidFill>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818</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Symbol</vt:lpstr>
      <vt:lpstr>Times New Roman</vt:lpstr>
      <vt:lpstr>Wingdings</vt:lpstr>
      <vt:lpstr>Office Theme</vt:lpstr>
      <vt:lpstr>“ Organic Agri Product Management”</vt:lpstr>
      <vt:lpstr>Index</vt:lpstr>
      <vt:lpstr>INTRODUCTION</vt:lpstr>
      <vt:lpstr>PROBLEM  STATEMENT</vt:lpstr>
      <vt:lpstr>OBJECTIVE</vt:lpstr>
      <vt:lpstr>EXISTING SYSTEM</vt:lpstr>
      <vt:lpstr>DEVELOPMENT ENVIRONMENT</vt:lpstr>
      <vt:lpstr>PowerPoint Presentation</vt:lpstr>
      <vt:lpstr>                     Functional Requirements</vt:lpstr>
      <vt:lpstr>                           Non-Functional Requirements</vt:lpstr>
      <vt:lpstr>System Analysis &amp; Design</vt:lpstr>
      <vt:lpstr>System Analysis &amp; Design</vt:lpstr>
      <vt:lpstr>PowerPoint Presentation</vt:lpstr>
      <vt:lpstr>PowerPoint Presentation</vt:lpstr>
      <vt:lpstr>PowerPoint Presentation</vt:lpstr>
      <vt:lpstr>PowerPoint Presentation</vt:lpstr>
      <vt:lpstr>PowerPoint Presentation</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BOOKING</dc:title>
  <dc:creator>Prathamesh</dc:creator>
  <cp:lastModifiedBy>Prathamesh Patil</cp:lastModifiedBy>
  <cp:revision>51</cp:revision>
  <dcterms:created xsi:type="dcterms:W3CDTF">2023-03-25T07:31:00Z</dcterms:created>
  <dcterms:modified xsi:type="dcterms:W3CDTF">2024-05-08T04:36:45Z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7D69DC5673A447A697D32F57BDE7701E</vt:lpwstr>
  </property>
  <property fmtid="{D5CDD505-2E9C-101B-9397-08002B2CF9AE}" pid="3" name="KSOProductBuildVer">
    <vt:lpwstr>1033-12.2.0.13306</vt:lpwstr>
  </property>
</Properties>
</file>