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72" r:id="rId5"/>
    <p:sldId id="263" r:id="rId6"/>
    <p:sldId id="271" r:id="rId7"/>
    <p:sldId id="264" r:id="rId8"/>
    <p:sldId id="262" r:id="rId9"/>
    <p:sldId id="265" r:id="rId10"/>
    <p:sldId id="266" r:id="rId11"/>
    <p:sldId id="267" r:id="rId12"/>
    <p:sldId id="268" r:id="rId13"/>
    <p:sldId id="269" r:id="rId14"/>
    <p:sldId id="270"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snapToGrid="0">
      <p:cViewPr varScale="1">
        <p:scale>
          <a:sx n="96" d="100"/>
          <a:sy n="96" d="100"/>
        </p:scale>
        <p:origin x="61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nkalp21-ui/Attendance-face-Recognition-system"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8000" r="-18000"/>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t>Mini Project- on </a:t>
            </a:r>
            <a:endParaRPr sz="1800" dirty="0"/>
          </a:p>
          <a:p>
            <a:pPr marL="0" lvl="0" indent="0" algn="l" rtl="0">
              <a:spcBef>
                <a:spcPts val="0"/>
              </a:spcBef>
              <a:spcAft>
                <a:spcPts val="0"/>
              </a:spcAft>
              <a:buSzPts val="990"/>
              <a:buNone/>
            </a:pPr>
            <a:r>
              <a:rPr lang="en-GB" sz="2880" dirty="0"/>
              <a:t>        “</a:t>
            </a:r>
            <a:r>
              <a:rPr lang="en-GB" sz="2880" b="1" dirty="0"/>
              <a:t>Attendance Face Recognition System</a:t>
            </a:r>
            <a:r>
              <a:rPr lang="en-GB" sz="2880" dirty="0"/>
              <a:t>“</a:t>
            </a:r>
            <a:br>
              <a:rPr lang="en-GB" sz="2880" dirty="0"/>
            </a:br>
            <a:endParaRPr sz="288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t>Presented By,</a:t>
            </a:r>
            <a:endParaRPr sz="2500" dirty="0"/>
          </a:p>
          <a:p>
            <a:pPr marL="0" lvl="0" indent="0" algn="l" rtl="0">
              <a:spcBef>
                <a:spcPts val="0"/>
              </a:spcBef>
              <a:spcAft>
                <a:spcPts val="0"/>
              </a:spcAft>
              <a:buNone/>
            </a:pPr>
            <a:endParaRPr sz="2500" dirty="0"/>
          </a:p>
          <a:p>
            <a:pPr marL="0" lvl="0" indent="0" algn="l" rtl="0">
              <a:spcBef>
                <a:spcPts val="0"/>
              </a:spcBef>
              <a:spcAft>
                <a:spcPts val="0"/>
              </a:spcAft>
              <a:buNone/>
            </a:pPr>
            <a:r>
              <a:rPr lang="en-GB" sz="2500" dirty="0"/>
              <a:t>Name : Sankalp S (4AI22CD046)</a:t>
            </a:r>
            <a:endParaRPr sz="2500" dirty="0"/>
          </a:p>
          <a:p>
            <a:pPr marL="0" lvl="0" indent="0" algn="l" rtl="0">
              <a:spcBef>
                <a:spcPts val="0"/>
              </a:spcBef>
              <a:spcAft>
                <a:spcPts val="0"/>
              </a:spcAft>
              <a:buNone/>
            </a:pPr>
            <a:r>
              <a:rPr lang="en-GB" sz="2500" dirty="0"/>
              <a:t>Name : Md Shakir (4AI22CD036)</a:t>
            </a:r>
            <a:endParaRPr sz="2500" dirty="0"/>
          </a:p>
          <a:p>
            <a:pPr marL="0" lvl="0" indent="0" algn="l" rtl="0">
              <a:spcBef>
                <a:spcPts val="0"/>
              </a:spcBef>
              <a:spcAft>
                <a:spcPts val="0"/>
              </a:spcAft>
              <a:buNone/>
            </a:pPr>
            <a:r>
              <a:rPr lang="en-GB" sz="2500" dirty="0"/>
              <a:t>Name : Sohan Arya (4AI22CD051)</a:t>
            </a:r>
            <a:endParaRPr sz="2500" dirty="0"/>
          </a:p>
          <a:p>
            <a:pPr marL="0" lvl="0" indent="0" algn="l" rtl="0">
              <a:spcBef>
                <a:spcPts val="0"/>
              </a:spcBef>
              <a:spcAft>
                <a:spcPts val="0"/>
              </a:spcAft>
              <a:buNone/>
            </a:pPr>
            <a:r>
              <a:rPr lang="en-GB" sz="2500" dirty="0"/>
              <a:t>Name : Ganesh Naik (4AI22CD021)</a:t>
            </a:r>
            <a:endParaRPr sz="25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2827" dirty="0"/>
              <a:t>Under the Guidance of </a:t>
            </a:r>
            <a:endParaRPr sz="2827" dirty="0"/>
          </a:p>
          <a:p>
            <a:pPr marL="0" lvl="0" indent="0" algn="l" rtl="0">
              <a:spcBef>
                <a:spcPts val="0"/>
              </a:spcBef>
              <a:spcAft>
                <a:spcPts val="0"/>
              </a:spcAft>
              <a:buNone/>
            </a:pPr>
            <a:r>
              <a:rPr lang="en-GB" sz="2827" dirty="0"/>
              <a:t>														Prof. Shilpa K V</a:t>
            </a:r>
            <a:endParaRPr sz="2827"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4">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5">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dirty="0">
                <a:latin typeface="Roboto"/>
                <a:ea typeface="Roboto"/>
                <a:cs typeface="Roboto"/>
                <a:sym typeface="Roboto"/>
              </a:rPr>
              <a:t> Institute of Technology</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Chikkamagaluru</a:t>
            </a:r>
            <a:r>
              <a:rPr lang="en-GB" sz="1800" b="1" dirty="0">
                <a:latin typeface="Roboto"/>
                <a:ea typeface="Roboto"/>
                <a:cs typeface="Roboto"/>
                <a:sym typeface="Roboto"/>
              </a:rPr>
              <a:t> - 577102</a:t>
            </a:r>
            <a:endParaRPr sz="18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6599-A3D9-8CA4-DF77-28B371C1F733}"/>
              </a:ext>
            </a:extLst>
          </p:cNvPr>
          <p:cNvSpPr>
            <a:spLocks noGrp="1"/>
          </p:cNvSpPr>
          <p:nvPr>
            <p:ph type="title"/>
          </p:nvPr>
        </p:nvSpPr>
        <p:spPr>
          <a:xfrm>
            <a:off x="311700" y="230460"/>
            <a:ext cx="8520600" cy="609600"/>
          </a:xfrm>
        </p:spPr>
        <p:txBody>
          <a:bodyPr>
            <a:normAutofit fontScale="90000"/>
          </a:bodyPr>
          <a:lstStyle/>
          <a:p>
            <a:pPr algn="ctr"/>
            <a:r>
              <a:rPr lang="en-IN" dirty="0"/>
              <a:t>Challenges Faced</a:t>
            </a:r>
          </a:p>
        </p:txBody>
      </p:sp>
      <p:sp>
        <p:nvSpPr>
          <p:cNvPr id="3" name="Text Placeholder 2">
            <a:extLst>
              <a:ext uri="{FF2B5EF4-FFF2-40B4-BE49-F238E27FC236}">
                <a16:creationId xmlns:a16="http://schemas.microsoft.com/office/drawing/2014/main" id="{DC35C274-08E0-3D7D-9803-1549C22D8C4D}"/>
              </a:ext>
            </a:extLst>
          </p:cNvPr>
          <p:cNvSpPr>
            <a:spLocks noGrp="1"/>
          </p:cNvSpPr>
          <p:nvPr>
            <p:ph type="body" idx="1"/>
          </p:nvPr>
        </p:nvSpPr>
        <p:spPr>
          <a:xfrm>
            <a:off x="311700" y="1070517"/>
            <a:ext cx="8520600" cy="3498358"/>
          </a:xfrm>
        </p:spPr>
        <p:txBody>
          <a:bodyPr>
            <a:normAutofit/>
          </a:bodyPr>
          <a:lstStyle/>
          <a:p>
            <a:pPr marL="114300" indent="0">
              <a:lnSpc>
                <a:spcPct val="107000"/>
              </a:lnSpc>
              <a:spcAft>
                <a:spcPts val="800"/>
              </a:spcAft>
              <a:buNone/>
            </a:pPr>
            <a:r>
              <a:rPr lang="en-IN" b="1" kern="100" dirty="0">
                <a:latin typeface="Calibri" panose="020F0502020204030204" pitchFamily="34" charset="0"/>
                <a:ea typeface="Calibri" panose="020F0502020204030204" pitchFamily="34" charset="0"/>
                <a:cs typeface="Tunga" panose="020B0502040204020203" pitchFamily="34" charset="0"/>
              </a:rPr>
              <a:t>1.</a:t>
            </a:r>
            <a:r>
              <a:rPr lang="en-IN" sz="1800" b="1" kern="100" dirty="0">
                <a:effectLst/>
                <a:latin typeface="Calibri" panose="020F0502020204030204" pitchFamily="34" charset="0"/>
                <a:ea typeface="Calibri" panose="020F0502020204030204" pitchFamily="34" charset="0"/>
                <a:cs typeface="Tunga" panose="020B0502040204020203" pitchFamily="34" charset="0"/>
              </a:rPr>
              <a:t>Data Quality and Collection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285750" indent="-285750">
              <a:lnSpc>
                <a:spcPct val="107000"/>
              </a:lnSpc>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Issue</a:t>
            </a:r>
            <a:r>
              <a:rPr lang="en-IN" sz="1800" kern="100" dirty="0">
                <a:effectLst/>
                <a:latin typeface="Calibri" panose="020F0502020204030204" pitchFamily="34" charset="0"/>
                <a:ea typeface="Calibri" panose="020F0502020204030204" pitchFamily="34" charset="0"/>
                <a:cs typeface="Tunga" panose="020B0502040204020203" pitchFamily="34" charset="0"/>
              </a:rPr>
              <a:t>: Poor image quality, inconsistent lighting, and varying orientations.</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Resolution</a:t>
            </a:r>
            <a:r>
              <a:rPr lang="en-IN" sz="1800" kern="100" dirty="0">
                <a:effectLst/>
                <a:latin typeface="Calibri" panose="020F0502020204030204" pitchFamily="34" charset="0"/>
                <a:ea typeface="Calibri" panose="020F0502020204030204" pitchFamily="34" charset="0"/>
                <a:cs typeface="Tunga" panose="020B0502040204020203" pitchFamily="34" charset="0"/>
              </a:rPr>
              <a:t>: Used preprocessing, data augmentation, and collected diverse images under various conditions.</a:t>
            </a:r>
          </a:p>
          <a:p>
            <a:pPr marL="11430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unga" panose="020B0502040204020203" pitchFamily="34" charset="0"/>
              </a:rPr>
              <a:t>2.Recognition Accuracy</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Issue</a:t>
            </a:r>
            <a:r>
              <a:rPr lang="en-IN" sz="1800" kern="100" dirty="0">
                <a:effectLst/>
                <a:latin typeface="Calibri" panose="020F0502020204030204" pitchFamily="34" charset="0"/>
                <a:ea typeface="Calibri" panose="020F0502020204030204" pitchFamily="34" charset="0"/>
                <a:cs typeface="Tunga" panose="020B0502040204020203" pitchFamily="34" charset="0"/>
              </a:rPr>
              <a:t>: Difficulty recognizing faces in low-light or occluded conditions.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Resolution</a:t>
            </a:r>
            <a:r>
              <a:rPr lang="en-IN" sz="1800" kern="100" dirty="0">
                <a:effectLst/>
                <a:latin typeface="Calibri" panose="020F0502020204030204" pitchFamily="34" charset="0"/>
                <a:ea typeface="Calibri" panose="020F0502020204030204" pitchFamily="34" charset="0"/>
                <a:cs typeface="Tunga" panose="020B0502040204020203" pitchFamily="34" charset="0"/>
              </a:rPr>
              <a:t>: Applied advanced algorithms (e.g., CNNs, Face Net) and used hybrid models for better accuracy.</a:t>
            </a:r>
          </a:p>
          <a:p>
            <a:pPr marL="11430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nSpc>
                <a:spcPct val="107000"/>
              </a:lnSpc>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34283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EE1F-1FE3-5951-8303-3BF7A4A276EA}"/>
              </a:ext>
            </a:extLst>
          </p:cNvPr>
          <p:cNvSpPr>
            <a:spLocks noGrp="1"/>
          </p:cNvSpPr>
          <p:nvPr>
            <p:ph type="title"/>
          </p:nvPr>
        </p:nvSpPr>
        <p:spPr/>
        <p:txBody>
          <a:bodyPr>
            <a:normAutofit fontScale="90000"/>
          </a:bodyPr>
          <a:lstStyle/>
          <a:p>
            <a:pPr algn="ctr"/>
            <a:r>
              <a:rPr lang="en-IN" dirty="0"/>
              <a:t>Future Work</a:t>
            </a:r>
          </a:p>
        </p:txBody>
      </p:sp>
      <p:sp>
        <p:nvSpPr>
          <p:cNvPr id="3" name="Text Placeholder 2">
            <a:extLst>
              <a:ext uri="{FF2B5EF4-FFF2-40B4-BE49-F238E27FC236}">
                <a16:creationId xmlns:a16="http://schemas.microsoft.com/office/drawing/2014/main" id="{34A88F3D-6704-FF49-762C-C907B866F629}"/>
              </a:ext>
            </a:extLst>
          </p:cNvPr>
          <p:cNvSpPr>
            <a:spLocks noGrp="1"/>
          </p:cNvSpPr>
          <p:nvPr>
            <p:ph type="body" idx="1"/>
          </p:nvPr>
        </p:nvSpPr>
        <p:spPr/>
        <p:txBody>
          <a:bodyPr>
            <a:normAutofit/>
          </a:bodyPr>
          <a:lstStyle/>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Scalability</a:t>
            </a:r>
            <a:r>
              <a:rPr lang="en-IN" sz="1800" kern="100" dirty="0">
                <a:effectLst/>
                <a:latin typeface="Calibri" panose="020F0502020204030204" pitchFamily="34" charset="0"/>
                <a:ea typeface="Calibri" panose="020F0502020204030204" pitchFamily="34" charset="0"/>
                <a:cs typeface="Tunga" panose="020B0502040204020203" pitchFamily="34" charset="0"/>
              </a:rPr>
              <a:t>: Improving the system to handle larger groups of people and allowing easy updates using cloud technology.</a:t>
            </a: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Fairness</a:t>
            </a:r>
            <a:r>
              <a:rPr lang="en-IN" sz="1800" kern="100" dirty="0">
                <a:effectLst/>
                <a:latin typeface="Calibri" panose="020F0502020204030204" pitchFamily="34" charset="0"/>
                <a:ea typeface="Calibri" panose="020F0502020204030204" pitchFamily="34" charset="0"/>
                <a:cs typeface="Tunga" panose="020B0502040204020203" pitchFamily="34" charset="0"/>
              </a:rPr>
              <a:t>: Ensuring the system works equally well for all people, regardless of their appearance.</a:t>
            </a: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Better Accuracy</a:t>
            </a:r>
            <a:r>
              <a:rPr lang="en-IN" sz="1800" kern="100" dirty="0">
                <a:effectLst/>
                <a:latin typeface="Calibri" panose="020F0502020204030204" pitchFamily="34" charset="0"/>
                <a:ea typeface="Calibri" panose="020F0502020204030204" pitchFamily="34" charset="0"/>
                <a:cs typeface="Tunga" panose="020B0502040204020203" pitchFamily="34" charset="0"/>
              </a:rPr>
              <a:t>: Making the system more accurate, even in difficult conditions like low light .</a:t>
            </a:r>
          </a:p>
          <a:p>
            <a:pPr marL="1143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1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154A-E220-A40F-5AE8-DB6C2A99638B}"/>
              </a:ext>
            </a:extLst>
          </p:cNvPr>
          <p:cNvSpPr>
            <a:spLocks noGrp="1"/>
          </p:cNvSpPr>
          <p:nvPr>
            <p:ph type="title"/>
          </p:nvPr>
        </p:nvSpPr>
        <p:spPr/>
        <p:txBody>
          <a:bodyPr>
            <a:normAutofit fontScale="90000"/>
          </a:bodyPr>
          <a:lstStyle/>
          <a:p>
            <a:pPr algn="ctr"/>
            <a:r>
              <a:rPr lang="en-IN" dirty="0"/>
              <a:t>Conclusion</a:t>
            </a:r>
          </a:p>
        </p:txBody>
      </p:sp>
      <p:sp>
        <p:nvSpPr>
          <p:cNvPr id="3" name="Text Placeholder 2">
            <a:extLst>
              <a:ext uri="{FF2B5EF4-FFF2-40B4-BE49-F238E27FC236}">
                <a16:creationId xmlns:a16="http://schemas.microsoft.com/office/drawing/2014/main" id="{F30B80D6-E23A-2E33-21A6-471506CD8C48}"/>
              </a:ext>
            </a:extLst>
          </p:cNvPr>
          <p:cNvSpPr>
            <a:spLocks noGrp="1"/>
          </p:cNvSpPr>
          <p:nvPr>
            <p:ph type="body" idx="1"/>
          </p:nvPr>
        </p:nvSpPr>
        <p:spPr/>
        <p:txBody>
          <a:bodyPr>
            <a:normAutofit/>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unga" panose="020B0502040204020203" pitchFamily="34" charset="0"/>
              </a:rPr>
              <a:t>In summary, an attendance face recognition system is a fast, secure, and efficient way to track attendance by recognizing individual 's faces. It reduces manual effort and increases accuracy. While challenges like privacy issues and accuracy in difficult conditions exist, these can be solved with better technology and security measures. In the future, improvements in speed, accuracy, and fairness will make these systems even more reliable and widely used in schools, workplaces, and other organizations.</a:t>
            </a:r>
          </a:p>
        </p:txBody>
      </p:sp>
    </p:spTree>
    <p:extLst>
      <p:ext uri="{BB962C8B-B14F-4D97-AF65-F5344CB8AC3E}">
        <p14:creationId xmlns:p14="http://schemas.microsoft.com/office/powerpoint/2010/main" val="130145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231FD-C712-7938-3C55-C08D246D89EA}"/>
              </a:ext>
            </a:extLst>
          </p:cNvPr>
          <p:cNvSpPr>
            <a:spLocks noGrp="1"/>
          </p:cNvSpPr>
          <p:nvPr>
            <p:ph type="title"/>
          </p:nvPr>
        </p:nvSpPr>
        <p:spPr/>
        <p:txBody>
          <a:bodyPr>
            <a:normAutofit fontScale="90000"/>
          </a:bodyPr>
          <a:lstStyle/>
          <a:p>
            <a:r>
              <a:rPr lang="en-IN" dirty="0"/>
              <a:t>GitHub Link</a:t>
            </a:r>
          </a:p>
        </p:txBody>
      </p:sp>
      <p:sp>
        <p:nvSpPr>
          <p:cNvPr id="3" name="Text Placeholder 2">
            <a:extLst>
              <a:ext uri="{FF2B5EF4-FFF2-40B4-BE49-F238E27FC236}">
                <a16:creationId xmlns:a16="http://schemas.microsoft.com/office/drawing/2014/main" id="{19B1CA2B-7E53-A3A3-4664-B73128379C43}"/>
              </a:ext>
            </a:extLst>
          </p:cNvPr>
          <p:cNvSpPr>
            <a:spLocks noGrp="1"/>
          </p:cNvSpPr>
          <p:nvPr>
            <p:ph type="body" idx="1"/>
          </p:nvPr>
        </p:nvSpPr>
        <p:spPr/>
        <p:txBody>
          <a:bodyPr/>
          <a:lstStyle/>
          <a:p>
            <a:pPr marL="114300" indent="0">
              <a:buNone/>
            </a:pPr>
            <a:endParaRPr lang="en-US" sz="1800" b="1" i="0" u="sng" dirty="0">
              <a:solidFill>
                <a:srgbClr val="1155CC"/>
              </a:solidFill>
              <a:effectLst/>
              <a:latin typeface="Roboto" panose="02000000000000000000" pitchFamily="2" charset="0"/>
            </a:endParaRPr>
          </a:p>
          <a:p>
            <a:pPr marL="114300" indent="0">
              <a:buNone/>
            </a:pPr>
            <a:r>
              <a:rPr lang="en-IN" sz="1800" i="0" u="sng" dirty="0">
                <a:solidFill>
                  <a:schemeClr val="accent1">
                    <a:lumMod val="60000"/>
                    <a:lumOff val="40000"/>
                  </a:schemeClr>
                </a:solidFill>
                <a:effectLst/>
                <a:latin typeface="Roboto" panose="02000000000000000000" pitchFamily="2" charset="0"/>
                <a:hlinkClick r:id="rId2">
                  <a:extLst>
                    <a:ext uri="{A12FA001-AC4F-418D-AE19-62706E023703}">
                      <ahyp:hlinkClr xmlns:ahyp="http://schemas.microsoft.com/office/drawing/2018/hyperlinkcolor" val="tx"/>
                    </a:ext>
                  </a:extLst>
                </a:hlinkClick>
              </a:rPr>
              <a:t>https://github.com/Sankalp21-ui/Attendance-face-Recognition-system</a:t>
            </a:r>
            <a:endParaRPr lang="en-IN" sz="1800" i="0" u="sng" dirty="0">
              <a:solidFill>
                <a:schemeClr val="accent1">
                  <a:lumMod val="60000"/>
                  <a:lumOff val="40000"/>
                </a:schemeClr>
              </a:solidFill>
              <a:effectLst/>
              <a:latin typeface="Roboto" panose="02000000000000000000" pitchFamily="2" charset="0"/>
            </a:endParaRPr>
          </a:p>
          <a:p>
            <a:pPr marL="114300" indent="0">
              <a:buNone/>
            </a:pPr>
            <a:r>
              <a:rPr lang="en-IN" u="sng" dirty="0">
                <a:solidFill>
                  <a:srgbClr val="1155CC"/>
                </a:solidFill>
                <a:latin typeface="Roboto" panose="02000000000000000000" pitchFamily="2" charset="0"/>
              </a:rPr>
              <a:t>https://github.com/MSshakir/Attendance-face-Recognition-system/upload</a:t>
            </a:r>
          </a:p>
          <a:p>
            <a:pPr marL="114300" indent="0">
              <a:buNone/>
            </a:pPr>
            <a:endParaRPr lang="en-IN" sz="1800" b="0" i="0" u="sng" dirty="0">
              <a:solidFill>
                <a:srgbClr val="1155CC"/>
              </a:solidFill>
              <a:effectLst/>
              <a:latin typeface="Roboto" panose="02000000000000000000" pitchFamily="2" charset="0"/>
            </a:endParaRPr>
          </a:p>
        </p:txBody>
      </p:sp>
    </p:spTree>
    <p:extLst>
      <p:ext uri="{BB962C8B-B14F-4D97-AF65-F5344CB8AC3E}">
        <p14:creationId xmlns:p14="http://schemas.microsoft.com/office/powerpoint/2010/main" val="113441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5A81-E89E-E4F5-6E19-23D902A5AB92}"/>
              </a:ext>
            </a:extLst>
          </p:cNvPr>
          <p:cNvSpPr>
            <a:spLocks noGrp="1"/>
          </p:cNvSpPr>
          <p:nvPr>
            <p:ph type="title"/>
          </p:nvPr>
        </p:nvSpPr>
        <p:spPr>
          <a:xfrm>
            <a:off x="598100" y="1728000"/>
            <a:ext cx="8222100" cy="1728000"/>
          </a:xfrm>
        </p:spPr>
        <p:txBody>
          <a:bodyPr>
            <a:normAutofit/>
          </a:bodyPr>
          <a:lstStyle/>
          <a:p>
            <a:r>
              <a:rPr lang="en-IN" dirty="0"/>
              <a:t>                </a:t>
            </a:r>
            <a:r>
              <a:rPr lang="en-IN" sz="4800" dirty="0"/>
              <a:t>THANK YOU</a:t>
            </a:r>
          </a:p>
        </p:txBody>
      </p:sp>
    </p:spTree>
    <p:extLst>
      <p:ext uri="{BB962C8B-B14F-4D97-AF65-F5344CB8AC3E}">
        <p14:creationId xmlns:p14="http://schemas.microsoft.com/office/powerpoint/2010/main" val="245697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09999"/>
            <a:ext cx="8520600" cy="6382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Problem Statement</a:t>
            </a:r>
            <a:endParaRPr sz="2800" dirty="0"/>
          </a:p>
        </p:txBody>
      </p:sp>
      <p:sp>
        <p:nvSpPr>
          <p:cNvPr id="95" name="Google Shape;95;p14"/>
          <p:cNvSpPr txBox="1">
            <a:spLocks noGrp="1"/>
          </p:cNvSpPr>
          <p:nvPr>
            <p:ph type="body" idx="1"/>
          </p:nvPr>
        </p:nvSpPr>
        <p:spPr>
          <a:xfrm>
            <a:off x="254100" y="1048214"/>
            <a:ext cx="8520600" cy="3371977"/>
          </a:xfrm>
          <a:prstGeom prst="rect">
            <a:avLst/>
          </a:prstGeom>
        </p:spPr>
        <p:txBody>
          <a:bodyPr spcFirstLastPara="1" wrap="square" lIns="91425" tIns="91425" rIns="91425" bIns="91425" anchor="t" anchorCtr="0">
            <a:normAutofit/>
          </a:bodyPr>
          <a:lstStyle/>
          <a:p>
            <a:pPr algn="just">
              <a:lnSpc>
                <a:spcPct val="115000"/>
              </a:lnSpc>
              <a:spcAft>
                <a:spcPts val="800"/>
              </a:spcAft>
            </a:pPr>
            <a:r>
              <a:rPr lang="en-IN" sz="1400" kern="100" dirty="0">
                <a:effectLst/>
                <a:latin typeface="Calibri" panose="020F0502020204030204" pitchFamily="34" charset="0"/>
                <a:ea typeface="Calibri" panose="020F0502020204030204" pitchFamily="34" charset="0"/>
                <a:cs typeface="Tunga" panose="020B0502040204020203" pitchFamily="34" charset="0"/>
              </a:rPr>
              <a:t>To design and implement a system that can Collect and store facial data . The system may struggle with accuracy, especially in lighting conditions, different angles, or when individuals change their appearance (e.g., hairstyles, glasses).The system may not work well in all environments (e.g., crowded places). It addresses these problems by automating attendance tracking with high accuracy, speed, and security.</a:t>
            </a:r>
          </a:p>
          <a:p>
            <a:pPr marL="0" lvl="0" indent="0" algn="l" rtl="0">
              <a:spcBef>
                <a:spcPts val="0"/>
              </a:spcBef>
              <a:spcAft>
                <a:spcPts val="1200"/>
              </a:spcAf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Scope of the project </a:t>
            </a:r>
            <a:endParaRPr dirty="0"/>
          </a:p>
        </p:txBody>
      </p:sp>
      <p:sp>
        <p:nvSpPr>
          <p:cNvPr id="101" name="Google Shape;101;p15"/>
          <p:cNvSpPr txBox="1">
            <a:spLocks noGrp="1"/>
          </p:cNvSpPr>
          <p:nvPr>
            <p:ph type="body" idx="1"/>
          </p:nvPr>
        </p:nvSpPr>
        <p:spPr>
          <a:xfrm>
            <a:off x="212309" y="958166"/>
            <a:ext cx="8520600" cy="3551075"/>
          </a:xfrm>
          <a:prstGeom prst="rect">
            <a:avLst/>
          </a:prstGeom>
        </p:spPr>
        <p:txBody>
          <a:bodyPr spcFirstLastPara="1" wrap="square" lIns="91425" tIns="91425" rIns="91425" bIns="91425" anchor="t" anchorCtr="0">
            <a:normAutofit/>
          </a:bodyPr>
          <a:lstStyle/>
          <a:p>
            <a:pPr marL="0" indent="0">
              <a:spcAft>
                <a:spcPts val="1200"/>
              </a:spcAft>
              <a:buNone/>
            </a:pPr>
            <a:r>
              <a:rPr lang="en-US" b="1" dirty="0">
                <a:latin typeface="Calibri" panose="020F0502020204030204" pitchFamily="34" charset="0"/>
                <a:ea typeface="Calibri" panose="020F0502020204030204" pitchFamily="34" charset="0"/>
                <a:cs typeface="Calibri" panose="020F0502020204030204" pitchFamily="34" charset="0"/>
              </a:rPr>
              <a:t>Key areas the project focuses on:</a:t>
            </a:r>
            <a:endParaRPr lang="en-US" b="1" u="sng"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Face Detection and Recognition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Automated identification and verification of individuals using facial recognition technology.</a:t>
            </a:r>
          </a:p>
          <a:p>
            <a:pPr marL="342900" lvl="0" indent="-342900" algn="just">
              <a:lnSpc>
                <a:spcPct val="115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Automated Attendance Logging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Real-time attendance recording without manual input, reducing errors and time consumption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7191-D7EC-3DE2-5303-02A1D4E628E0}"/>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Expected Impact or Benefits</a:t>
            </a:r>
            <a:br>
              <a:rPr lang="en-US"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7E14DA3-CDEB-DB16-256A-F443254110ED}"/>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Increased Accuracy: </a:t>
            </a:r>
            <a:r>
              <a:rPr lang="en-IN" sz="1800" kern="100" dirty="0">
                <a:effectLst/>
                <a:latin typeface="Calibri" panose="020F0502020204030204" pitchFamily="34" charset="0"/>
                <a:ea typeface="Calibri" panose="020F0502020204030204" pitchFamily="34" charset="0"/>
                <a:cs typeface="Tunga" panose="020B0502040204020203" pitchFamily="34" charset="0"/>
              </a:rPr>
              <a:t>Minimizes human errors and eliminates proxy attendance.</a:t>
            </a:r>
          </a:p>
          <a:p>
            <a:pPr marL="342900" lvl="0" indent="-342900" algn="just">
              <a:lnSpc>
                <a:spcPct val="115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Cost-Effective: </a:t>
            </a:r>
            <a:r>
              <a:rPr lang="en-IN" sz="1800" kern="100" dirty="0">
                <a:effectLst/>
                <a:latin typeface="Calibri" panose="020F0502020204030204" pitchFamily="34" charset="0"/>
                <a:ea typeface="Calibri" panose="020F0502020204030204" pitchFamily="34" charset="0"/>
                <a:cs typeface="Tunga" panose="020B0502040204020203" pitchFamily="34" charset="0"/>
              </a:rPr>
              <a:t>Reduces the need for physical resources (e.g., paper) and</a:t>
            </a:r>
            <a:r>
              <a:rPr lang="en-IN" sz="1800" b="1" kern="100" dirty="0">
                <a:effectLst/>
                <a:latin typeface="Calibri" panose="020F0502020204030204" pitchFamily="34" charset="0"/>
                <a:ea typeface="Calibri" panose="020F0502020204030204" pitchFamily="34" charset="0"/>
                <a:cs typeface="Tunga" panose="020B0502040204020203" pitchFamily="34" charset="0"/>
              </a:rPr>
              <a:t> </a:t>
            </a:r>
            <a:r>
              <a:rPr lang="en-IN" sz="1800" kern="100" dirty="0">
                <a:effectLst/>
                <a:latin typeface="Calibri" panose="020F0502020204030204" pitchFamily="34" charset="0"/>
                <a:ea typeface="Calibri" panose="020F0502020204030204" pitchFamily="34" charset="0"/>
                <a:cs typeface="Tunga" panose="020B0502040204020203" pitchFamily="34" charset="0"/>
              </a:rPr>
              <a:t>minimizes manual work for teachers.</a:t>
            </a:r>
          </a:p>
          <a:p>
            <a:endParaRPr lang="en-IN" dirty="0"/>
          </a:p>
        </p:txBody>
      </p:sp>
    </p:spTree>
    <p:extLst>
      <p:ext uri="{BB962C8B-B14F-4D97-AF65-F5344CB8AC3E}">
        <p14:creationId xmlns:p14="http://schemas.microsoft.com/office/powerpoint/2010/main" val="408825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3BBE91-FAB3-290C-498B-F07963C80C83}"/>
              </a:ext>
            </a:extLst>
          </p:cNvPr>
          <p:cNvSpPr>
            <a:spLocks noGrp="1"/>
          </p:cNvSpPr>
          <p:nvPr>
            <p:ph type="title"/>
          </p:nvPr>
        </p:nvSpPr>
        <p:spPr>
          <a:xfrm>
            <a:off x="311700" y="410000"/>
            <a:ext cx="8520600" cy="47466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Project Design</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E397DC5-CF94-6A7B-4DE0-D0BC5C724B58}"/>
              </a:ext>
            </a:extLst>
          </p:cNvPr>
          <p:cNvSpPr>
            <a:spLocks noGrp="1"/>
          </p:cNvSpPr>
          <p:nvPr>
            <p:ph type="body" idx="1"/>
          </p:nvPr>
        </p:nvSpPr>
        <p:spPr>
          <a:xfrm>
            <a:off x="311700" y="1048215"/>
            <a:ext cx="8520600" cy="3520660"/>
          </a:xfrm>
        </p:spPr>
        <p:txBody>
          <a:bodyPr>
            <a:normAutofit fontScale="70000" lnSpcReduction="20000"/>
          </a:bodyPr>
          <a:lstStyle/>
          <a:p>
            <a:pPr marL="114300" indent="0">
              <a:buNone/>
            </a:pPr>
            <a:r>
              <a:rPr lang="en-US" b="1" dirty="0">
                <a:latin typeface="Calibri" panose="020F0502020204030204" pitchFamily="34" charset="0"/>
                <a:ea typeface="Calibri" panose="020F0502020204030204" pitchFamily="34" charset="0"/>
                <a:cs typeface="Calibri" panose="020F0502020204030204" pitchFamily="34" charset="0"/>
              </a:rPr>
              <a:t>Components involved (hardware/software architecture)</a:t>
            </a:r>
          </a:p>
          <a:p>
            <a:pPr marL="0" lvl="0" indent="0" algn="just">
              <a:lnSpc>
                <a:spcPct val="115000"/>
              </a:lnSpc>
              <a:buNone/>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15000"/>
              </a:lnSpc>
              <a:buNone/>
            </a:pPr>
            <a:r>
              <a:rPr lang="en-US" sz="1600" b="1" dirty="0">
                <a:latin typeface="Calibri" panose="020F0502020204030204" pitchFamily="34" charset="0"/>
                <a:ea typeface="Calibri" panose="020F0502020204030204" pitchFamily="34" charset="0"/>
                <a:cs typeface="Calibri" panose="020F0502020204030204" pitchFamily="34" charset="0"/>
              </a:rPr>
              <a:t>1. </a:t>
            </a:r>
            <a:r>
              <a:rPr lang="en-US" sz="1700" b="1" dirty="0">
                <a:latin typeface="Calibri" panose="020F0502020204030204" pitchFamily="34" charset="0"/>
                <a:ea typeface="Calibri" panose="020F0502020204030204" pitchFamily="34" charset="0"/>
                <a:cs typeface="Calibri" panose="020F0502020204030204" pitchFamily="34" charset="0"/>
              </a:rPr>
              <a:t>Hardware Components</a:t>
            </a:r>
            <a:r>
              <a:rPr lang="en-IN" sz="1700" b="1" dirty="0">
                <a:effectLst/>
                <a:latin typeface="Calibri" panose="020F0502020204030204" pitchFamily="34" charset="0"/>
                <a:ea typeface="Calibri" panose="020F0502020204030204" pitchFamily="34" charset="0"/>
                <a:cs typeface="Calibri" panose="020F0502020204030204" pitchFamily="34" charset="0"/>
              </a:rPr>
              <a:t>:-</a:t>
            </a:r>
            <a:endParaRPr lang="en-US" sz="17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Camera (Webcam or High-Resolution Camera)</a:t>
            </a:r>
            <a:r>
              <a:rPr lang="en-IN" sz="1800" kern="100" dirty="0">
                <a:effectLst/>
                <a:latin typeface="Calibri" panose="020F0502020204030204" pitchFamily="34" charset="0"/>
                <a:ea typeface="Calibri" panose="020F0502020204030204" pitchFamily="34" charset="0"/>
                <a:cs typeface="Calibri" panose="020F0502020204030204" pitchFamily="34" charset="0"/>
              </a:rPr>
              <a:t>: Captures real-time images or videos of individuals for face detection and recognition.</a:t>
            </a: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Computer:</a:t>
            </a:r>
            <a:r>
              <a:rPr lang="en-IN" sz="1800" kern="100" dirty="0">
                <a:effectLst/>
                <a:latin typeface="Calibri" panose="020F0502020204030204" pitchFamily="34" charset="0"/>
                <a:ea typeface="Calibri" panose="020F0502020204030204" pitchFamily="34" charset="0"/>
                <a:cs typeface="Calibri" panose="020F0502020204030204" pitchFamily="34" charset="0"/>
              </a:rPr>
              <a:t> Processes the captured images, runs facial recognition algorithms, and stores attendance data in the database.</a:t>
            </a:r>
          </a:p>
          <a:p>
            <a:pPr marL="342900" lvl="0" indent="-342900" algn="just">
              <a:lnSpc>
                <a:spcPct val="115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15000"/>
              </a:lnSpc>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2. </a:t>
            </a:r>
            <a:r>
              <a:rPr lang="en-IN" sz="1700" b="1" kern="100" dirty="0">
                <a:effectLst/>
                <a:latin typeface="Calibri" panose="020F0502020204030204" pitchFamily="34" charset="0"/>
                <a:ea typeface="Calibri" panose="020F0502020204030204" pitchFamily="34" charset="0"/>
                <a:cs typeface="Calibri" panose="020F0502020204030204" pitchFamily="34" charset="0"/>
              </a:rPr>
              <a:t>Software Components:-</a:t>
            </a:r>
            <a:endParaRPr lang="en-IN"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Face Detection and Recognition Software:</a:t>
            </a:r>
            <a:r>
              <a:rPr lang="en-IN" sz="1800" kern="100" dirty="0">
                <a:effectLst/>
                <a:latin typeface="Calibri" panose="020F0502020204030204" pitchFamily="34" charset="0"/>
                <a:ea typeface="Calibri" panose="020F0502020204030204" pitchFamily="34" charset="0"/>
                <a:cs typeface="Calibri" panose="020F0502020204030204" pitchFamily="34" charset="0"/>
              </a:rPr>
              <a:t> Utilizes machine learning algorithms like  OpenCV to detect and recognize faces in real-time.</a:t>
            </a: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Attendance Management Software</a:t>
            </a:r>
            <a:r>
              <a:rPr lang="en-IN" sz="1800" kern="100" dirty="0">
                <a:effectLst/>
                <a:latin typeface="Calibri" panose="020F0502020204030204" pitchFamily="34" charset="0"/>
                <a:ea typeface="Calibri" panose="020F0502020204030204" pitchFamily="34" charset="0"/>
                <a:cs typeface="Calibri" panose="020F0502020204030204" pitchFamily="34" charset="0"/>
              </a:rPr>
              <a:t>: Integrates face recognition with attendance marking</a:t>
            </a:r>
            <a:r>
              <a:rPr lang="en-IN" kern="100" dirty="0">
                <a:latin typeface="Calibri" panose="020F0502020204030204" pitchFamily="34" charset="0"/>
                <a:ea typeface="Calibri" panose="020F0502020204030204" pitchFamily="34" charset="0"/>
                <a:cs typeface="Calibri" panose="020F0502020204030204" pitchFamily="34"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report generation.</a:t>
            </a:r>
          </a:p>
          <a:p>
            <a:pPr marL="5715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342900" lvl="0" indent="-342900" algn="just">
              <a:lnSpc>
                <a:spcPct val="115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5715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114300" indent="0">
              <a:buNone/>
            </a:pPr>
            <a:endParaRPr lang="en-US" sz="1600" b="1" dirty="0">
              <a:latin typeface="Times New Roman" panose="02020603050405020304" pitchFamily="18" charset="0"/>
              <a:cs typeface="Times New Roman" panose="02020603050405020304" pitchFamily="18" charset="0"/>
            </a:endParaRPr>
          </a:p>
          <a:p>
            <a:pPr marL="11430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80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74A7-6760-4F01-0953-1E889E61374C}"/>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Block Diagram</a:t>
            </a:r>
            <a:endParaRPr lang="en-IN" dirty="0"/>
          </a:p>
        </p:txBody>
      </p:sp>
      <p:sp>
        <p:nvSpPr>
          <p:cNvPr id="3" name="Text Placeholder 2">
            <a:extLst>
              <a:ext uri="{FF2B5EF4-FFF2-40B4-BE49-F238E27FC236}">
                <a16:creationId xmlns:a16="http://schemas.microsoft.com/office/drawing/2014/main" id="{0FE431ED-C2EE-BA69-2C40-5BA61F946276}"/>
              </a:ext>
            </a:extLst>
          </p:cNvPr>
          <p:cNvSpPr>
            <a:spLocks noGrp="1"/>
          </p:cNvSpPr>
          <p:nvPr>
            <p:ph type="body" idx="1"/>
          </p:nvPr>
        </p:nvSpPr>
        <p:spPr/>
        <p:txBody>
          <a:bodyPr>
            <a:normAutofit fontScale="55000" lnSpcReduction="20000"/>
          </a:bodyPr>
          <a:lstStyle/>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Camera/Scanner  | ---&gt; |  Face Detection &amp;       | ---&gt; |  Recognition Algorithm  | ---&gt;|</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(captures image/video)    |    |   Recognition Module   |      |  (matches face to data)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v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v</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Database       |        |  User Interface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(Stores Data &amp;   |     | (Admin &amp; User UI)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Attendance Log)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v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v</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Attendance Log   |     | Optional Systems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(Records for     |     | (HR, Payroll)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each individual) |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1143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endParaRPr lang="en-IN" dirty="0"/>
          </a:p>
        </p:txBody>
      </p:sp>
    </p:spTree>
    <p:extLst>
      <p:ext uri="{BB962C8B-B14F-4D97-AF65-F5344CB8AC3E}">
        <p14:creationId xmlns:p14="http://schemas.microsoft.com/office/powerpoint/2010/main" val="43592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2F03-234F-5114-3601-D1D73E8D69FF}"/>
              </a:ext>
            </a:extLst>
          </p:cNvPr>
          <p:cNvSpPr>
            <a:spLocks noGrp="1"/>
          </p:cNvSpPr>
          <p:nvPr>
            <p:ph type="title"/>
          </p:nvPr>
        </p:nvSpPr>
        <p:spPr>
          <a:xfrm>
            <a:off x="311700" y="163551"/>
            <a:ext cx="8520600" cy="549249"/>
          </a:xfrm>
        </p:spPr>
        <p:txBody>
          <a:bodyPr>
            <a:normAutofit fontScale="90000"/>
          </a:bodyPr>
          <a:lstStyle/>
          <a:p>
            <a:r>
              <a:rPr lang="en-US" dirty="0"/>
              <a:t>                                     Methodology</a:t>
            </a:r>
            <a:endParaRPr lang="en-IN" dirty="0"/>
          </a:p>
        </p:txBody>
      </p:sp>
      <p:sp>
        <p:nvSpPr>
          <p:cNvPr id="3" name="Text Placeholder 2">
            <a:extLst>
              <a:ext uri="{FF2B5EF4-FFF2-40B4-BE49-F238E27FC236}">
                <a16:creationId xmlns:a16="http://schemas.microsoft.com/office/drawing/2014/main" id="{44A94FF2-69E2-37AE-A94E-B4C74C130C51}"/>
              </a:ext>
            </a:extLst>
          </p:cNvPr>
          <p:cNvSpPr>
            <a:spLocks noGrp="1"/>
          </p:cNvSpPr>
          <p:nvPr>
            <p:ph type="body" idx="1"/>
          </p:nvPr>
        </p:nvSpPr>
        <p:spPr>
          <a:xfrm>
            <a:off x="311700" y="712800"/>
            <a:ext cx="8401120" cy="3773421"/>
          </a:xfrm>
        </p:spPr>
        <p:txBody>
          <a:bodyPr>
            <a:normAutofit/>
          </a:bodyPr>
          <a:lstStyle/>
          <a:p>
            <a:pPr marL="114300" indent="0">
              <a:buNone/>
            </a:pPr>
            <a:r>
              <a:rPr lang="en-US" sz="1600" dirty="0">
                <a:latin typeface="Calibri" panose="020F0502020204030204" pitchFamily="34" charset="0"/>
                <a:ea typeface="Calibri" panose="020F0502020204030204" pitchFamily="34" charset="0"/>
                <a:cs typeface="Calibri" panose="020F0502020204030204" pitchFamily="34" charset="0"/>
              </a:rPr>
              <a:t>The methodology of an attendance face recognition system typically involves these </a:t>
            </a:r>
            <a:r>
              <a:rPr lang="en-US" sz="1600">
                <a:latin typeface="Calibri" panose="020F0502020204030204" pitchFamily="34" charset="0"/>
                <a:ea typeface="Calibri" panose="020F0502020204030204" pitchFamily="34" charset="0"/>
                <a:cs typeface="Calibri" panose="020F0502020204030204" pitchFamily="34" charset="0"/>
              </a:rPr>
              <a:t>steps:-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600" b="0" i="0" dirty="0">
              <a:solidFill>
                <a:srgbClr val="09090B"/>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600" b="1" dirty="0">
                <a:latin typeface="Calibri" panose="020F0502020204030204" pitchFamily="34" charset="0"/>
                <a:ea typeface="Calibri" panose="020F0502020204030204" pitchFamily="34" charset="0"/>
                <a:cs typeface="Calibri" panose="020F0502020204030204" pitchFamily="34" charset="0"/>
              </a:rPr>
              <a:t>Image Capture: </a:t>
            </a:r>
            <a:r>
              <a:rPr lang="en-US" sz="1600" dirty="0">
                <a:latin typeface="Calibri" panose="020F0502020204030204" pitchFamily="34" charset="0"/>
                <a:ea typeface="Calibri" panose="020F0502020204030204" pitchFamily="34" charset="0"/>
                <a:cs typeface="Calibri" panose="020F0502020204030204" pitchFamily="34" charset="0"/>
              </a:rPr>
              <a:t>The system captures the user's facial image using a camera.</a:t>
            </a:r>
          </a:p>
          <a:p>
            <a:pPr marL="114300" indent="0">
              <a:buNone/>
            </a:pPr>
            <a:r>
              <a:rPr lang="en-US" sz="1600" b="1" dirty="0">
                <a:latin typeface="Calibri" panose="020F0502020204030204" pitchFamily="34" charset="0"/>
                <a:ea typeface="Calibri" panose="020F0502020204030204" pitchFamily="34" charset="0"/>
                <a:cs typeface="Calibri" panose="020F0502020204030204" pitchFamily="34" charset="0"/>
              </a:rPr>
              <a:t>Face Detection</a:t>
            </a:r>
            <a:r>
              <a:rPr lang="en-US" sz="1600" dirty="0">
                <a:latin typeface="Calibri" panose="020F0502020204030204" pitchFamily="34" charset="0"/>
                <a:ea typeface="Calibri" panose="020F0502020204030204" pitchFamily="34" charset="0"/>
                <a:cs typeface="Calibri" panose="020F0502020204030204" pitchFamily="34" charset="0"/>
              </a:rPr>
              <a:t>: The captured image is processed to detect and extract facial features.</a:t>
            </a:r>
          </a:p>
          <a:p>
            <a:pPr marL="114300" indent="0">
              <a:buNone/>
            </a:pPr>
            <a:r>
              <a:rPr lang="en-US" sz="1600" b="1" dirty="0">
                <a:latin typeface="Calibri" panose="020F0502020204030204" pitchFamily="34" charset="0"/>
                <a:ea typeface="Calibri" panose="020F0502020204030204" pitchFamily="34" charset="0"/>
                <a:cs typeface="Calibri" panose="020F0502020204030204" pitchFamily="34" charset="0"/>
              </a:rPr>
              <a:t>Face Recognition</a:t>
            </a:r>
            <a:r>
              <a:rPr lang="en-US" sz="1600" dirty="0">
                <a:latin typeface="Calibri" panose="020F0502020204030204" pitchFamily="34" charset="0"/>
                <a:ea typeface="Calibri" panose="020F0502020204030204" pitchFamily="34" charset="0"/>
                <a:cs typeface="Calibri" panose="020F0502020204030204" pitchFamily="34" charset="0"/>
              </a:rPr>
              <a:t>: The extracted features are compared with pre-registered data to identify the individual.</a:t>
            </a:r>
          </a:p>
          <a:p>
            <a:pPr marL="11430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D501-1B1D-80BF-2C47-B9171BC4F4BF}"/>
              </a:ext>
            </a:extLst>
          </p:cNvPr>
          <p:cNvSpPr>
            <a:spLocks noGrp="1"/>
          </p:cNvSpPr>
          <p:nvPr>
            <p:ph type="title"/>
          </p:nvPr>
        </p:nvSpPr>
        <p:spPr>
          <a:xfrm>
            <a:off x="311700" y="223025"/>
            <a:ext cx="8520600" cy="579864"/>
          </a:xfrm>
        </p:spPr>
        <p:txBody>
          <a:bodyPr>
            <a:normAutofit fontScale="90000"/>
          </a:bodyPr>
          <a:lstStyle/>
          <a:p>
            <a:pPr algn="ctr"/>
            <a:r>
              <a:rPr lang="en-IN" dirty="0"/>
              <a:t>Implementation</a:t>
            </a:r>
          </a:p>
        </p:txBody>
      </p:sp>
      <p:sp>
        <p:nvSpPr>
          <p:cNvPr id="3" name="Text Placeholder 2">
            <a:extLst>
              <a:ext uri="{FF2B5EF4-FFF2-40B4-BE49-F238E27FC236}">
                <a16:creationId xmlns:a16="http://schemas.microsoft.com/office/drawing/2014/main" id="{298DBD99-F92A-FC58-F099-622B47103E22}"/>
              </a:ext>
            </a:extLst>
          </p:cNvPr>
          <p:cNvSpPr>
            <a:spLocks noGrp="1"/>
          </p:cNvSpPr>
          <p:nvPr>
            <p:ph type="body" idx="1"/>
          </p:nvPr>
        </p:nvSpPr>
        <p:spPr>
          <a:xfrm>
            <a:off x="46383" y="802890"/>
            <a:ext cx="8785917" cy="3788288"/>
          </a:xfrm>
        </p:spPr>
        <p:txBody>
          <a:bodyPr>
            <a:normAutofit/>
          </a:bodyPr>
          <a:lstStyle/>
          <a:p>
            <a:pPr marL="596900" lvl="1" indent="0">
              <a:buSzPct val="80000"/>
              <a:buNone/>
            </a:pPr>
            <a:endParaRPr lang="en-US" sz="1700" dirty="0">
              <a:solidFill>
                <a:srgbClr val="374151"/>
              </a:solidFill>
              <a:latin typeface="Times New Roman" panose="02020603050405020304" pitchFamily="18" charset="0"/>
              <a:cs typeface="Times New Roman" panose="02020603050405020304" pitchFamily="18" charset="0"/>
            </a:endParaRPr>
          </a:p>
          <a:p>
            <a:pPr marL="596900" lvl="1" indent="0">
              <a:buSzPct val="80000"/>
              <a:buNone/>
            </a:pPr>
            <a:r>
              <a:rPr lang="en-US" sz="1600" dirty="0">
                <a:latin typeface="Calibri" panose="020F0502020204030204" pitchFamily="34" charset="0"/>
                <a:ea typeface="Calibri" panose="020F0502020204030204" pitchFamily="34" charset="0"/>
                <a:cs typeface="Calibri" panose="020F0502020204030204" pitchFamily="34" charset="0"/>
              </a:rPr>
              <a:t>Attendance face recognition systems are used in schools, colleges, and offices for efficient and automated attendance tracking. They are also utilized in events and security systems to monitor and verify the presence of individuals.</a:t>
            </a:r>
            <a:endPar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344007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8125-0692-CCF4-8A68-B1B6D32F7D93}"/>
              </a:ext>
            </a:extLst>
          </p:cNvPr>
          <p:cNvSpPr>
            <a:spLocks noGrp="1"/>
          </p:cNvSpPr>
          <p:nvPr>
            <p:ph type="title"/>
          </p:nvPr>
        </p:nvSpPr>
        <p:spPr>
          <a:xfrm>
            <a:off x="311700" y="297366"/>
            <a:ext cx="8520600" cy="609600"/>
          </a:xfrm>
        </p:spPr>
        <p:txBody>
          <a:bodyPr>
            <a:normAutofit fontScale="90000"/>
          </a:bodyPr>
          <a:lstStyle/>
          <a:p>
            <a:pPr algn="ctr"/>
            <a:r>
              <a:rPr lang="en-IN" dirty="0"/>
              <a:t>Results</a:t>
            </a:r>
          </a:p>
        </p:txBody>
      </p:sp>
      <p:sp>
        <p:nvSpPr>
          <p:cNvPr id="3" name="Text Placeholder 2">
            <a:extLst>
              <a:ext uri="{FF2B5EF4-FFF2-40B4-BE49-F238E27FC236}">
                <a16:creationId xmlns:a16="http://schemas.microsoft.com/office/drawing/2014/main" id="{0D6CCBEE-1BA5-2306-93BA-7DCC0079B7AB}"/>
              </a:ext>
            </a:extLst>
          </p:cNvPr>
          <p:cNvSpPr>
            <a:spLocks noGrp="1"/>
          </p:cNvSpPr>
          <p:nvPr>
            <p:ph type="body" idx="1"/>
          </p:nvPr>
        </p:nvSpPr>
        <p:spPr>
          <a:xfrm>
            <a:off x="311700" y="988741"/>
            <a:ext cx="8520600" cy="3580134"/>
          </a:xfrm>
        </p:spPr>
        <p:txBody>
          <a:bodyPr>
            <a:normAutofit/>
          </a:bodyPr>
          <a:lstStyle/>
          <a:p>
            <a:pPr marL="114300" indent="0">
              <a:buNone/>
            </a:pPr>
            <a:r>
              <a:rPr lang="en-IN" sz="1400" dirty="0">
                <a:latin typeface="Calibri" panose="020F0502020204030204" pitchFamily="34" charset="0"/>
                <a:ea typeface="Calibri" panose="020F0502020204030204" pitchFamily="34" charset="0"/>
                <a:cs typeface="Calibri" panose="020F0502020204030204" pitchFamily="34" charset="0"/>
              </a:rPr>
              <a:t>Outcomes/Outputs:-</a:t>
            </a:r>
          </a:p>
          <a:p>
            <a:pPr marL="114300" indent="0">
              <a:buNone/>
            </a:pPr>
            <a:endParaRPr lang="en-IN" sz="1400" dirty="0"/>
          </a:p>
          <a:p>
            <a:r>
              <a:rPr lang="en-US" sz="1050" dirty="0">
                <a:latin typeface="Calibri" panose="020F0502020204030204" pitchFamily="34" charset="0"/>
                <a:ea typeface="Calibri" panose="020F0502020204030204" pitchFamily="34" charset="0"/>
                <a:cs typeface="Calibri" panose="020F0502020204030204" pitchFamily="34" charset="0"/>
              </a:rPr>
              <a:t>Automated Attendance Management Elimination of Manual Processes : Attendance is marked automatically, reducing the need for manual roll calls or paper-based systems . Time Savings : Real-time recognition drastically reduces the time required for attendance marking.</a:t>
            </a:r>
          </a:p>
          <a:p>
            <a:r>
              <a:rPr lang="en-US" sz="1050" dirty="0">
                <a:latin typeface="Calibri" panose="020F0502020204030204" pitchFamily="34" charset="0"/>
                <a:ea typeface="Calibri" panose="020F0502020204030204" pitchFamily="34" charset="0"/>
                <a:cs typeface="Calibri" panose="020F0502020204030204" pitchFamily="34" charset="0"/>
              </a:rPr>
              <a:t> Improved Accuracy Minimized Errors : Reduces human errors such as miscounting or recording incorrect data . </a:t>
            </a:r>
          </a:p>
          <a:p>
            <a:pPr marL="114300" indent="0">
              <a:buNone/>
            </a:pPr>
            <a:r>
              <a:rPr lang="en-US" sz="1050" dirty="0">
                <a:latin typeface="Calibri" panose="020F0502020204030204" pitchFamily="34" charset="0"/>
                <a:ea typeface="Calibri" panose="020F0502020204030204" pitchFamily="34" charset="0"/>
                <a:cs typeface="Calibri" panose="020F0502020204030204" pitchFamily="34" charset="0"/>
              </a:rPr>
              <a:t>           Duplicate Prevention : Prevents multiple entries for the same individual during a session.</a:t>
            </a:r>
          </a:p>
        </p:txBody>
      </p:sp>
      <p:pic>
        <p:nvPicPr>
          <p:cNvPr id="5" name="Picture 4">
            <a:extLst>
              <a:ext uri="{FF2B5EF4-FFF2-40B4-BE49-F238E27FC236}">
                <a16:creationId xmlns:a16="http://schemas.microsoft.com/office/drawing/2014/main" id="{FB5A32DE-D70B-D120-EB60-48386648BF38}"/>
              </a:ext>
            </a:extLst>
          </p:cNvPr>
          <p:cNvPicPr>
            <a:picLocks noChangeAspect="1"/>
          </p:cNvPicPr>
          <p:nvPr/>
        </p:nvPicPr>
        <p:blipFill>
          <a:blip r:embed="rId2"/>
          <a:stretch>
            <a:fillRect/>
          </a:stretch>
        </p:blipFill>
        <p:spPr>
          <a:xfrm>
            <a:off x="530087" y="2370468"/>
            <a:ext cx="3127513" cy="2101277"/>
          </a:xfrm>
          <a:prstGeom prst="rect">
            <a:avLst/>
          </a:prstGeom>
        </p:spPr>
      </p:pic>
      <p:pic>
        <p:nvPicPr>
          <p:cNvPr id="7" name="Picture 6">
            <a:extLst>
              <a:ext uri="{FF2B5EF4-FFF2-40B4-BE49-F238E27FC236}">
                <a16:creationId xmlns:a16="http://schemas.microsoft.com/office/drawing/2014/main" id="{3663F1F7-9E0F-CD39-451E-BBCFC7617938}"/>
              </a:ext>
            </a:extLst>
          </p:cNvPr>
          <p:cNvPicPr>
            <a:picLocks noChangeAspect="1"/>
          </p:cNvPicPr>
          <p:nvPr/>
        </p:nvPicPr>
        <p:blipFill>
          <a:blip r:embed="rId3"/>
          <a:stretch>
            <a:fillRect/>
          </a:stretch>
        </p:blipFill>
        <p:spPr>
          <a:xfrm>
            <a:off x="4035013" y="2343134"/>
            <a:ext cx="3253683" cy="2155944"/>
          </a:xfrm>
          <a:prstGeom prst="rect">
            <a:avLst/>
          </a:prstGeom>
        </p:spPr>
      </p:pic>
    </p:spTree>
    <p:extLst>
      <p:ext uri="{BB962C8B-B14F-4D97-AF65-F5344CB8AC3E}">
        <p14:creationId xmlns:p14="http://schemas.microsoft.com/office/powerpoint/2010/main" val="224926198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914</Words>
  <Application>Microsoft Office PowerPoint</Application>
  <PresentationFormat>On-screen Show (16:9)</PresentationFormat>
  <Paragraphs>104</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Symbol</vt:lpstr>
      <vt:lpstr>Calibri</vt:lpstr>
      <vt:lpstr>Arial</vt:lpstr>
      <vt:lpstr>Roboto</vt:lpstr>
      <vt:lpstr>Geometric</vt:lpstr>
      <vt:lpstr>Mini Project- on          “Attendance Face Recognition System“ </vt:lpstr>
      <vt:lpstr>Problem Statement</vt:lpstr>
      <vt:lpstr>Scope of the project </vt:lpstr>
      <vt:lpstr>                            Expected Impact or Benefits </vt:lpstr>
      <vt:lpstr>Project Design</vt:lpstr>
      <vt:lpstr>                                     Block Diagram</vt:lpstr>
      <vt:lpstr>                                     Methodology</vt:lpstr>
      <vt:lpstr>Implementation</vt:lpstr>
      <vt:lpstr>Results</vt:lpstr>
      <vt:lpstr>Challenges Faced</vt:lpstr>
      <vt:lpstr>Future Work</vt:lpstr>
      <vt:lpstr>Conclusion</vt:lpstr>
      <vt:lpstr>GitHub Link</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Manmitha N K</dc:creator>
  <cp:lastModifiedBy>SANKALP S</cp:lastModifiedBy>
  <cp:revision>29</cp:revision>
  <dcterms:modified xsi:type="dcterms:W3CDTF">2024-12-14T05:04:13Z</dcterms:modified>
</cp:coreProperties>
</file>