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72" r:id="rId5"/>
    <p:sldId id="263" r:id="rId6"/>
    <p:sldId id="264" r:id="rId7"/>
    <p:sldId id="262" r:id="rId8"/>
    <p:sldId id="265" r:id="rId9"/>
    <p:sldId id="266" r:id="rId10"/>
    <p:sldId id="267" r:id="rId11"/>
    <p:sldId id="268" r:id="rId12"/>
    <p:sldId id="269" r:id="rId13"/>
    <p:sldId id="270" r:id="rId14"/>
  </p:sldIdLst>
  <p:sldSz cx="9144000" cy="5143500" type="screen16x9"/>
  <p:notesSz cx="6858000" cy="9144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49" autoAdjust="0"/>
    <p:restoredTop sz="94660"/>
  </p:normalViewPr>
  <p:slideViewPr>
    <p:cSldViewPr snapToGrid="0">
      <p:cViewPr varScale="1">
        <p:scale>
          <a:sx n="96" d="100"/>
          <a:sy n="96" d="100"/>
        </p:scale>
        <p:origin x="616"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748882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428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fa4ea8511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fa4ea8511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2723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fa4ea8511e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fa4ea8511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555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Sshakir/Attendance-face-Recognition-system/upload" TargetMode="External"/><Relationship Id="rId2" Type="http://schemas.openxmlformats.org/officeDocument/2006/relationships/hyperlink" Target="https://github.com/Sankalp21-ui/Attendance-face-Recognition-system" TargetMode="External"/><Relationship Id="rId1" Type="http://schemas.openxmlformats.org/officeDocument/2006/relationships/slideLayout" Target="../slideLayouts/slideLayout3.xml"/><Relationship Id="rId4" Type="http://schemas.openxmlformats.org/officeDocument/2006/relationships/hyperlink" Target="https://github.com/ganeshmnaik12/Attendance-Face-Recognition-system/upload"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8000" r="-18000"/>
          </a:stretch>
        </a:blip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445651"/>
            <a:ext cx="8222100" cy="116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1800" dirty="0"/>
              <a:t>Mini Project- on </a:t>
            </a:r>
            <a:endParaRPr sz="1800" dirty="0"/>
          </a:p>
          <a:p>
            <a:pPr marL="0" lvl="0" indent="0" algn="l" rtl="0">
              <a:spcBef>
                <a:spcPts val="0"/>
              </a:spcBef>
              <a:spcAft>
                <a:spcPts val="0"/>
              </a:spcAft>
              <a:buSzPts val="990"/>
              <a:buNone/>
            </a:pPr>
            <a:r>
              <a:rPr lang="en-GB" sz="2880" dirty="0"/>
              <a:t>        “</a:t>
            </a:r>
            <a:r>
              <a:rPr lang="en-GB" sz="2880" b="1" dirty="0"/>
              <a:t>Attendance Face Recognition System</a:t>
            </a:r>
            <a:r>
              <a:rPr lang="en-GB" sz="2880" dirty="0"/>
              <a:t>“</a:t>
            </a:r>
            <a:br>
              <a:rPr lang="en-GB" sz="2880" dirty="0"/>
            </a:br>
            <a:endParaRPr sz="2880" dirty="0"/>
          </a:p>
        </p:txBody>
      </p:sp>
      <p:sp>
        <p:nvSpPr>
          <p:cNvPr id="86" name="Google Shape;86;p13"/>
          <p:cNvSpPr txBox="1">
            <a:spLocks noGrp="1"/>
          </p:cNvSpPr>
          <p:nvPr>
            <p:ph type="subTitle" idx="1"/>
          </p:nvPr>
        </p:nvSpPr>
        <p:spPr>
          <a:xfrm>
            <a:off x="598100" y="2715926"/>
            <a:ext cx="8222100" cy="20754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GB" sz="2500" dirty="0"/>
              <a:t>Presented By,</a:t>
            </a:r>
            <a:endParaRPr sz="2500" dirty="0"/>
          </a:p>
          <a:p>
            <a:pPr marL="0" lvl="0" indent="0" algn="l" rtl="0">
              <a:spcBef>
                <a:spcPts val="0"/>
              </a:spcBef>
              <a:spcAft>
                <a:spcPts val="0"/>
              </a:spcAft>
              <a:buNone/>
            </a:pPr>
            <a:endParaRPr sz="2500" dirty="0"/>
          </a:p>
          <a:p>
            <a:pPr marL="0" lvl="0" indent="0" algn="l" rtl="0">
              <a:spcBef>
                <a:spcPts val="0"/>
              </a:spcBef>
              <a:spcAft>
                <a:spcPts val="0"/>
              </a:spcAft>
              <a:buNone/>
            </a:pPr>
            <a:r>
              <a:rPr lang="en-GB" sz="2500" dirty="0"/>
              <a:t>Name : Sankalp S (4AI22CD046)</a:t>
            </a:r>
            <a:endParaRPr sz="2500" dirty="0"/>
          </a:p>
          <a:p>
            <a:pPr marL="0" lvl="0" indent="0" algn="l" rtl="0">
              <a:spcBef>
                <a:spcPts val="0"/>
              </a:spcBef>
              <a:spcAft>
                <a:spcPts val="0"/>
              </a:spcAft>
              <a:buNone/>
            </a:pPr>
            <a:r>
              <a:rPr lang="en-GB" sz="2500" dirty="0"/>
              <a:t>Name : Md Shakir (4AI22CD036)</a:t>
            </a:r>
            <a:endParaRPr sz="2500" dirty="0"/>
          </a:p>
          <a:p>
            <a:pPr marL="0" lvl="0" indent="0" algn="l" rtl="0">
              <a:spcBef>
                <a:spcPts val="0"/>
              </a:spcBef>
              <a:spcAft>
                <a:spcPts val="0"/>
              </a:spcAft>
              <a:buNone/>
            </a:pPr>
            <a:r>
              <a:rPr lang="en-GB" sz="2500" dirty="0"/>
              <a:t>Name : Sohan Arya (4AI22CD051)</a:t>
            </a:r>
            <a:endParaRPr sz="2500" dirty="0"/>
          </a:p>
          <a:p>
            <a:pPr marL="0" lvl="0" indent="0" algn="l" rtl="0">
              <a:spcBef>
                <a:spcPts val="0"/>
              </a:spcBef>
              <a:spcAft>
                <a:spcPts val="0"/>
              </a:spcAft>
              <a:buNone/>
            </a:pPr>
            <a:r>
              <a:rPr lang="en-GB" sz="2500" dirty="0"/>
              <a:t>Name : Ganesh Naik (4AI22CD021)</a:t>
            </a:r>
            <a:endParaRPr sz="2500" dirty="0"/>
          </a:p>
          <a:p>
            <a:pPr marL="0" lvl="0" indent="0" algn="l" rtl="0">
              <a:spcBef>
                <a:spcPts val="0"/>
              </a:spcBef>
              <a:spcAft>
                <a:spcPts val="0"/>
              </a:spcAft>
              <a:buNone/>
            </a:pPr>
            <a:endParaRPr sz="1800" dirty="0"/>
          </a:p>
          <a:p>
            <a:pPr marL="0" lvl="0" indent="0" algn="l" rtl="0">
              <a:spcBef>
                <a:spcPts val="0"/>
              </a:spcBef>
              <a:spcAft>
                <a:spcPts val="0"/>
              </a:spcAft>
              <a:buNone/>
            </a:pPr>
            <a:endParaRPr dirty="0"/>
          </a:p>
          <a:p>
            <a:pPr marL="0" lvl="0" indent="0" algn="l" rtl="0">
              <a:spcBef>
                <a:spcPts val="0"/>
              </a:spcBef>
              <a:spcAft>
                <a:spcPts val="0"/>
              </a:spcAft>
              <a:buNone/>
            </a:pPr>
            <a:r>
              <a:rPr lang="en-GB" dirty="0"/>
              <a:t>														</a:t>
            </a:r>
            <a:r>
              <a:rPr lang="en-GB" sz="2827" dirty="0"/>
              <a:t>Under the Guidance of </a:t>
            </a:r>
            <a:endParaRPr sz="2827" dirty="0"/>
          </a:p>
          <a:p>
            <a:pPr marL="0" lvl="0" indent="0" algn="l" rtl="0">
              <a:spcBef>
                <a:spcPts val="0"/>
              </a:spcBef>
              <a:spcAft>
                <a:spcPts val="0"/>
              </a:spcAft>
              <a:buNone/>
            </a:pPr>
            <a:r>
              <a:rPr lang="en-GB" sz="2827" dirty="0"/>
              <a:t>														Prof. Shilpa K V</a:t>
            </a:r>
            <a:endParaRPr sz="2827" dirty="0"/>
          </a:p>
          <a:p>
            <a:pPr marL="0" lvl="0" indent="0" algn="l" rtl="0">
              <a:spcBef>
                <a:spcPts val="0"/>
              </a:spcBef>
              <a:spcAft>
                <a:spcPts val="0"/>
              </a:spcAft>
              <a:buNone/>
            </a:pPr>
            <a:endParaRPr sz="2827" dirty="0"/>
          </a:p>
        </p:txBody>
      </p:sp>
      <p:pic>
        <p:nvPicPr>
          <p:cNvPr id="87" name="Google Shape;87;p13"/>
          <p:cNvPicPr preferRelativeResize="0"/>
          <p:nvPr/>
        </p:nvPicPr>
        <p:blipFill>
          <a:blip r:embed="rId4">
            <a:alphaModFix/>
          </a:blip>
          <a:stretch>
            <a:fillRect/>
          </a:stretch>
        </p:blipFill>
        <p:spPr>
          <a:xfrm>
            <a:off x="173750" y="64025"/>
            <a:ext cx="1352225" cy="1381625"/>
          </a:xfrm>
          <a:prstGeom prst="rect">
            <a:avLst/>
          </a:prstGeom>
          <a:noFill/>
          <a:ln>
            <a:noFill/>
          </a:ln>
        </p:spPr>
      </p:pic>
      <p:pic>
        <p:nvPicPr>
          <p:cNvPr id="88" name="Google Shape;88;p13"/>
          <p:cNvPicPr preferRelativeResize="0"/>
          <p:nvPr/>
        </p:nvPicPr>
        <p:blipFill>
          <a:blip r:embed="rId5">
            <a:alphaModFix/>
          </a:blip>
          <a:stretch>
            <a:fillRect/>
          </a:stretch>
        </p:blipFill>
        <p:spPr>
          <a:xfrm>
            <a:off x="7572184" y="-101910"/>
            <a:ext cx="1672366" cy="1622375"/>
          </a:xfrm>
          <a:prstGeom prst="rect">
            <a:avLst/>
          </a:prstGeom>
          <a:noFill/>
          <a:ln>
            <a:noFill/>
          </a:ln>
        </p:spPr>
      </p:pic>
      <p:sp>
        <p:nvSpPr>
          <p:cNvPr id="89" name="Google Shape;89;p13"/>
          <p:cNvSpPr txBox="1"/>
          <p:nvPr/>
        </p:nvSpPr>
        <p:spPr>
          <a:xfrm>
            <a:off x="1686050" y="213425"/>
            <a:ext cx="4972800" cy="100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dirty="0">
                <a:latin typeface="Roboto"/>
                <a:ea typeface="Roboto"/>
                <a:cs typeface="Roboto"/>
                <a:sym typeface="Roboto"/>
              </a:rPr>
              <a:t>Dept. of CS&amp;E ( DATA SCIENCE)</a:t>
            </a:r>
            <a:endParaRPr sz="1800" b="1" dirty="0">
              <a:latin typeface="Roboto"/>
              <a:ea typeface="Roboto"/>
              <a:cs typeface="Roboto"/>
              <a:sym typeface="Roboto"/>
            </a:endParaRPr>
          </a:p>
          <a:p>
            <a:pPr marL="0" lvl="0" indent="0" algn="ctr" rtl="0">
              <a:spcBef>
                <a:spcPts val="0"/>
              </a:spcBef>
              <a:spcAft>
                <a:spcPts val="0"/>
              </a:spcAft>
              <a:buNone/>
            </a:pPr>
            <a:r>
              <a:rPr lang="en-GB" sz="1800" b="1" dirty="0" err="1">
                <a:latin typeface="Roboto"/>
                <a:ea typeface="Roboto"/>
                <a:cs typeface="Roboto"/>
                <a:sym typeface="Roboto"/>
              </a:rPr>
              <a:t>Adichunchanagiri</a:t>
            </a:r>
            <a:r>
              <a:rPr lang="en-GB" sz="1800" b="1" dirty="0">
                <a:latin typeface="Roboto"/>
                <a:ea typeface="Roboto"/>
                <a:cs typeface="Roboto"/>
                <a:sym typeface="Roboto"/>
              </a:rPr>
              <a:t> Institute of Technology</a:t>
            </a:r>
            <a:endParaRPr sz="1800" b="1" dirty="0">
              <a:latin typeface="Roboto"/>
              <a:ea typeface="Roboto"/>
              <a:cs typeface="Roboto"/>
              <a:sym typeface="Roboto"/>
            </a:endParaRPr>
          </a:p>
          <a:p>
            <a:pPr marL="0" lvl="0" indent="0" algn="ctr" rtl="0">
              <a:spcBef>
                <a:spcPts val="0"/>
              </a:spcBef>
              <a:spcAft>
                <a:spcPts val="0"/>
              </a:spcAft>
              <a:buNone/>
            </a:pPr>
            <a:r>
              <a:rPr lang="en-GB" sz="1800" b="1" dirty="0" err="1">
                <a:latin typeface="Roboto"/>
                <a:ea typeface="Roboto"/>
                <a:cs typeface="Roboto"/>
                <a:sym typeface="Roboto"/>
              </a:rPr>
              <a:t>Chikkamagaluru</a:t>
            </a:r>
            <a:r>
              <a:rPr lang="en-GB" sz="1800" b="1" dirty="0">
                <a:latin typeface="Roboto"/>
                <a:ea typeface="Roboto"/>
                <a:cs typeface="Roboto"/>
                <a:sym typeface="Roboto"/>
              </a:rPr>
              <a:t> - 577102</a:t>
            </a:r>
            <a:endParaRPr sz="1800" b="1" dirty="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EE1F-1FE3-5951-8303-3BF7A4A276EA}"/>
              </a:ext>
            </a:extLst>
          </p:cNvPr>
          <p:cNvSpPr>
            <a:spLocks noGrp="1"/>
          </p:cNvSpPr>
          <p:nvPr>
            <p:ph type="title"/>
          </p:nvPr>
        </p:nvSpPr>
        <p:spPr/>
        <p:txBody>
          <a:bodyPr>
            <a:normAutofit fontScale="90000"/>
          </a:bodyPr>
          <a:lstStyle/>
          <a:p>
            <a:pPr algn="ctr"/>
            <a:r>
              <a:rPr lang="en-IN" dirty="0"/>
              <a:t>Future Work</a:t>
            </a:r>
          </a:p>
        </p:txBody>
      </p:sp>
      <p:sp>
        <p:nvSpPr>
          <p:cNvPr id="3" name="Text Placeholder 2">
            <a:extLst>
              <a:ext uri="{FF2B5EF4-FFF2-40B4-BE49-F238E27FC236}">
                <a16:creationId xmlns:a16="http://schemas.microsoft.com/office/drawing/2014/main" id="{34A88F3D-6704-FF49-762C-C907B866F629}"/>
              </a:ext>
            </a:extLst>
          </p:cNvPr>
          <p:cNvSpPr>
            <a:spLocks noGrp="1"/>
          </p:cNvSpPr>
          <p:nvPr>
            <p:ph type="body" idx="1"/>
          </p:nvPr>
        </p:nvSpPr>
        <p:spPr/>
        <p:txBody>
          <a:bodyPr>
            <a:normAutofit/>
          </a:bodyPr>
          <a:lstStyle/>
          <a:p>
            <a:pPr marL="342900" lvl="0" indent="-342900">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unga" panose="020B0502040204020203" pitchFamily="34" charset="0"/>
              </a:rPr>
              <a:t>Scalability</a:t>
            </a:r>
            <a:r>
              <a:rPr lang="en-IN" sz="1800" kern="100" dirty="0">
                <a:effectLst/>
                <a:latin typeface="Calibri" panose="020F0502020204030204" pitchFamily="34" charset="0"/>
                <a:ea typeface="Calibri" panose="020F0502020204030204" pitchFamily="34" charset="0"/>
                <a:cs typeface="Tunga" panose="020B0502040204020203" pitchFamily="34" charset="0"/>
              </a:rPr>
              <a:t>: Improving the system to handle larger groups of people and allowing easy updates using cloud technology.</a:t>
            </a:r>
          </a:p>
          <a:p>
            <a:pPr marL="342900" lvl="0" indent="-342900">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unga" panose="020B0502040204020203" pitchFamily="34" charset="0"/>
              </a:rPr>
              <a:t>Fairness</a:t>
            </a:r>
            <a:r>
              <a:rPr lang="en-IN" sz="1800" kern="100" dirty="0">
                <a:effectLst/>
                <a:latin typeface="Calibri" panose="020F0502020204030204" pitchFamily="34" charset="0"/>
                <a:ea typeface="Calibri" panose="020F0502020204030204" pitchFamily="34" charset="0"/>
                <a:cs typeface="Tunga" panose="020B0502040204020203" pitchFamily="34" charset="0"/>
              </a:rPr>
              <a:t>: Ensuring the system works equally well for all people, regardless of their appearance.</a:t>
            </a:r>
          </a:p>
          <a:p>
            <a:pPr marL="342900" lvl="0" indent="-342900">
              <a:lnSpc>
                <a:spcPct val="107000"/>
              </a:lnSpc>
              <a:spcAft>
                <a:spcPts val="800"/>
              </a:spcAft>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unga" panose="020B0502040204020203" pitchFamily="34" charset="0"/>
              </a:rPr>
              <a:t>Better Accuracy</a:t>
            </a:r>
            <a:r>
              <a:rPr lang="en-IN" sz="1800" kern="100" dirty="0">
                <a:effectLst/>
                <a:latin typeface="Calibri" panose="020F0502020204030204" pitchFamily="34" charset="0"/>
                <a:ea typeface="Calibri" panose="020F0502020204030204" pitchFamily="34" charset="0"/>
                <a:cs typeface="Tunga" panose="020B0502040204020203" pitchFamily="34" charset="0"/>
              </a:rPr>
              <a:t>: Making the system more accurate, even in difficult conditions like low light .</a:t>
            </a:r>
          </a:p>
          <a:p>
            <a:pPr marL="11430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6612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6154A-E220-A40F-5AE8-DB6C2A99638B}"/>
              </a:ext>
            </a:extLst>
          </p:cNvPr>
          <p:cNvSpPr>
            <a:spLocks noGrp="1"/>
          </p:cNvSpPr>
          <p:nvPr>
            <p:ph type="title"/>
          </p:nvPr>
        </p:nvSpPr>
        <p:spPr/>
        <p:txBody>
          <a:bodyPr>
            <a:normAutofit fontScale="90000"/>
          </a:bodyPr>
          <a:lstStyle/>
          <a:p>
            <a:pPr algn="ctr"/>
            <a:r>
              <a:rPr lang="en-IN" dirty="0"/>
              <a:t>Conclusion</a:t>
            </a:r>
          </a:p>
        </p:txBody>
      </p:sp>
      <p:sp>
        <p:nvSpPr>
          <p:cNvPr id="3" name="Text Placeholder 2">
            <a:extLst>
              <a:ext uri="{FF2B5EF4-FFF2-40B4-BE49-F238E27FC236}">
                <a16:creationId xmlns:a16="http://schemas.microsoft.com/office/drawing/2014/main" id="{F30B80D6-E23A-2E33-21A6-471506CD8C48}"/>
              </a:ext>
            </a:extLst>
          </p:cNvPr>
          <p:cNvSpPr>
            <a:spLocks noGrp="1"/>
          </p:cNvSpPr>
          <p:nvPr>
            <p:ph type="body" idx="1"/>
          </p:nvPr>
        </p:nvSpPr>
        <p:spPr/>
        <p:txBody>
          <a:bodyPr>
            <a:normAutofit/>
          </a:bodyPr>
          <a:lstStyle/>
          <a:p>
            <a:pPr marL="114300" indent="0">
              <a:lnSpc>
                <a:spcPct val="107000"/>
              </a:lnSpc>
              <a:spcAft>
                <a:spcPts val="800"/>
              </a:spcAft>
              <a:buNone/>
            </a:pPr>
            <a:r>
              <a:rPr lang="en-IN" sz="1400" kern="100" dirty="0">
                <a:effectLst/>
                <a:latin typeface="Calibri" panose="020F0502020204030204" pitchFamily="34" charset="0"/>
                <a:ea typeface="Calibri" panose="020F0502020204030204" pitchFamily="34" charset="0"/>
                <a:cs typeface="Tunga" panose="020B0502040204020203" pitchFamily="34" charset="0"/>
              </a:rPr>
              <a:t>In summary, an attendance face recognition system is a fast, secure, and efficient way to track attendance by recognizing individual 's faces. It reduces manual effort and increases accuracy. While challenges like privacy issues and accuracy in difficult conditions exist, these can be solved with better technology and security measures</a:t>
            </a:r>
            <a:r>
              <a:rPr lang="en-IN" sz="1400" kern="100">
                <a:effectLst/>
                <a:latin typeface="Calibri" panose="020F0502020204030204" pitchFamily="34" charset="0"/>
                <a:ea typeface="Calibri" panose="020F0502020204030204" pitchFamily="34" charset="0"/>
                <a:cs typeface="Tunga" panose="020B0502040204020203" pitchFamily="34" charset="0"/>
              </a:rPr>
              <a:t>. </a:t>
            </a:r>
            <a:endParaRPr lang="en-IN" sz="1400" kern="1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1301453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231FD-C712-7938-3C55-C08D246D89EA}"/>
              </a:ext>
            </a:extLst>
          </p:cNvPr>
          <p:cNvSpPr>
            <a:spLocks noGrp="1"/>
          </p:cNvSpPr>
          <p:nvPr>
            <p:ph type="title"/>
          </p:nvPr>
        </p:nvSpPr>
        <p:spPr/>
        <p:txBody>
          <a:bodyPr>
            <a:normAutofit fontScale="90000"/>
          </a:bodyPr>
          <a:lstStyle/>
          <a:p>
            <a:r>
              <a:rPr lang="en-IN" dirty="0"/>
              <a:t>GitHub Link</a:t>
            </a:r>
          </a:p>
        </p:txBody>
      </p:sp>
      <p:sp>
        <p:nvSpPr>
          <p:cNvPr id="3" name="Text Placeholder 2">
            <a:extLst>
              <a:ext uri="{FF2B5EF4-FFF2-40B4-BE49-F238E27FC236}">
                <a16:creationId xmlns:a16="http://schemas.microsoft.com/office/drawing/2014/main" id="{19B1CA2B-7E53-A3A3-4664-B73128379C43}"/>
              </a:ext>
            </a:extLst>
          </p:cNvPr>
          <p:cNvSpPr>
            <a:spLocks noGrp="1"/>
          </p:cNvSpPr>
          <p:nvPr>
            <p:ph type="body" idx="1"/>
          </p:nvPr>
        </p:nvSpPr>
        <p:spPr/>
        <p:txBody>
          <a:bodyPr/>
          <a:lstStyle/>
          <a:p>
            <a:pPr marL="114300" indent="0">
              <a:buNone/>
            </a:pPr>
            <a:endParaRPr lang="en-US" sz="1800" b="1" i="0" u="sng" dirty="0">
              <a:solidFill>
                <a:schemeClr val="accent1">
                  <a:lumMod val="60000"/>
                  <a:lumOff val="40000"/>
                </a:schemeClr>
              </a:solidFill>
              <a:effectLst/>
              <a:latin typeface="Roboto" panose="02000000000000000000" pitchFamily="2" charset="0"/>
            </a:endParaRPr>
          </a:p>
          <a:p>
            <a:pPr marL="114300" indent="0">
              <a:buNone/>
            </a:pPr>
            <a:r>
              <a:rPr lang="en-IN" sz="1800" i="0" u="sng" dirty="0">
                <a:solidFill>
                  <a:schemeClr val="accent1">
                    <a:lumMod val="60000"/>
                    <a:lumOff val="40000"/>
                  </a:schemeClr>
                </a:solidFill>
                <a:effectLst/>
                <a:latin typeface="Roboto" panose="02000000000000000000" pitchFamily="2" charset="0"/>
                <a:hlinkClick r:id="rId2">
                  <a:extLst>
                    <a:ext uri="{A12FA001-AC4F-418D-AE19-62706E023703}">
                      <ahyp:hlinkClr xmlns:ahyp="http://schemas.microsoft.com/office/drawing/2018/hyperlinkcolor" val="tx"/>
                    </a:ext>
                  </a:extLst>
                </a:hlinkClick>
              </a:rPr>
              <a:t>https://github.com/Sankalp21-ui/Attendance-face-Recognition-system</a:t>
            </a:r>
            <a:endParaRPr lang="en-IN" sz="1800" i="0" u="sng" dirty="0">
              <a:solidFill>
                <a:schemeClr val="accent1">
                  <a:lumMod val="60000"/>
                  <a:lumOff val="40000"/>
                </a:schemeClr>
              </a:solidFill>
              <a:effectLst/>
              <a:latin typeface="Roboto" panose="02000000000000000000" pitchFamily="2" charset="0"/>
            </a:endParaRPr>
          </a:p>
          <a:p>
            <a:pPr marL="114300" indent="0">
              <a:buNone/>
            </a:pPr>
            <a:r>
              <a:rPr lang="en-IN" u="sng" dirty="0">
                <a:solidFill>
                  <a:schemeClr val="accent1">
                    <a:lumMod val="60000"/>
                    <a:lumOff val="40000"/>
                  </a:schemeClr>
                </a:solidFill>
                <a:latin typeface="Roboto" panose="02000000000000000000" pitchFamily="2" charset="0"/>
                <a:hlinkClick r:id="rId3">
                  <a:extLst>
                    <a:ext uri="{A12FA001-AC4F-418D-AE19-62706E023703}">
                      <ahyp:hlinkClr xmlns:ahyp="http://schemas.microsoft.com/office/drawing/2018/hyperlinkcolor" val="tx"/>
                    </a:ext>
                  </a:extLst>
                </a:hlinkClick>
              </a:rPr>
              <a:t>https://github.com/MSshakir/Attendance-face-Recognition-system/upload</a:t>
            </a:r>
            <a:endParaRPr lang="en-IN" u="sng" dirty="0">
              <a:solidFill>
                <a:schemeClr val="accent1">
                  <a:lumMod val="60000"/>
                  <a:lumOff val="40000"/>
                </a:schemeClr>
              </a:solidFill>
              <a:latin typeface="Roboto" panose="02000000000000000000" pitchFamily="2" charset="0"/>
            </a:endParaRPr>
          </a:p>
          <a:p>
            <a:pPr marL="114300" indent="0">
              <a:buNone/>
            </a:pPr>
            <a:r>
              <a:rPr lang="en-IN" sz="1600" u="sng" dirty="0">
                <a:solidFill>
                  <a:schemeClr val="accent1">
                    <a:lumMod val="60000"/>
                    <a:lumOff val="40000"/>
                  </a:schemeClr>
                </a:solidFill>
                <a:latin typeface="Roboto" panose="02000000000000000000" pitchFamily="2" charset="0"/>
                <a:hlinkClick r:id="rId4">
                  <a:extLst>
                    <a:ext uri="{A12FA001-AC4F-418D-AE19-62706E023703}">
                      <ahyp:hlinkClr xmlns:ahyp="http://schemas.microsoft.com/office/drawing/2018/hyperlinkcolor" val="tx"/>
                    </a:ext>
                  </a:extLst>
                </a:hlinkClick>
              </a:rPr>
              <a:t>https://github.com/ganeshmnaik12/Attendance-Face-Recognition-system/upload</a:t>
            </a:r>
            <a:endParaRPr lang="en-IN" sz="1600" u="sng" dirty="0">
              <a:solidFill>
                <a:schemeClr val="accent1">
                  <a:lumMod val="60000"/>
                  <a:lumOff val="40000"/>
                </a:schemeClr>
              </a:solidFill>
              <a:latin typeface="Roboto" panose="02000000000000000000" pitchFamily="2" charset="0"/>
            </a:endParaRPr>
          </a:p>
          <a:p>
            <a:pPr marL="114300" indent="0">
              <a:buNone/>
            </a:pPr>
            <a:r>
              <a:rPr lang="en-IN" sz="1600" u="sng" dirty="0">
                <a:solidFill>
                  <a:schemeClr val="accent1">
                    <a:lumMod val="60000"/>
                    <a:lumOff val="40000"/>
                  </a:schemeClr>
                </a:solidFill>
                <a:latin typeface="Roboto" panose="02000000000000000000" pitchFamily="2" charset="0"/>
              </a:rPr>
              <a:t>https://github.com/SohanArya29/Attendance-Face-Recognition-System/upload</a:t>
            </a:r>
          </a:p>
          <a:p>
            <a:pPr marL="114300" indent="0">
              <a:buNone/>
            </a:pPr>
            <a:endParaRPr lang="en-IN" sz="1800" b="0" i="0" u="sng" dirty="0">
              <a:solidFill>
                <a:srgbClr val="1155CC"/>
              </a:solidFill>
              <a:effectLst/>
              <a:latin typeface="Roboto" panose="02000000000000000000" pitchFamily="2" charset="0"/>
            </a:endParaRPr>
          </a:p>
        </p:txBody>
      </p:sp>
    </p:spTree>
    <p:extLst>
      <p:ext uri="{BB962C8B-B14F-4D97-AF65-F5344CB8AC3E}">
        <p14:creationId xmlns:p14="http://schemas.microsoft.com/office/powerpoint/2010/main" val="1134419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D5A81-E89E-E4F5-6E19-23D902A5AB92}"/>
              </a:ext>
            </a:extLst>
          </p:cNvPr>
          <p:cNvSpPr>
            <a:spLocks noGrp="1"/>
          </p:cNvSpPr>
          <p:nvPr>
            <p:ph type="title"/>
          </p:nvPr>
        </p:nvSpPr>
        <p:spPr>
          <a:xfrm>
            <a:off x="598100" y="1728000"/>
            <a:ext cx="8222100" cy="1728000"/>
          </a:xfrm>
        </p:spPr>
        <p:txBody>
          <a:bodyPr>
            <a:normAutofit/>
          </a:bodyPr>
          <a:lstStyle/>
          <a:p>
            <a:r>
              <a:rPr lang="en-IN" dirty="0"/>
              <a:t>                </a:t>
            </a:r>
            <a:r>
              <a:rPr lang="en-IN" sz="4800" dirty="0"/>
              <a:t>THANK YOU</a:t>
            </a:r>
          </a:p>
        </p:txBody>
      </p:sp>
    </p:spTree>
    <p:extLst>
      <p:ext uri="{BB962C8B-B14F-4D97-AF65-F5344CB8AC3E}">
        <p14:creationId xmlns:p14="http://schemas.microsoft.com/office/powerpoint/2010/main" val="2456971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11700" y="409999"/>
            <a:ext cx="8520600" cy="6382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Problem Statement</a:t>
            </a:r>
            <a:endParaRPr sz="2800" dirty="0"/>
          </a:p>
        </p:txBody>
      </p:sp>
      <p:sp>
        <p:nvSpPr>
          <p:cNvPr id="95" name="Google Shape;95;p14"/>
          <p:cNvSpPr txBox="1">
            <a:spLocks noGrp="1"/>
          </p:cNvSpPr>
          <p:nvPr>
            <p:ph type="body" idx="1"/>
          </p:nvPr>
        </p:nvSpPr>
        <p:spPr>
          <a:xfrm>
            <a:off x="254100" y="1048214"/>
            <a:ext cx="8520600" cy="3371977"/>
          </a:xfrm>
          <a:prstGeom prst="rect">
            <a:avLst/>
          </a:prstGeom>
        </p:spPr>
        <p:txBody>
          <a:bodyPr spcFirstLastPara="1" wrap="square" lIns="91425" tIns="91425" rIns="91425" bIns="91425" anchor="t" anchorCtr="0">
            <a:normAutofit/>
          </a:bodyPr>
          <a:lstStyle/>
          <a:p>
            <a:pPr marL="0" indent="0">
              <a:spcAft>
                <a:spcPts val="1200"/>
              </a:spcAft>
              <a:buNone/>
            </a:pPr>
            <a:r>
              <a:rPr lang="en-US" sz="1400" dirty="0">
                <a:latin typeface="Calibri" panose="020F0502020204030204" pitchFamily="34" charset="0"/>
                <a:ea typeface="Calibri" panose="020F0502020204030204" pitchFamily="34" charset="0"/>
                <a:cs typeface="Calibri" panose="020F0502020204030204" pitchFamily="34" charset="0"/>
              </a:rPr>
              <a:t>To design and implement a system that can collect and store facial data that raises significant privacy issues. The system may struggle especially in  lighting conditions, different angles, or when individuals change their appearance (e.g., hairstyles, glasses etc..).</a:t>
            </a:r>
          </a:p>
          <a:p>
            <a:pPr marL="0" lvl="0" indent="0" algn="l" rtl="0">
              <a:spcBef>
                <a:spcPts val="0"/>
              </a:spcBef>
              <a:spcAft>
                <a:spcPts val="1200"/>
              </a:spcAft>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dirty="0"/>
              <a:t>Scope of the project </a:t>
            </a:r>
            <a:endParaRPr dirty="0"/>
          </a:p>
        </p:txBody>
      </p:sp>
      <p:sp>
        <p:nvSpPr>
          <p:cNvPr id="101" name="Google Shape;101;p15"/>
          <p:cNvSpPr txBox="1">
            <a:spLocks noGrp="1"/>
          </p:cNvSpPr>
          <p:nvPr>
            <p:ph type="body" idx="1"/>
          </p:nvPr>
        </p:nvSpPr>
        <p:spPr>
          <a:xfrm>
            <a:off x="212309" y="958166"/>
            <a:ext cx="8520600" cy="3551075"/>
          </a:xfrm>
          <a:prstGeom prst="rect">
            <a:avLst/>
          </a:prstGeom>
        </p:spPr>
        <p:txBody>
          <a:bodyPr spcFirstLastPara="1" wrap="square" lIns="91425" tIns="91425" rIns="91425" bIns="91425" anchor="t" anchorCtr="0">
            <a:normAutofit/>
          </a:bodyPr>
          <a:lstStyle/>
          <a:p>
            <a:pPr marL="0" indent="0">
              <a:spcAft>
                <a:spcPts val="1200"/>
              </a:spcAft>
              <a:buNone/>
            </a:pPr>
            <a:r>
              <a:rPr lang="en-US" b="1" dirty="0">
                <a:latin typeface="Calibri" panose="020F0502020204030204" pitchFamily="34" charset="0"/>
                <a:ea typeface="Calibri" panose="020F0502020204030204" pitchFamily="34" charset="0"/>
                <a:cs typeface="Calibri" panose="020F0502020204030204" pitchFamily="34" charset="0"/>
              </a:rPr>
              <a:t>Key areas the project focuses on:</a:t>
            </a:r>
            <a:endParaRPr lang="en-US" b="1" u="sng"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15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Face Detection and Recognition</a:t>
            </a:r>
            <a:r>
              <a:rPr lang="en-IN" sz="1800" kern="100" dirty="0">
                <a:effectLst/>
                <a:latin typeface="Calibri" panose="020F0502020204030204" pitchFamily="34" charset="0"/>
                <a:ea typeface="Calibri" panose="020F0502020204030204" pitchFamily="34" charset="0"/>
                <a:cs typeface="Calibri" panose="020F0502020204030204" pitchFamily="34" charset="0"/>
              </a:rPr>
              <a:t>: Automated identification and verification of individuals using facial recognition technology.</a:t>
            </a:r>
          </a:p>
          <a:p>
            <a:pPr marL="342900" lvl="0" indent="-342900" algn="just">
              <a:lnSpc>
                <a:spcPct val="115000"/>
              </a:lnSpc>
              <a:spcAft>
                <a:spcPts val="800"/>
              </a:spcAft>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Automated Attendance Logging</a:t>
            </a:r>
            <a:r>
              <a:rPr lang="en-IN" sz="1800" kern="100" dirty="0">
                <a:effectLst/>
                <a:latin typeface="Calibri" panose="020F0502020204030204" pitchFamily="34" charset="0"/>
                <a:ea typeface="Calibri" panose="020F0502020204030204" pitchFamily="34" charset="0"/>
                <a:cs typeface="Calibri" panose="020F0502020204030204" pitchFamily="34" charset="0"/>
              </a:rPr>
              <a:t>: Real-time attendance recording without manual input, reducing errors and time consumption</a:t>
            </a:r>
            <a:r>
              <a:rPr lang="en-IN" sz="1800" kern="100" dirty="0">
                <a:effectLst/>
                <a:latin typeface="Calibri" panose="020F0502020204030204" pitchFamily="34" charset="0"/>
                <a:ea typeface="Calibri" panose="020F0502020204030204" pitchFamily="34" charset="0"/>
                <a:cs typeface="Tunga" panose="020B0502040204020203" pitchFamily="34"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97191-D7EC-3DE2-5303-02A1D4E628E0}"/>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Benefits</a:t>
            </a:r>
            <a:br>
              <a:rPr lang="en-US" b="1"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B7E14DA3-CDEB-DB16-256A-F443254110ED}"/>
              </a:ext>
            </a:extLst>
          </p:cNvPr>
          <p:cNvSpPr>
            <a:spLocks noGrp="1"/>
          </p:cNvSpPr>
          <p:nvPr>
            <p:ph type="body" idx="1"/>
          </p:nvPr>
        </p:nvSpPr>
        <p:spPr/>
        <p:txBody>
          <a:bodyPr/>
          <a:lstStyle/>
          <a:p>
            <a:pPr marL="342900" lvl="0" indent="-342900" algn="just">
              <a:lnSpc>
                <a:spcPct val="115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unga" panose="020B0502040204020203" pitchFamily="34" charset="0"/>
              </a:rPr>
              <a:t>Increased Accuracy: </a:t>
            </a:r>
            <a:r>
              <a:rPr lang="en-IN" sz="1800" kern="100" dirty="0">
                <a:effectLst/>
                <a:latin typeface="Calibri" panose="020F0502020204030204" pitchFamily="34" charset="0"/>
                <a:ea typeface="Calibri" panose="020F0502020204030204" pitchFamily="34" charset="0"/>
                <a:cs typeface="Tunga" panose="020B0502040204020203" pitchFamily="34" charset="0"/>
              </a:rPr>
              <a:t>Minimizes human errors and eliminates proxy attendance.</a:t>
            </a:r>
          </a:p>
          <a:p>
            <a:pPr marL="342900" lvl="0" indent="-342900" algn="just">
              <a:lnSpc>
                <a:spcPct val="115000"/>
              </a:lnSpc>
              <a:spcAft>
                <a:spcPts val="800"/>
              </a:spcAft>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unga" panose="020B0502040204020203" pitchFamily="34" charset="0"/>
              </a:rPr>
              <a:t>Cost-Effective: </a:t>
            </a:r>
            <a:r>
              <a:rPr lang="en-IN" sz="1800" kern="100" dirty="0">
                <a:effectLst/>
                <a:latin typeface="Calibri" panose="020F0502020204030204" pitchFamily="34" charset="0"/>
                <a:ea typeface="Calibri" panose="020F0502020204030204" pitchFamily="34" charset="0"/>
                <a:cs typeface="Tunga" panose="020B0502040204020203" pitchFamily="34" charset="0"/>
              </a:rPr>
              <a:t>Reduces the need for physical resources (e.g., paper) and</a:t>
            </a:r>
            <a:r>
              <a:rPr lang="en-IN" sz="1800" b="1" kern="100" dirty="0">
                <a:effectLst/>
                <a:latin typeface="Calibri" panose="020F0502020204030204" pitchFamily="34" charset="0"/>
                <a:ea typeface="Calibri" panose="020F0502020204030204" pitchFamily="34" charset="0"/>
                <a:cs typeface="Tunga" panose="020B0502040204020203" pitchFamily="34" charset="0"/>
              </a:rPr>
              <a:t> </a:t>
            </a:r>
            <a:r>
              <a:rPr lang="en-IN" sz="1800" kern="100" dirty="0">
                <a:effectLst/>
                <a:latin typeface="Calibri" panose="020F0502020204030204" pitchFamily="34" charset="0"/>
                <a:ea typeface="Calibri" panose="020F0502020204030204" pitchFamily="34" charset="0"/>
                <a:cs typeface="Tunga" panose="020B0502040204020203" pitchFamily="34" charset="0"/>
              </a:rPr>
              <a:t>minimizes manual work for teachers.</a:t>
            </a:r>
          </a:p>
          <a:p>
            <a:endParaRPr lang="en-IN" dirty="0"/>
          </a:p>
        </p:txBody>
      </p:sp>
    </p:spTree>
    <p:extLst>
      <p:ext uri="{BB962C8B-B14F-4D97-AF65-F5344CB8AC3E}">
        <p14:creationId xmlns:p14="http://schemas.microsoft.com/office/powerpoint/2010/main" val="4088253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3BBE91-FAB3-290C-498B-F07963C80C83}"/>
              </a:ext>
            </a:extLst>
          </p:cNvPr>
          <p:cNvSpPr>
            <a:spLocks noGrp="1"/>
          </p:cNvSpPr>
          <p:nvPr>
            <p:ph type="title"/>
          </p:nvPr>
        </p:nvSpPr>
        <p:spPr>
          <a:xfrm>
            <a:off x="311700" y="410000"/>
            <a:ext cx="8520600" cy="474663"/>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Project Design</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8E397DC5-CF94-6A7B-4DE0-D0BC5C724B58}"/>
              </a:ext>
            </a:extLst>
          </p:cNvPr>
          <p:cNvSpPr>
            <a:spLocks noGrp="1"/>
          </p:cNvSpPr>
          <p:nvPr>
            <p:ph type="body" idx="1"/>
          </p:nvPr>
        </p:nvSpPr>
        <p:spPr>
          <a:xfrm>
            <a:off x="311700" y="1048215"/>
            <a:ext cx="8520600" cy="3520660"/>
          </a:xfrm>
        </p:spPr>
        <p:txBody>
          <a:bodyPr>
            <a:normAutofit fontScale="70000" lnSpcReduction="20000"/>
          </a:bodyPr>
          <a:lstStyle/>
          <a:p>
            <a:pPr marL="114300" indent="0">
              <a:buNone/>
            </a:pPr>
            <a:r>
              <a:rPr lang="en-US" b="1" dirty="0">
                <a:latin typeface="Calibri" panose="020F0502020204030204" pitchFamily="34" charset="0"/>
                <a:ea typeface="Calibri" panose="020F0502020204030204" pitchFamily="34" charset="0"/>
                <a:cs typeface="Calibri" panose="020F0502020204030204" pitchFamily="34" charset="0"/>
              </a:rPr>
              <a:t>Components involved (hardware/software architecture)</a:t>
            </a:r>
          </a:p>
          <a:p>
            <a:pPr marL="0" lvl="0" indent="0" algn="just">
              <a:lnSpc>
                <a:spcPct val="115000"/>
              </a:lnSpc>
              <a:buNone/>
            </a:pPr>
            <a:endParaRPr lang="en-US" sz="1600" b="1" dirty="0">
              <a:latin typeface="Calibri" panose="020F0502020204030204" pitchFamily="34" charset="0"/>
              <a:ea typeface="Calibri" panose="020F0502020204030204" pitchFamily="34" charset="0"/>
              <a:cs typeface="Calibri" panose="020F0502020204030204" pitchFamily="34" charset="0"/>
            </a:endParaRPr>
          </a:p>
          <a:p>
            <a:pPr marL="0" lvl="0" indent="0" algn="just">
              <a:lnSpc>
                <a:spcPct val="115000"/>
              </a:lnSpc>
              <a:buNone/>
            </a:pPr>
            <a:r>
              <a:rPr lang="en-US" sz="1600" b="1" dirty="0">
                <a:latin typeface="Calibri" panose="020F0502020204030204" pitchFamily="34" charset="0"/>
                <a:ea typeface="Calibri" panose="020F0502020204030204" pitchFamily="34" charset="0"/>
                <a:cs typeface="Calibri" panose="020F0502020204030204" pitchFamily="34" charset="0"/>
              </a:rPr>
              <a:t>1. </a:t>
            </a:r>
            <a:r>
              <a:rPr lang="en-US" sz="1700" b="1" dirty="0">
                <a:latin typeface="Calibri" panose="020F0502020204030204" pitchFamily="34" charset="0"/>
                <a:ea typeface="Calibri" panose="020F0502020204030204" pitchFamily="34" charset="0"/>
                <a:cs typeface="Calibri" panose="020F0502020204030204" pitchFamily="34" charset="0"/>
              </a:rPr>
              <a:t>Hardware Components</a:t>
            </a:r>
            <a:r>
              <a:rPr lang="en-IN" sz="1700" b="1" dirty="0">
                <a:effectLst/>
                <a:latin typeface="Calibri" panose="020F0502020204030204" pitchFamily="34" charset="0"/>
                <a:ea typeface="Calibri" panose="020F0502020204030204" pitchFamily="34" charset="0"/>
                <a:cs typeface="Calibri" panose="020F0502020204030204" pitchFamily="34" charset="0"/>
              </a:rPr>
              <a:t>:-</a:t>
            </a:r>
            <a:endParaRPr lang="en-US" sz="1700" b="1"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15000"/>
              </a:lnSpc>
              <a:buFont typeface="Symbol" panose="05050102010706020507" pitchFamily="18" charset="2"/>
              <a:buChar char=""/>
            </a:pPr>
            <a:r>
              <a:rPr lang="en-US" sz="1600" b="1" dirty="0">
                <a:latin typeface="Calibri" panose="020F0502020204030204" pitchFamily="34" charset="0"/>
                <a:ea typeface="Calibri" panose="020F0502020204030204" pitchFamily="34" charset="0"/>
                <a:cs typeface="Calibri" panose="020F0502020204030204" pitchFamily="34" charset="0"/>
              </a:rPr>
              <a:t> </a:t>
            </a:r>
            <a:r>
              <a:rPr lang="en-IN" sz="1800" b="1" kern="100" dirty="0">
                <a:effectLst/>
                <a:latin typeface="Calibri" panose="020F0502020204030204" pitchFamily="34" charset="0"/>
                <a:ea typeface="Calibri" panose="020F0502020204030204" pitchFamily="34" charset="0"/>
                <a:cs typeface="Calibri" panose="020F0502020204030204" pitchFamily="34" charset="0"/>
              </a:rPr>
              <a:t>Camera (Webcam or High-Resolution Camera)</a:t>
            </a:r>
            <a:r>
              <a:rPr lang="en-IN" sz="1800" kern="100" dirty="0">
                <a:effectLst/>
                <a:latin typeface="Calibri" panose="020F0502020204030204" pitchFamily="34" charset="0"/>
                <a:ea typeface="Calibri" panose="020F0502020204030204" pitchFamily="34" charset="0"/>
                <a:cs typeface="Calibri" panose="020F0502020204030204" pitchFamily="34" charset="0"/>
              </a:rPr>
              <a:t>: Captures real-time images or videos of individuals for face detection and recognition.</a:t>
            </a:r>
          </a:p>
          <a:p>
            <a:pPr marL="342900" lvl="0" indent="-342900" algn="just">
              <a:lnSpc>
                <a:spcPct val="115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Computer:</a:t>
            </a:r>
            <a:r>
              <a:rPr lang="en-IN" sz="1700" kern="100" dirty="0">
                <a:effectLst/>
                <a:latin typeface="Calibri" panose="020F0502020204030204" pitchFamily="34" charset="0"/>
                <a:ea typeface="Calibri" panose="020F0502020204030204" pitchFamily="34" charset="0"/>
                <a:cs typeface="Calibri" panose="020F0502020204030204" pitchFamily="34" charset="0"/>
              </a:rPr>
              <a:t> </a:t>
            </a:r>
            <a:r>
              <a:rPr lang="en-IN" sz="2000" kern="100" dirty="0">
                <a:effectLst/>
                <a:latin typeface="Calibri" panose="020F0502020204030204" pitchFamily="34" charset="0"/>
                <a:ea typeface="Calibri" panose="020F0502020204030204" pitchFamily="34" charset="0"/>
                <a:cs typeface="Calibri" panose="020F0502020204030204" pitchFamily="34" charset="0"/>
              </a:rPr>
              <a:t>It</a:t>
            </a:r>
            <a:r>
              <a:rPr lang="en-IN" sz="1700" kern="100" dirty="0">
                <a:effectLst/>
                <a:latin typeface="Calibri" panose="020F0502020204030204" pitchFamily="34" charset="0"/>
                <a:ea typeface="Calibri" panose="020F0502020204030204" pitchFamily="34" charset="0"/>
                <a:cs typeface="Calibri" panose="020F0502020204030204" pitchFamily="34" charset="0"/>
              </a:rPr>
              <a:t> </a:t>
            </a:r>
            <a:r>
              <a:rPr lang="en-IN" sz="1800" kern="100" dirty="0">
                <a:effectLst/>
                <a:latin typeface="Calibri" panose="020F0502020204030204" pitchFamily="34" charset="0"/>
                <a:ea typeface="Calibri" panose="020F0502020204030204" pitchFamily="34" charset="0"/>
                <a:cs typeface="Calibri" panose="020F0502020204030204" pitchFamily="34" charset="0"/>
              </a:rPr>
              <a:t>Processes the captured images, runs facial recognition algorithms, and stores attendance data in the database.</a:t>
            </a:r>
          </a:p>
          <a:p>
            <a:pPr marL="0" lvl="0" indent="0" algn="just">
              <a:lnSpc>
                <a:spcPct val="115000"/>
              </a:lnSpc>
              <a:buNone/>
            </a:pP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0" lvl="0" indent="0" algn="just">
              <a:lnSpc>
                <a:spcPct val="115000"/>
              </a:lnSpc>
              <a:buNone/>
            </a:pPr>
            <a:r>
              <a:rPr lang="en-IN" sz="1800" b="1" kern="100" dirty="0">
                <a:effectLst/>
                <a:latin typeface="Calibri" panose="020F0502020204030204" pitchFamily="34" charset="0"/>
                <a:ea typeface="Calibri" panose="020F0502020204030204" pitchFamily="34" charset="0"/>
                <a:cs typeface="Calibri" panose="020F0502020204030204" pitchFamily="34" charset="0"/>
              </a:rPr>
              <a:t>2. </a:t>
            </a:r>
            <a:r>
              <a:rPr lang="en-IN" sz="1700" b="1" kern="100" dirty="0">
                <a:effectLst/>
                <a:latin typeface="Calibri" panose="020F0502020204030204" pitchFamily="34" charset="0"/>
                <a:ea typeface="Calibri" panose="020F0502020204030204" pitchFamily="34" charset="0"/>
                <a:cs typeface="Calibri" panose="020F0502020204030204" pitchFamily="34" charset="0"/>
              </a:rPr>
              <a:t>Software Components:-</a:t>
            </a:r>
            <a:endParaRPr lang="en-IN" sz="17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15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Face Detection and Recognition Software:</a:t>
            </a:r>
            <a:r>
              <a:rPr lang="en-IN" sz="1800" kern="100" dirty="0">
                <a:effectLst/>
                <a:latin typeface="Calibri" panose="020F0502020204030204" pitchFamily="34" charset="0"/>
                <a:ea typeface="Calibri" panose="020F0502020204030204" pitchFamily="34" charset="0"/>
                <a:cs typeface="Calibri" panose="020F0502020204030204" pitchFamily="34" charset="0"/>
              </a:rPr>
              <a:t> Utilizes machine learning algorithms like  OpenCV to detect and recognize faces in real-time.</a:t>
            </a:r>
          </a:p>
          <a:p>
            <a:pPr marL="342900" lvl="0" indent="-342900" algn="just">
              <a:lnSpc>
                <a:spcPct val="115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Attendance Management Software</a:t>
            </a:r>
            <a:r>
              <a:rPr lang="en-IN" sz="1800" kern="100" dirty="0">
                <a:effectLst/>
                <a:latin typeface="Calibri" panose="020F0502020204030204" pitchFamily="34" charset="0"/>
                <a:ea typeface="Calibri" panose="020F0502020204030204" pitchFamily="34" charset="0"/>
                <a:cs typeface="Calibri" panose="020F0502020204030204" pitchFamily="34" charset="0"/>
              </a:rPr>
              <a:t>: Integrates face recognition with attendance marking</a:t>
            </a:r>
            <a:r>
              <a:rPr lang="en-IN" kern="100" dirty="0">
                <a:latin typeface="Calibri" panose="020F0502020204030204" pitchFamily="34" charset="0"/>
                <a:ea typeface="Calibri" panose="020F0502020204030204" pitchFamily="34" charset="0"/>
                <a:cs typeface="Calibri" panose="020F0502020204030204" pitchFamily="34" charset="0"/>
              </a:rPr>
              <a:t> </a:t>
            </a:r>
            <a:r>
              <a:rPr lang="en-IN" sz="1800" kern="100" dirty="0">
                <a:effectLst/>
                <a:latin typeface="Calibri" panose="020F0502020204030204" pitchFamily="34" charset="0"/>
                <a:ea typeface="Calibri" panose="020F0502020204030204" pitchFamily="34" charset="0"/>
                <a:cs typeface="Calibri" panose="020F0502020204030204" pitchFamily="34" charset="0"/>
              </a:rPr>
              <a:t> and report generation.</a:t>
            </a:r>
          </a:p>
          <a:p>
            <a:pPr marL="571500" indent="0" algn="just">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a:t>
            </a:r>
          </a:p>
          <a:p>
            <a:pPr marL="342900" lvl="0" indent="-342900" algn="just">
              <a:lnSpc>
                <a:spcPct val="115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a:p>
            <a:pPr marL="571500" indent="0" algn="just">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a:t>
            </a:r>
          </a:p>
          <a:p>
            <a:pPr marL="114300" indent="0">
              <a:buNone/>
            </a:pPr>
            <a:endParaRPr lang="en-US" sz="1600" b="1" dirty="0">
              <a:latin typeface="Times New Roman" panose="02020603050405020304" pitchFamily="18" charset="0"/>
              <a:cs typeface="Times New Roman" panose="02020603050405020304" pitchFamily="18" charset="0"/>
            </a:endParaRPr>
          </a:p>
          <a:p>
            <a:pPr marL="114300" indent="0">
              <a:buNone/>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6805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82F03-234F-5114-3601-D1D73E8D69FF}"/>
              </a:ext>
            </a:extLst>
          </p:cNvPr>
          <p:cNvSpPr>
            <a:spLocks noGrp="1"/>
          </p:cNvSpPr>
          <p:nvPr>
            <p:ph type="title"/>
          </p:nvPr>
        </p:nvSpPr>
        <p:spPr>
          <a:xfrm>
            <a:off x="311700" y="163551"/>
            <a:ext cx="8520600" cy="549249"/>
          </a:xfrm>
        </p:spPr>
        <p:txBody>
          <a:bodyPr>
            <a:normAutofit fontScale="90000"/>
          </a:bodyPr>
          <a:lstStyle/>
          <a:p>
            <a:r>
              <a:rPr lang="en-US" dirty="0"/>
              <a:t>                                     Methodology</a:t>
            </a:r>
            <a:endParaRPr lang="en-IN" dirty="0"/>
          </a:p>
        </p:txBody>
      </p:sp>
      <p:sp>
        <p:nvSpPr>
          <p:cNvPr id="3" name="Text Placeholder 2">
            <a:extLst>
              <a:ext uri="{FF2B5EF4-FFF2-40B4-BE49-F238E27FC236}">
                <a16:creationId xmlns:a16="http://schemas.microsoft.com/office/drawing/2014/main" id="{44A94FF2-69E2-37AE-A94E-B4C74C130C51}"/>
              </a:ext>
            </a:extLst>
          </p:cNvPr>
          <p:cNvSpPr>
            <a:spLocks noGrp="1"/>
          </p:cNvSpPr>
          <p:nvPr>
            <p:ph type="body" idx="1"/>
          </p:nvPr>
        </p:nvSpPr>
        <p:spPr>
          <a:xfrm>
            <a:off x="311700" y="712800"/>
            <a:ext cx="8401120" cy="3773421"/>
          </a:xfrm>
        </p:spPr>
        <p:txBody>
          <a:bodyPr>
            <a:normAutofit/>
          </a:bodyPr>
          <a:lstStyle/>
          <a:p>
            <a:pPr marL="114300" indent="0">
              <a:buNone/>
            </a:pPr>
            <a:r>
              <a:rPr lang="en-US" sz="1600" dirty="0">
                <a:latin typeface="Calibri" panose="020F0502020204030204" pitchFamily="34" charset="0"/>
                <a:ea typeface="Calibri" panose="020F0502020204030204" pitchFamily="34" charset="0"/>
                <a:cs typeface="Calibri" panose="020F0502020204030204" pitchFamily="34" charset="0"/>
              </a:rPr>
              <a:t>The methodology of an attendance face recognition system typically involves these steps:-</a:t>
            </a:r>
          </a:p>
          <a:p>
            <a:pPr marL="114300" indent="0">
              <a:buNone/>
            </a:pPr>
            <a:endParaRPr lang="en-US" sz="1600" b="0" i="0" dirty="0">
              <a:solidFill>
                <a:srgbClr val="09090B"/>
              </a:solidFill>
              <a:effectLst/>
              <a:latin typeface="Calibri" panose="020F0502020204030204" pitchFamily="34" charset="0"/>
              <a:ea typeface="Calibri" panose="020F0502020204030204" pitchFamily="34" charset="0"/>
              <a:cs typeface="Calibri" panose="020F0502020204030204" pitchFamily="34" charset="0"/>
            </a:endParaRPr>
          </a:p>
          <a:p>
            <a:r>
              <a:rPr lang="en-US" sz="1600" b="1" dirty="0">
                <a:latin typeface="Calibri" panose="020F0502020204030204" pitchFamily="34" charset="0"/>
                <a:ea typeface="Calibri" panose="020F0502020204030204" pitchFamily="34" charset="0"/>
                <a:cs typeface="Calibri" panose="020F0502020204030204" pitchFamily="34" charset="0"/>
              </a:rPr>
              <a:t>Image Capture: </a:t>
            </a:r>
            <a:r>
              <a:rPr lang="en-US" sz="1600" dirty="0">
                <a:latin typeface="Calibri" panose="020F0502020204030204" pitchFamily="34" charset="0"/>
                <a:ea typeface="Calibri" panose="020F0502020204030204" pitchFamily="34" charset="0"/>
                <a:cs typeface="Calibri" panose="020F0502020204030204" pitchFamily="34" charset="0"/>
              </a:rPr>
              <a:t>The system captures the user's facial image using a camera.</a:t>
            </a:r>
          </a:p>
          <a:p>
            <a:r>
              <a:rPr lang="en-US" sz="1600" b="1" dirty="0">
                <a:latin typeface="Calibri" panose="020F0502020204030204" pitchFamily="34" charset="0"/>
                <a:ea typeface="Calibri" panose="020F0502020204030204" pitchFamily="34" charset="0"/>
                <a:cs typeface="Calibri" panose="020F0502020204030204" pitchFamily="34" charset="0"/>
              </a:rPr>
              <a:t>Face Detection</a:t>
            </a:r>
            <a:r>
              <a:rPr lang="en-US" sz="1600" dirty="0">
                <a:latin typeface="Calibri" panose="020F0502020204030204" pitchFamily="34" charset="0"/>
                <a:ea typeface="Calibri" panose="020F0502020204030204" pitchFamily="34" charset="0"/>
                <a:cs typeface="Calibri" panose="020F0502020204030204" pitchFamily="34" charset="0"/>
              </a:rPr>
              <a:t>: The captured image is processed to detect and extract facial features.</a:t>
            </a:r>
          </a:p>
          <a:p>
            <a:r>
              <a:rPr lang="en-US" sz="1600" b="1" dirty="0">
                <a:latin typeface="Calibri" panose="020F0502020204030204" pitchFamily="34" charset="0"/>
                <a:ea typeface="Calibri" panose="020F0502020204030204" pitchFamily="34" charset="0"/>
                <a:cs typeface="Calibri" panose="020F0502020204030204" pitchFamily="34" charset="0"/>
              </a:rPr>
              <a:t>Face Recognition</a:t>
            </a:r>
            <a:r>
              <a:rPr lang="en-US" sz="1600" dirty="0">
                <a:latin typeface="Calibri" panose="020F0502020204030204" pitchFamily="34" charset="0"/>
                <a:ea typeface="Calibri" panose="020F0502020204030204" pitchFamily="34" charset="0"/>
                <a:cs typeface="Calibri" panose="020F0502020204030204" pitchFamily="34" charset="0"/>
              </a:rPr>
              <a:t>: The extracted features are compared with pre-registered data to identify the individual.</a:t>
            </a:r>
          </a:p>
          <a:p>
            <a:r>
              <a:rPr lang="en-US" sz="1600" b="1" dirty="0">
                <a:latin typeface="Calibri" panose="020F0502020204030204" pitchFamily="34" charset="0"/>
                <a:ea typeface="Calibri" panose="020F0502020204030204" pitchFamily="34" charset="0"/>
                <a:cs typeface="Calibri" panose="020F0502020204030204" pitchFamily="34" charset="0"/>
              </a:rPr>
              <a:t>Attendance Marking</a:t>
            </a:r>
            <a:r>
              <a:rPr lang="en-US" sz="1600" dirty="0">
                <a:latin typeface="Calibri" panose="020F0502020204030204" pitchFamily="34" charset="0"/>
                <a:ea typeface="Calibri" panose="020F0502020204030204" pitchFamily="34" charset="0"/>
                <a:cs typeface="Calibri" panose="020F0502020204030204" pitchFamily="34" charset="0"/>
              </a:rPr>
              <a:t>: If the face is recognized, the corresponding attendance entry is marked in the database</a:t>
            </a:r>
            <a:r>
              <a:rPr lang="en-US" sz="1600" dirty="0"/>
              <a:t>.</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dirty="0">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dirty="0">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673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D501-1B1D-80BF-2C47-B9171BC4F4BF}"/>
              </a:ext>
            </a:extLst>
          </p:cNvPr>
          <p:cNvSpPr>
            <a:spLocks noGrp="1"/>
          </p:cNvSpPr>
          <p:nvPr>
            <p:ph type="title"/>
          </p:nvPr>
        </p:nvSpPr>
        <p:spPr>
          <a:xfrm>
            <a:off x="311700" y="223025"/>
            <a:ext cx="8520600" cy="579864"/>
          </a:xfrm>
        </p:spPr>
        <p:txBody>
          <a:bodyPr>
            <a:normAutofit fontScale="90000"/>
          </a:bodyPr>
          <a:lstStyle/>
          <a:p>
            <a:pPr algn="ctr"/>
            <a:r>
              <a:rPr lang="en-IN" dirty="0"/>
              <a:t>Implementation</a:t>
            </a:r>
          </a:p>
        </p:txBody>
      </p:sp>
      <p:sp>
        <p:nvSpPr>
          <p:cNvPr id="3" name="Text Placeholder 2">
            <a:extLst>
              <a:ext uri="{FF2B5EF4-FFF2-40B4-BE49-F238E27FC236}">
                <a16:creationId xmlns:a16="http://schemas.microsoft.com/office/drawing/2014/main" id="{298DBD99-F92A-FC58-F099-622B47103E22}"/>
              </a:ext>
            </a:extLst>
          </p:cNvPr>
          <p:cNvSpPr>
            <a:spLocks noGrp="1"/>
          </p:cNvSpPr>
          <p:nvPr>
            <p:ph type="body" idx="1"/>
          </p:nvPr>
        </p:nvSpPr>
        <p:spPr>
          <a:xfrm>
            <a:off x="46383" y="802890"/>
            <a:ext cx="8785917" cy="3788288"/>
          </a:xfrm>
        </p:spPr>
        <p:txBody>
          <a:bodyPr>
            <a:normAutofit fontScale="62500" lnSpcReduction="20000"/>
          </a:bodyPr>
          <a:lstStyle/>
          <a:p>
            <a:pPr marL="596900" lvl="1" indent="0">
              <a:buSzPct val="80000"/>
              <a:buNone/>
            </a:pPr>
            <a:endParaRPr lang="en-US" sz="1700" dirty="0">
              <a:solidFill>
                <a:srgbClr val="374151"/>
              </a:solidFill>
              <a:latin typeface="Times New Roman" panose="02020603050405020304" pitchFamily="18" charset="0"/>
              <a:cs typeface="Times New Roman" panose="02020603050405020304" pitchFamily="18" charset="0"/>
            </a:endParaRPr>
          </a:p>
          <a:p>
            <a:pPr marL="596900" lvl="1" indent="0">
              <a:buSzPct val="80000"/>
              <a:buNone/>
            </a:pPr>
            <a:r>
              <a:rPr lang="en-US" sz="1900" dirty="0">
                <a:latin typeface="Calibri" panose="020F0502020204030204" pitchFamily="34" charset="0"/>
                <a:ea typeface="Calibri" panose="020F0502020204030204" pitchFamily="34" charset="0"/>
                <a:cs typeface="Calibri" panose="020F0502020204030204" pitchFamily="34" charset="0"/>
              </a:rPr>
              <a:t>Attendance face recognition systems are used in schools, colleges, and offices for efficient and automated attendance tracking. They are also utilized in events and security systems to monitor and verify the presence of individuals.</a:t>
            </a:r>
            <a:endParaRPr lang="en-US" sz="19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lvl="1">
              <a:buSzPct val="80000"/>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lvl="1">
              <a:buSzPct val="80000"/>
              <a:buFont typeface="Arial" panose="020B0604020202020204" pitchFamily="34" charset="0"/>
              <a:buChar char="•"/>
            </a:pPr>
            <a:endParaRPr lang="en-US" sz="1600" dirty="0">
              <a:solidFill>
                <a:srgbClr val="374151"/>
              </a:solidFill>
              <a:latin typeface="Times New Roman" panose="02020603050405020304" pitchFamily="18" charset="0"/>
              <a:cs typeface="Times New Roman" panose="02020603050405020304" pitchFamily="18" charset="0"/>
            </a:endParaRPr>
          </a:p>
          <a:p>
            <a:pPr marL="114300" indent="0" algn="just">
              <a:lnSpc>
                <a:spcPct val="115000"/>
              </a:lnSpc>
              <a:buNone/>
            </a:pPr>
            <a:r>
              <a:rPr lang="en-IN" sz="1600" kern="100" dirty="0">
                <a:effectLst/>
                <a:latin typeface="Calibri" panose="020F0502020204030204" pitchFamily="34" charset="0"/>
                <a:ea typeface="Calibri" panose="020F0502020204030204" pitchFamily="34" charset="0"/>
                <a:cs typeface="Tunga" panose="020B0502040204020203" pitchFamily="34" charset="0"/>
              </a:rPr>
              <a:t>                                                          +---------------------+      +------------------------+      +-------------------------+</a:t>
            </a:r>
          </a:p>
          <a:p>
            <a:pPr marL="114300" indent="0" algn="just">
              <a:lnSpc>
                <a:spcPct val="115000"/>
              </a:lnSpc>
              <a:buNone/>
            </a:pPr>
            <a:r>
              <a:rPr lang="en-IN" sz="1600" kern="100" dirty="0">
                <a:effectLst/>
                <a:latin typeface="Calibri" panose="020F0502020204030204" pitchFamily="34" charset="0"/>
                <a:ea typeface="Calibri" panose="020F0502020204030204" pitchFamily="34" charset="0"/>
                <a:cs typeface="Tunga" panose="020B0502040204020203" pitchFamily="34" charset="0"/>
              </a:rPr>
              <a:t>                                                          |     Camera/Scanner  | ---&gt; |  Face Detection &amp;       | ---&gt; |  Recognition Algorithm  | ---&gt;|</a:t>
            </a:r>
          </a:p>
          <a:p>
            <a:pPr marL="114300" indent="0" algn="just">
              <a:lnSpc>
                <a:spcPct val="115000"/>
              </a:lnSpc>
              <a:buNone/>
            </a:pPr>
            <a:r>
              <a:rPr lang="en-IN" sz="1600" kern="100" dirty="0">
                <a:effectLst/>
                <a:latin typeface="Calibri" panose="020F0502020204030204" pitchFamily="34" charset="0"/>
                <a:ea typeface="Calibri" panose="020F0502020204030204" pitchFamily="34" charset="0"/>
                <a:cs typeface="Tunga" panose="020B0502040204020203" pitchFamily="34" charset="0"/>
              </a:rPr>
              <a:t>                                                          | (captures image/video)    |    |   Recognition Module   |      |  (matches face to data) |      |</a:t>
            </a:r>
          </a:p>
          <a:p>
            <a:pPr marL="114300" indent="0" algn="just">
              <a:lnSpc>
                <a:spcPct val="115000"/>
              </a:lnSpc>
              <a:buNone/>
            </a:pPr>
            <a:r>
              <a:rPr lang="en-IN" sz="1600" kern="100" dirty="0">
                <a:effectLst/>
                <a:latin typeface="Calibri" panose="020F0502020204030204" pitchFamily="34" charset="0"/>
                <a:ea typeface="Calibri" panose="020F0502020204030204" pitchFamily="34" charset="0"/>
                <a:cs typeface="Tunga" panose="020B0502040204020203" pitchFamily="34" charset="0"/>
              </a:rPr>
              <a:t>                                                          +---------------------+      +------------------------+      +-------------------------+      |</a:t>
            </a:r>
          </a:p>
          <a:p>
            <a:pPr marL="114300" indent="0" algn="just">
              <a:lnSpc>
                <a:spcPct val="115000"/>
              </a:lnSpc>
              <a:buNone/>
            </a:pPr>
            <a:r>
              <a:rPr lang="en-IN" sz="1600" kern="100" dirty="0">
                <a:effectLst/>
                <a:latin typeface="Calibri" panose="020F0502020204030204" pitchFamily="34" charset="0"/>
                <a:ea typeface="Calibri" panose="020F0502020204030204" pitchFamily="34" charset="0"/>
                <a:cs typeface="Tunga" panose="020B0502040204020203" pitchFamily="34" charset="0"/>
              </a:rPr>
              <a:t>                                                                                                                |                                 |</a:t>
            </a:r>
          </a:p>
          <a:p>
            <a:pPr marL="114300" indent="0" algn="just">
              <a:lnSpc>
                <a:spcPct val="115000"/>
              </a:lnSpc>
              <a:buNone/>
            </a:pPr>
            <a:r>
              <a:rPr lang="en-IN" sz="1600" kern="100" dirty="0">
                <a:effectLst/>
                <a:latin typeface="Calibri" panose="020F0502020204030204" pitchFamily="34" charset="0"/>
                <a:ea typeface="Calibri" panose="020F0502020204030204" pitchFamily="34" charset="0"/>
                <a:cs typeface="Tunga" panose="020B0502040204020203" pitchFamily="34" charset="0"/>
              </a:rPr>
              <a:t>                                                                                                                v                                 </a:t>
            </a:r>
            <a:r>
              <a:rPr lang="en-IN" sz="1600" kern="100" dirty="0" err="1">
                <a:effectLst/>
                <a:latin typeface="Calibri" panose="020F0502020204030204" pitchFamily="34" charset="0"/>
                <a:ea typeface="Calibri" panose="020F0502020204030204" pitchFamily="34" charset="0"/>
                <a:cs typeface="Tunga" panose="020B0502040204020203" pitchFamily="34" charset="0"/>
              </a:rPr>
              <a:t>v</a:t>
            </a:r>
            <a:endParaRPr lang="en-IN" sz="1600" kern="100" dirty="0">
              <a:effectLst/>
              <a:latin typeface="Calibri" panose="020F0502020204030204" pitchFamily="34" charset="0"/>
              <a:ea typeface="Calibri" panose="020F0502020204030204" pitchFamily="34" charset="0"/>
              <a:cs typeface="Tunga" panose="020B0502040204020203" pitchFamily="34" charset="0"/>
            </a:endParaRPr>
          </a:p>
          <a:p>
            <a:pPr marL="114300" indent="0" algn="just">
              <a:lnSpc>
                <a:spcPct val="115000"/>
              </a:lnSpc>
              <a:buNone/>
            </a:pPr>
            <a:r>
              <a:rPr lang="en-IN" sz="1600" kern="100" dirty="0">
                <a:effectLst/>
                <a:latin typeface="Calibri" panose="020F0502020204030204" pitchFamily="34" charset="0"/>
                <a:ea typeface="Calibri" panose="020F0502020204030204" pitchFamily="34" charset="0"/>
                <a:cs typeface="Tunga" panose="020B0502040204020203" pitchFamily="34" charset="0"/>
              </a:rPr>
              <a:t>                                                                                                    +------------------+        +-------------------+</a:t>
            </a:r>
          </a:p>
          <a:p>
            <a:pPr marL="114300" indent="0" algn="just">
              <a:lnSpc>
                <a:spcPct val="115000"/>
              </a:lnSpc>
              <a:buNone/>
            </a:pPr>
            <a:r>
              <a:rPr lang="en-IN" sz="1600" kern="100" dirty="0">
                <a:effectLst/>
                <a:latin typeface="Calibri" panose="020F0502020204030204" pitchFamily="34" charset="0"/>
                <a:ea typeface="Calibri" panose="020F0502020204030204" pitchFamily="34" charset="0"/>
                <a:cs typeface="Tunga" panose="020B0502040204020203" pitchFamily="34" charset="0"/>
              </a:rPr>
              <a:t>                                                                                                    |   Database       |        |  User Interface   |</a:t>
            </a:r>
          </a:p>
          <a:p>
            <a:pPr marL="114300" indent="0" algn="just">
              <a:lnSpc>
                <a:spcPct val="115000"/>
              </a:lnSpc>
              <a:buNone/>
            </a:pPr>
            <a:r>
              <a:rPr lang="en-IN" sz="1600" kern="100" dirty="0">
                <a:effectLst/>
                <a:latin typeface="Calibri" panose="020F0502020204030204" pitchFamily="34" charset="0"/>
                <a:ea typeface="Calibri" panose="020F0502020204030204" pitchFamily="34" charset="0"/>
                <a:cs typeface="Tunga" panose="020B0502040204020203" pitchFamily="34" charset="0"/>
              </a:rPr>
              <a:t>                                                                                                    | (Stores Data &amp;   |     | (Admin &amp; User UI) |</a:t>
            </a:r>
          </a:p>
          <a:p>
            <a:pPr marL="114300" indent="0" algn="just">
              <a:lnSpc>
                <a:spcPct val="115000"/>
              </a:lnSpc>
              <a:buNone/>
            </a:pPr>
            <a:r>
              <a:rPr lang="en-IN" sz="1600" kern="100" dirty="0">
                <a:effectLst/>
                <a:latin typeface="Calibri" panose="020F0502020204030204" pitchFamily="34" charset="0"/>
                <a:ea typeface="Calibri" panose="020F0502020204030204" pitchFamily="34" charset="0"/>
                <a:cs typeface="Tunga" panose="020B0502040204020203" pitchFamily="34" charset="0"/>
              </a:rPr>
              <a:t>                                                                                                    |  Attendance Log) |      +-------------------+</a:t>
            </a:r>
          </a:p>
          <a:p>
            <a:pPr marL="114300" indent="0" algn="just">
              <a:lnSpc>
                <a:spcPct val="115000"/>
              </a:lnSpc>
              <a:buNone/>
            </a:pPr>
            <a:r>
              <a:rPr lang="en-IN" sz="1600" kern="100" dirty="0">
                <a:effectLst/>
                <a:latin typeface="Calibri" panose="020F0502020204030204" pitchFamily="34" charset="0"/>
                <a:ea typeface="Calibri" panose="020F0502020204030204" pitchFamily="34" charset="0"/>
                <a:cs typeface="Tunga" panose="020B0502040204020203" pitchFamily="34" charset="0"/>
              </a:rPr>
              <a:t>                                                                                                    +------------------+                |</a:t>
            </a:r>
          </a:p>
          <a:p>
            <a:pPr marL="114300" indent="0" algn="just">
              <a:lnSpc>
                <a:spcPct val="115000"/>
              </a:lnSpc>
              <a:buNone/>
            </a:pPr>
            <a:r>
              <a:rPr lang="en-IN" sz="1600" kern="100" dirty="0">
                <a:effectLst/>
                <a:latin typeface="Calibri" panose="020F0502020204030204" pitchFamily="34" charset="0"/>
                <a:ea typeface="Calibri" panose="020F0502020204030204" pitchFamily="34" charset="0"/>
                <a:cs typeface="Tunga" panose="020B0502040204020203" pitchFamily="34" charset="0"/>
              </a:rPr>
              <a:t>                                                                                                             |                        |</a:t>
            </a:r>
          </a:p>
          <a:p>
            <a:pPr marL="114300" indent="0" algn="just">
              <a:lnSpc>
                <a:spcPct val="115000"/>
              </a:lnSpc>
              <a:buNone/>
            </a:pPr>
            <a:r>
              <a:rPr lang="en-IN" sz="1600" kern="100" dirty="0">
                <a:effectLst/>
                <a:latin typeface="Calibri" panose="020F0502020204030204" pitchFamily="34" charset="0"/>
                <a:ea typeface="Calibri" panose="020F0502020204030204" pitchFamily="34" charset="0"/>
                <a:cs typeface="Tunga" panose="020B0502040204020203" pitchFamily="34" charset="0"/>
              </a:rPr>
              <a:t>                                                                                                             v                        </a:t>
            </a:r>
            <a:r>
              <a:rPr lang="en-IN" sz="1600" kern="100" dirty="0" err="1">
                <a:effectLst/>
                <a:latin typeface="Calibri" panose="020F0502020204030204" pitchFamily="34" charset="0"/>
                <a:ea typeface="Calibri" panose="020F0502020204030204" pitchFamily="34" charset="0"/>
                <a:cs typeface="Tunga" panose="020B0502040204020203" pitchFamily="34" charset="0"/>
              </a:rPr>
              <a:t>v</a:t>
            </a:r>
            <a:endParaRPr lang="en-IN" sz="1600" kern="100" dirty="0">
              <a:effectLst/>
              <a:latin typeface="Calibri" panose="020F0502020204030204" pitchFamily="34" charset="0"/>
              <a:ea typeface="Calibri" panose="020F0502020204030204" pitchFamily="34" charset="0"/>
              <a:cs typeface="Tunga" panose="020B0502040204020203" pitchFamily="34" charset="0"/>
            </a:endParaRPr>
          </a:p>
          <a:p>
            <a:pPr marL="114300" indent="0" algn="just">
              <a:lnSpc>
                <a:spcPct val="115000"/>
              </a:lnSpc>
              <a:buNone/>
            </a:pPr>
            <a:r>
              <a:rPr lang="en-IN" sz="1600" kern="100" dirty="0">
                <a:effectLst/>
                <a:latin typeface="Calibri" panose="020F0502020204030204" pitchFamily="34" charset="0"/>
                <a:ea typeface="Calibri" panose="020F0502020204030204" pitchFamily="34" charset="0"/>
                <a:cs typeface="Tunga" panose="020B0502040204020203" pitchFamily="34" charset="0"/>
              </a:rPr>
              <a:t>                                                                                                    +------------------+     +-------------------+</a:t>
            </a:r>
          </a:p>
          <a:p>
            <a:pPr marL="114300" indent="0" algn="just">
              <a:lnSpc>
                <a:spcPct val="115000"/>
              </a:lnSpc>
              <a:buNone/>
            </a:pPr>
            <a:r>
              <a:rPr lang="en-IN" sz="1600" kern="100" dirty="0">
                <a:effectLst/>
                <a:latin typeface="Calibri" panose="020F0502020204030204" pitchFamily="34" charset="0"/>
                <a:ea typeface="Calibri" panose="020F0502020204030204" pitchFamily="34" charset="0"/>
                <a:cs typeface="Tunga" panose="020B0502040204020203" pitchFamily="34" charset="0"/>
              </a:rPr>
              <a:t>                                                                                                    | Attendance Log   |     | Optional Systems  |</a:t>
            </a:r>
          </a:p>
          <a:p>
            <a:pPr marL="114300" indent="0" algn="just">
              <a:lnSpc>
                <a:spcPct val="115000"/>
              </a:lnSpc>
              <a:buNone/>
            </a:pPr>
            <a:r>
              <a:rPr lang="en-IN" sz="1600" kern="100" dirty="0">
                <a:effectLst/>
                <a:latin typeface="Calibri" panose="020F0502020204030204" pitchFamily="34" charset="0"/>
                <a:ea typeface="Calibri" panose="020F0502020204030204" pitchFamily="34" charset="0"/>
                <a:cs typeface="Tunga" panose="020B0502040204020203" pitchFamily="34" charset="0"/>
              </a:rPr>
              <a:t>                                                                                                    | (Records for     |     | (HR, Payroll)     |</a:t>
            </a:r>
          </a:p>
          <a:p>
            <a:pPr marL="114300" indent="0" algn="just">
              <a:lnSpc>
                <a:spcPct val="115000"/>
              </a:lnSpc>
              <a:buNone/>
            </a:pPr>
            <a:r>
              <a:rPr lang="en-IN" sz="1600" kern="100" dirty="0">
                <a:effectLst/>
                <a:latin typeface="Calibri" panose="020F0502020204030204" pitchFamily="34" charset="0"/>
                <a:ea typeface="Calibri" panose="020F0502020204030204" pitchFamily="34" charset="0"/>
                <a:cs typeface="Tunga" panose="020B0502040204020203" pitchFamily="34" charset="0"/>
              </a:rPr>
              <a:t>                                                                                                    | each individual) |     |                   |</a:t>
            </a:r>
          </a:p>
          <a:p>
            <a:pPr marL="114300" indent="0" algn="just">
              <a:lnSpc>
                <a:spcPct val="115000"/>
              </a:lnSpc>
              <a:buNone/>
            </a:pPr>
            <a:r>
              <a:rPr lang="en-IN" sz="1600" kern="100" dirty="0">
                <a:effectLst/>
                <a:latin typeface="Calibri" panose="020F0502020204030204" pitchFamily="34" charset="0"/>
                <a:ea typeface="Calibri" panose="020F0502020204030204" pitchFamily="34" charset="0"/>
                <a:cs typeface="Tunga" panose="020B0502040204020203" pitchFamily="34" charset="0"/>
              </a:rPr>
              <a:t>                                                                                                    +------------------+     +-------------------+</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lvl="1">
              <a:buSzPct val="80000"/>
              <a:buFont typeface="Arial" panose="020B0604020202020204" pitchFamily="34" charset="0"/>
              <a:buChar char="•"/>
            </a:pPr>
            <a:endParaRPr lang="en-US" sz="1600" dirty="0">
              <a:solidFill>
                <a:srgbClr val="374151"/>
              </a:solidFill>
              <a:latin typeface="Times New Roman" panose="02020603050405020304" pitchFamily="18" charset="0"/>
              <a:cs typeface="Times New Roman" panose="02020603050405020304" pitchFamily="18" charset="0"/>
            </a:endParaRPr>
          </a:p>
          <a:p>
            <a:pPr lvl="1">
              <a:buSzPct val="80000"/>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lvl="1">
              <a:buSzPct val="80000"/>
              <a:buFont typeface="Arial" panose="020B0604020202020204" pitchFamily="34" charset="0"/>
              <a:buChar char="•"/>
            </a:pPr>
            <a:endParaRPr lang="en-US" sz="1600" dirty="0">
              <a:solidFill>
                <a:srgbClr val="374151"/>
              </a:solidFill>
              <a:latin typeface="Times New Roman" panose="02020603050405020304" pitchFamily="18" charset="0"/>
              <a:cs typeface="Times New Roman" panose="02020603050405020304" pitchFamily="18" charset="0"/>
            </a:endParaRPr>
          </a:p>
          <a:p>
            <a:pPr lvl="1">
              <a:buSzPct val="80000"/>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lvl="1">
              <a:buSzPct val="80000"/>
              <a:buFont typeface="Arial" panose="020B0604020202020204" pitchFamily="34" charset="0"/>
              <a:buChar char="•"/>
            </a:pPr>
            <a:endParaRPr lang="en-US" sz="1600" dirty="0">
              <a:solidFill>
                <a:srgbClr val="374151"/>
              </a:solidFill>
              <a:latin typeface="Times New Roman" panose="02020603050405020304" pitchFamily="18" charset="0"/>
              <a:cs typeface="Times New Roman" panose="02020603050405020304" pitchFamily="18" charset="0"/>
            </a:endParaRPr>
          </a:p>
          <a:p>
            <a:pPr lvl="1">
              <a:buSzPct val="80000"/>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lvl="1">
              <a:buSzPct val="8000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114300" indent="0">
              <a:buNone/>
            </a:pPr>
            <a:endParaRPr lang="en-IN" dirty="0"/>
          </a:p>
        </p:txBody>
      </p:sp>
    </p:spTree>
    <p:extLst>
      <p:ext uri="{BB962C8B-B14F-4D97-AF65-F5344CB8AC3E}">
        <p14:creationId xmlns:p14="http://schemas.microsoft.com/office/powerpoint/2010/main" val="3440076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28125-0692-CCF4-8A68-B1B6D32F7D93}"/>
              </a:ext>
            </a:extLst>
          </p:cNvPr>
          <p:cNvSpPr>
            <a:spLocks noGrp="1"/>
          </p:cNvSpPr>
          <p:nvPr>
            <p:ph type="title"/>
          </p:nvPr>
        </p:nvSpPr>
        <p:spPr>
          <a:xfrm>
            <a:off x="311700" y="297366"/>
            <a:ext cx="8520600" cy="609600"/>
          </a:xfrm>
        </p:spPr>
        <p:txBody>
          <a:bodyPr>
            <a:normAutofit fontScale="90000"/>
          </a:bodyPr>
          <a:lstStyle/>
          <a:p>
            <a:pPr algn="ctr"/>
            <a:r>
              <a:rPr lang="en-IN" dirty="0"/>
              <a:t>Results</a:t>
            </a:r>
          </a:p>
        </p:txBody>
      </p:sp>
      <p:sp>
        <p:nvSpPr>
          <p:cNvPr id="3" name="Text Placeholder 2">
            <a:extLst>
              <a:ext uri="{FF2B5EF4-FFF2-40B4-BE49-F238E27FC236}">
                <a16:creationId xmlns:a16="http://schemas.microsoft.com/office/drawing/2014/main" id="{0D6CCBEE-1BA5-2306-93BA-7DCC0079B7AB}"/>
              </a:ext>
            </a:extLst>
          </p:cNvPr>
          <p:cNvSpPr>
            <a:spLocks noGrp="1"/>
          </p:cNvSpPr>
          <p:nvPr>
            <p:ph type="body" idx="1"/>
          </p:nvPr>
        </p:nvSpPr>
        <p:spPr>
          <a:xfrm>
            <a:off x="311700" y="988741"/>
            <a:ext cx="8520600" cy="3580134"/>
          </a:xfrm>
        </p:spPr>
        <p:txBody>
          <a:bodyPr>
            <a:normAutofit/>
          </a:bodyPr>
          <a:lstStyle/>
          <a:p>
            <a:pPr marL="114300" indent="0">
              <a:buNone/>
            </a:pPr>
            <a:r>
              <a:rPr lang="en-IN" sz="1400" dirty="0">
                <a:latin typeface="Calibri" panose="020F0502020204030204" pitchFamily="34" charset="0"/>
                <a:ea typeface="Calibri" panose="020F0502020204030204" pitchFamily="34" charset="0"/>
                <a:cs typeface="Calibri" panose="020F0502020204030204" pitchFamily="34" charset="0"/>
              </a:rPr>
              <a:t>Outcomes/Outputs:-</a:t>
            </a:r>
          </a:p>
          <a:p>
            <a:pPr marL="114300" indent="0">
              <a:buNone/>
            </a:pPr>
            <a:endParaRPr lang="en-IN" sz="1400" dirty="0"/>
          </a:p>
          <a:p>
            <a:r>
              <a:rPr lang="en-US" sz="1050" dirty="0">
                <a:latin typeface="Calibri" panose="020F0502020204030204" pitchFamily="34" charset="0"/>
                <a:ea typeface="Calibri" panose="020F0502020204030204" pitchFamily="34" charset="0"/>
                <a:cs typeface="Calibri" panose="020F0502020204030204" pitchFamily="34" charset="0"/>
              </a:rPr>
              <a:t>Automated Attendance Management Elimination of Manual Processes : Attendance is marked automatically, reducing the need for manual roll calls or paper-based systems . Time Savings : Real-time recognition drastically reduces the time required for attendance marking.</a:t>
            </a:r>
          </a:p>
          <a:p>
            <a:r>
              <a:rPr lang="en-US" sz="1050" dirty="0">
                <a:latin typeface="Calibri" panose="020F0502020204030204" pitchFamily="34" charset="0"/>
                <a:ea typeface="Calibri" panose="020F0502020204030204" pitchFamily="34" charset="0"/>
                <a:cs typeface="Calibri" panose="020F0502020204030204" pitchFamily="34" charset="0"/>
              </a:rPr>
              <a:t> Improved Accuracy Minimized Errors : Reduces human errors such as miscounting or recording incorrect data . </a:t>
            </a:r>
          </a:p>
          <a:p>
            <a:pPr marL="114300" indent="0">
              <a:buNone/>
            </a:pPr>
            <a:r>
              <a:rPr lang="en-US" sz="1050" dirty="0">
                <a:latin typeface="Calibri" panose="020F0502020204030204" pitchFamily="34" charset="0"/>
                <a:ea typeface="Calibri" panose="020F0502020204030204" pitchFamily="34" charset="0"/>
                <a:cs typeface="Calibri" panose="020F0502020204030204" pitchFamily="34" charset="0"/>
              </a:rPr>
              <a:t>       </a:t>
            </a:r>
          </a:p>
        </p:txBody>
      </p:sp>
      <p:pic>
        <p:nvPicPr>
          <p:cNvPr id="5" name="Picture 4">
            <a:extLst>
              <a:ext uri="{FF2B5EF4-FFF2-40B4-BE49-F238E27FC236}">
                <a16:creationId xmlns:a16="http://schemas.microsoft.com/office/drawing/2014/main" id="{FB5A32DE-D70B-D120-EB60-48386648BF38}"/>
              </a:ext>
            </a:extLst>
          </p:cNvPr>
          <p:cNvPicPr>
            <a:picLocks noChangeAspect="1"/>
          </p:cNvPicPr>
          <p:nvPr/>
        </p:nvPicPr>
        <p:blipFill>
          <a:blip r:embed="rId2"/>
          <a:stretch>
            <a:fillRect/>
          </a:stretch>
        </p:blipFill>
        <p:spPr>
          <a:xfrm>
            <a:off x="211763" y="2412269"/>
            <a:ext cx="2789582" cy="2101277"/>
          </a:xfrm>
          <a:prstGeom prst="rect">
            <a:avLst/>
          </a:prstGeom>
        </p:spPr>
      </p:pic>
      <p:pic>
        <p:nvPicPr>
          <p:cNvPr id="6" name="Picture 5">
            <a:extLst>
              <a:ext uri="{FF2B5EF4-FFF2-40B4-BE49-F238E27FC236}">
                <a16:creationId xmlns:a16="http://schemas.microsoft.com/office/drawing/2014/main" id="{6418F091-AD2B-2FC4-CE28-5C6B10E96D4A}"/>
              </a:ext>
            </a:extLst>
          </p:cNvPr>
          <p:cNvPicPr>
            <a:picLocks noChangeAspect="1"/>
          </p:cNvPicPr>
          <p:nvPr/>
        </p:nvPicPr>
        <p:blipFill>
          <a:blip r:embed="rId3"/>
          <a:stretch>
            <a:fillRect/>
          </a:stretch>
        </p:blipFill>
        <p:spPr>
          <a:xfrm>
            <a:off x="3180249" y="2412269"/>
            <a:ext cx="2889247" cy="2101278"/>
          </a:xfrm>
          <a:prstGeom prst="rect">
            <a:avLst/>
          </a:prstGeom>
        </p:spPr>
      </p:pic>
      <p:pic>
        <p:nvPicPr>
          <p:cNvPr id="9" name="Picture 8">
            <a:extLst>
              <a:ext uri="{FF2B5EF4-FFF2-40B4-BE49-F238E27FC236}">
                <a16:creationId xmlns:a16="http://schemas.microsoft.com/office/drawing/2014/main" id="{C0B6503F-DC9B-BCE4-5310-B6EA2C1A1BE6}"/>
              </a:ext>
            </a:extLst>
          </p:cNvPr>
          <p:cNvPicPr>
            <a:picLocks noChangeAspect="1"/>
          </p:cNvPicPr>
          <p:nvPr/>
        </p:nvPicPr>
        <p:blipFill>
          <a:blip r:embed="rId4"/>
          <a:stretch>
            <a:fillRect/>
          </a:stretch>
        </p:blipFill>
        <p:spPr>
          <a:xfrm>
            <a:off x="6248400" y="2397666"/>
            <a:ext cx="2656514" cy="2101277"/>
          </a:xfrm>
          <a:prstGeom prst="rect">
            <a:avLst/>
          </a:prstGeom>
        </p:spPr>
      </p:pic>
    </p:spTree>
    <p:extLst>
      <p:ext uri="{BB962C8B-B14F-4D97-AF65-F5344CB8AC3E}">
        <p14:creationId xmlns:p14="http://schemas.microsoft.com/office/powerpoint/2010/main" val="2249261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6599-A3D9-8CA4-DF77-28B371C1F733}"/>
              </a:ext>
            </a:extLst>
          </p:cNvPr>
          <p:cNvSpPr>
            <a:spLocks noGrp="1"/>
          </p:cNvSpPr>
          <p:nvPr>
            <p:ph type="title"/>
          </p:nvPr>
        </p:nvSpPr>
        <p:spPr>
          <a:xfrm>
            <a:off x="311700" y="230460"/>
            <a:ext cx="8520600" cy="609600"/>
          </a:xfrm>
        </p:spPr>
        <p:txBody>
          <a:bodyPr>
            <a:normAutofit fontScale="90000"/>
          </a:bodyPr>
          <a:lstStyle/>
          <a:p>
            <a:pPr algn="ctr"/>
            <a:r>
              <a:rPr lang="en-IN" dirty="0"/>
              <a:t>Challenges Faced</a:t>
            </a:r>
          </a:p>
        </p:txBody>
      </p:sp>
      <p:sp>
        <p:nvSpPr>
          <p:cNvPr id="3" name="Text Placeholder 2">
            <a:extLst>
              <a:ext uri="{FF2B5EF4-FFF2-40B4-BE49-F238E27FC236}">
                <a16:creationId xmlns:a16="http://schemas.microsoft.com/office/drawing/2014/main" id="{DC35C274-08E0-3D7D-9803-1549C22D8C4D}"/>
              </a:ext>
            </a:extLst>
          </p:cNvPr>
          <p:cNvSpPr>
            <a:spLocks noGrp="1"/>
          </p:cNvSpPr>
          <p:nvPr>
            <p:ph type="body" idx="1"/>
          </p:nvPr>
        </p:nvSpPr>
        <p:spPr>
          <a:xfrm>
            <a:off x="311700" y="1070517"/>
            <a:ext cx="8520600" cy="3498358"/>
          </a:xfrm>
        </p:spPr>
        <p:txBody>
          <a:bodyPr>
            <a:normAutofit/>
          </a:bodyPr>
          <a:lstStyle/>
          <a:p>
            <a:pPr marL="114300" indent="0">
              <a:lnSpc>
                <a:spcPct val="107000"/>
              </a:lnSpc>
              <a:spcAft>
                <a:spcPts val="800"/>
              </a:spcAft>
              <a:buNone/>
            </a:pPr>
            <a:r>
              <a:rPr lang="en-IN" b="1" kern="100" dirty="0">
                <a:latin typeface="Calibri" panose="020F0502020204030204" pitchFamily="34" charset="0"/>
                <a:ea typeface="Calibri" panose="020F0502020204030204" pitchFamily="34" charset="0"/>
                <a:cs typeface="Tunga" panose="020B0502040204020203" pitchFamily="34" charset="0"/>
              </a:rPr>
              <a:t>1.</a:t>
            </a:r>
            <a:r>
              <a:rPr lang="en-IN" sz="1800" b="1" kern="100" dirty="0">
                <a:effectLst/>
                <a:latin typeface="Calibri" panose="020F0502020204030204" pitchFamily="34" charset="0"/>
                <a:ea typeface="Calibri" panose="020F0502020204030204" pitchFamily="34" charset="0"/>
                <a:cs typeface="Tunga" panose="020B0502040204020203" pitchFamily="34" charset="0"/>
              </a:rPr>
              <a:t>Data Quality and Collection</a:t>
            </a:r>
            <a:r>
              <a:rPr lang="en-IN" sz="1800" kern="100" dirty="0">
                <a:effectLst/>
                <a:latin typeface="Calibri" panose="020F0502020204030204" pitchFamily="34" charset="0"/>
                <a:ea typeface="Calibri" panose="020F0502020204030204" pitchFamily="34" charset="0"/>
                <a:cs typeface="Tunga" panose="020B0502040204020203" pitchFamily="34" charset="0"/>
              </a:rPr>
              <a:t>:</a:t>
            </a:r>
          </a:p>
          <a:p>
            <a:pPr marL="285750" indent="-285750">
              <a:lnSpc>
                <a:spcPct val="107000"/>
              </a:lnSpc>
              <a:buFont typeface="Arial" panose="020B0604020202020204" pitchFamily="34" charset="0"/>
              <a:buChar char="•"/>
            </a:pPr>
            <a:r>
              <a:rPr lang="en-IN" sz="1800" b="1" kern="100" dirty="0">
                <a:effectLst/>
                <a:latin typeface="Calibri" panose="020F0502020204030204" pitchFamily="34" charset="0"/>
                <a:ea typeface="Calibri" panose="020F0502020204030204" pitchFamily="34" charset="0"/>
                <a:cs typeface="Tunga" panose="020B0502040204020203" pitchFamily="34" charset="0"/>
              </a:rPr>
              <a:t>Issue</a:t>
            </a:r>
            <a:r>
              <a:rPr lang="en-IN" sz="1800" kern="100" dirty="0">
                <a:effectLst/>
                <a:latin typeface="Calibri" panose="020F0502020204030204" pitchFamily="34" charset="0"/>
                <a:ea typeface="Calibri" panose="020F0502020204030204" pitchFamily="34" charset="0"/>
                <a:cs typeface="Tunga" panose="020B0502040204020203" pitchFamily="34" charset="0"/>
              </a:rPr>
              <a:t>: Poor image quality, inconsistent lighting, and varying orientations.</a:t>
            </a:r>
          </a:p>
          <a:p>
            <a:pPr marL="285750" indent="-285750">
              <a:lnSpc>
                <a:spcPct val="107000"/>
              </a:lnSpc>
              <a:spcAft>
                <a:spcPts val="800"/>
              </a:spcAft>
              <a:buFont typeface="Arial" panose="020B0604020202020204" pitchFamily="34" charset="0"/>
              <a:buChar char="•"/>
            </a:pPr>
            <a:r>
              <a:rPr lang="en-IN" sz="1800" b="1" kern="100" dirty="0">
                <a:effectLst/>
                <a:latin typeface="Calibri" panose="020F0502020204030204" pitchFamily="34" charset="0"/>
                <a:ea typeface="Calibri" panose="020F0502020204030204" pitchFamily="34" charset="0"/>
                <a:cs typeface="Tunga" panose="020B0502040204020203" pitchFamily="34" charset="0"/>
              </a:rPr>
              <a:t>Resolution</a:t>
            </a:r>
            <a:r>
              <a:rPr lang="en-IN" sz="1800" kern="100" dirty="0">
                <a:effectLst/>
                <a:latin typeface="Calibri" panose="020F0502020204030204" pitchFamily="34" charset="0"/>
                <a:ea typeface="Calibri" panose="020F0502020204030204" pitchFamily="34" charset="0"/>
                <a:cs typeface="Tunga" panose="020B0502040204020203" pitchFamily="34" charset="0"/>
              </a:rPr>
              <a:t>: Used preprocessing data augmentation, and collected diverse images under various conditions.</a:t>
            </a:r>
          </a:p>
          <a:p>
            <a:pPr marL="11430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unga" panose="020B0502040204020203" pitchFamily="34" charset="0"/>
              </a:rPr>
              <a:t>2.Recognition Accuracy</a:t>
            </a:r>
            <a:r>
              <a:rPr lang="en-IN" sz="1800" kern="100" dirty="0">
                <a:effectLst/>
                <a:latin typeface="Calibri" panose="020F0502020204030204" pitchFamily="34" charset="0"/>
                <a:ea typeface="Calibri" panose="020F0502020204030204" pitchFamily="34" charset="0"/>
                <a:cs typeface="Tunga" panose="020B0502040204020203"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unga" panose="020B0502040204020203" pitchFamily="34" charset="0"/>
              </a:rPr>
              <a:t>Issue</a:t>
            </a:r>
            <a:r>
              <a:rPr lang="en-IN" sz="1800" kern="100" dirty="0">
                <a:effectLst/>
                <a:latin typeface="Calibri" panose="020F0502020204030204" pitchFamily="34" charset="0"/>
                <a:ea typeface="Calibri" panose="020F0502020204030204" pitchFamily="34" charset="0"/>
                <a:cs typeface="Tunga" panose="020B0502040204020203" pitchFamily="34" charset="0"/>
              </a:rPr>
              <a:t>: Difficulty recognizing faces in low-light or occluded conditions.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unga" panose="020B0502040204020203" pitchFamily="34" charset="0"/>
              </a:rPr>
              <a:t>Resolution</a:t>
            </a:r>
            <a:r>
              <a:rPr lang="en-IN" sz="1800" kern="100" dirty="0">
                <a:effectLst/>
                <a:latin typeface="Calibri" panose="020F0502020204030204" pitchFamily="34" charset="0"/>
                <a:ea typeface="Calibri" panose="020F0502020204030204" pitchFamily="34" charset="0"/>
                <a:cs typeface="Tunga" panose="020B0502040204020203" pitchFamily="34" charset="0"/>
              </a:rPr>
              <a:t>: Applied advanced algorithms (e.g., CNNs, Face Net) and used hybrid models for better accuracy.</a:t>
            </a:r>
          </a:p>
          <a:p>
            <a:pPr marL="11430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a:p>
            <a:pPr marL="114300" indent="0">
              <a:lnSpc>
                <a:spcPct val="107000"/>
              </a:lnSpc>
              <a:buNone/>
            </a:pP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a:p>
            <a:pPr marL="0" lv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3342830678"/>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703</TotalTime>
  <Words>871</Words>
  <Application>Microsoft Office PowerPoint</Application>
  <PresentationFormat>On-screen Show (16:9)</PresentationFormat>
  <Paragraphs>104</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Arial</vt:lpstr>
      <vt:lpstr>Times New Roman</vt:lpstr>
      <vt:lpstr>Symbol</vt:lpstr>
      <vt:lpstr>Roboto</vt:lpstr>
      <vt:lpstr>Geometric</vt:lpstr>
      <vt:lpstr>Mini Project- on          “Attendance Face Recognition System“ </vt:lpstr>
      <vt:lpstr>Problem Statement</vt:lpstr>
      <vt:lpstr>Scope of the project </vt:lpstr>
      <vt:lpstr>                                         Benefits </vt:lpstr>
      <vt:lpstr>Project Design</vt:lpstr>
      <vt:lpstr>                                     Methodology</vt:lpstr>
      <vt:lpstr>Implementation</vt:lpstr>
      <vt:lpstr>Results</vt:lpstr>
      <vt:lpstr>Challenges Faced</vt:lpstr>
      <vt:lpstr>Future Work</vt:lpstr>
      <vt:lpstr>Conclusion</vt:lpstr>
      <vt:lpstr>GitHub Link</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 Synopsis on                                     “            “</dc:title>
  <dc:creator>Manmitha N K</dc:creator>
  <cp:lastModifiedBy>SANKALP S</cp:lastModifiedBy>
  <cp:revision>42</cp:revision>
  <dcterms:modified xsi:type="dcterms:W3CDTF">2024-12-14T07:19:31Z</dcterms:modified>
</cp:coreProperties>
</file>