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1" r:id="rId9"/>
    <p:sldId id="264" r:id="rId10"/>
    <p:sldId id="269" r:id="rId11"/>
    <p:sldId id="268" r:id="rId12"/>
    <p:sldId id="267" r:id="rId13"/>
    <p:sldId id="266"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9960-426F-4D3F-A1F7-50155B1D6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F26FF7-0C92-4181-977C-611FAC3FD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E35BF7-6C77-4A1E-8C52-D2B870808939}"/>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E3A090DC-6180-40B5-8489-997E25777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EE67C-7B95-486D-9F62-D92E9B8B7E32}"/>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3652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D8E0-6A5E-402D-B393-56A005BD17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5BA35-E05D-4851-93A6-5B15746164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21DB4-1390-465A-A1F7-33205F690A2A}"/>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725FA7A7-AEEB-4E3B-B6E3-75292DA9D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B597B-7F4D-4542-9633-F86BF8E2613F}"/>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0490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C509F-F68B-43BD-BFF8-8A76BA818C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A5EC5-8EE6-4191-807F-94E21BAAA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25308-A2D0-425C-A711-E213800E1A7F}"/>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5DE6282D-8F06-4CB0-83E6-E951A465C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A58ED-9D20-4FC3-805B-459D7BC0880C}"/>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12581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C8DE-121D-49F4-B53C-B85C9D3020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767905-2C6A-4F5A-8C77-855DE29184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451D6-959F-4BCD-A1F0-1228FB417E25}"/>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9597B169-86DE-4876-8F27-86907B312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BFF31-855E-4A62-AB0C-482A58D0A30C}"/>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5310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A613-F8C0-48D2-A782-B6A47EAC4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40087C-3753-455A-B85F-2BC890672C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54A00-6F4A-4799-BC1F-27B1B893FA71}"/>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0657C4C4-F1DF-4EEA-9BDF-B3EC3BCC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F7B55-87BF-43F8-8B38-3969B2242E55}"/>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15727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B14-9B13-48A1-8833-D0D846D34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596987-93A3-4A06-9C03-A0CBF6140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2A87D-EA04-4D15-9C4C-1DFC8D02B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2A86F4-CC42-461E-B9C8-E082B989508E}"/>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7DD5A0B4-142C-489E-BA85-3B54F84EDE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AF2A3-B9DF-417D-8FFA-586A03F93FF1}"/>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23490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AF95-7377-41C1-8A2A-6CF15D2955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FB3CB-BED7-41EB-B043-32C8BF517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18096-5C07-4DC9-AB6B-8E3C14CF3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5220B-6B62-4CF6-A49D-84B06CBDC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D5695-ED96-47DC-9D5B-0C4907351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FD47AE-D762-4151-BABA-7C06187A5BDF}"/>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8" name="Footer Placeholder 7">
            <a:extLst>
              <a:ext uri="{FF2B5EF4-FFF2-40B4-BE49-F238E27FC236}">
                <a16:creationId xmlns:a16="http://schemas.microsoft.com/office/drawing/2014/main" id="{EF9EC81D-DA45-47D4-B480-D64A816BB6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DA21B-B5E4-461C-9E1C-661F8F1F5408}"/>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68946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832C-B543-4745-AC73-1628A2669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0B5014-3B25-4DD8-85E5-0F140390EEF2}"/>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4" name="Footer Placeholder 3">
            <a:extLst>
              <a:ext uri="{FF2B5EF4-FFF2-40B4-BE49-F238E27FC236}">
                <a16:creationId xmlns:a16="http://schemas.microsoft.com/office/drawing/2014/main" id="{C1C94D8C-C1C3-48C9-9A75-D417AD0B1F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9245AC-FA25-46E5-B1FE-0A18CE220666}"/>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147311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26C7B-2AFE-498E-8381-A00FD52D28F1}"/>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3" name="Footer Placeholder 2">
            <a:extLst>
              <a:ext uri="{FF2B5EF4-FFF2-40B4-BE49-F238E27FC236}">
                <a16:creationId xmlns:a16="http://schemas.microsoft.com/office/drawing/2014/main" id="{EA6B0ABA-D1FC-46C4-A310-E37652EF20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56C5F6-F419-41B1-8242-B028E954555B}"/>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31972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E9C-C3EB-4554-B334-2C2449445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8F1230-F27A-4ECA-AD6E-D1C15892D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69DDE-7693-4067-A811-0AC604612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B0D8-B2C2-43F3-A4B1-4CFA19A5A008}"/>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049522E2-C31F-493E-A30A-12E13BC3D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ACD67-1136-4EFF-A5A5-63CE3961F946}"/>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4033195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C82D-A044-4F29-A159-3662D8FBB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3182C-A13B-4441-A04A-FEB25A4325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65D5E6-A419-487C-8269-7FF8D229D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B402C-5832-4260-80D4-677B84F4B769}"/>
              </a:ext>
            </a:extLst>
          </p:cNvPr>
          <p:cNvSpPr>
            <a:spLocks noGrp="1"/>
          </p:cNvSpPr>
          <p:nvPr>
            <p:ph type="dt" sz="half" idx="10"/>
          </p:nvPr>
        </p:nvSpPr>
        <p:spPr/>
        <p:txBody>
          <a:bodyPr/>
          <a:lstStyle/>
          <a:p>
            <a:fld id="{F9EC6C09-4837-4474-93B4-5C7A86757D88}" type="datetimeFigureOut">
              <a:rPr lang="en-IN" smtClean="0"/>
              <a:t>09-02-2022</a:t>
            </a:fld>
            <a:endParaRPr lang="en-IN"/>
          </a:p>
        </p:txBody>
      </p:sp>
      <p:sp>
        <p:nvSpPr>
          <p:cNvPr id="6" name="Footer Placeholder 5">
            <a:extLst>
              <a:ext uri="{FF2B5EF4-FFF2-40B4-BE49-F238E27FC236}">
                <a16:creationId xmlns:a16="http://schemas.microsoft.com/office/drawing/2014/main" id="{DA9476A0-2C83-4D62-9F13-FC20E0CC4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ECBF9-ABAE-4978-8867-9C5B91B889C2}"/>
              </a:ext>
            </a:extLst>
          </p:cNvPr>
          <p:cNvSpPr>
            <a:spLocks noGrp="1"/>
          </p:cNvSpPr>
          <p:nvPr>
            <p:ph type="sldNum" sz="quarter" idx="12"/>
          </p:nvPr>
        </p:nvSpPr>
        <p:spPr/>
        <p:txBody>
          <a:bodyPr/>
          <a:lstStyle/>
          <a:p>
            <a:fld id="{46D7FD11-C637-4F66-8358-190A35EE0D7F}" type="slidenum">
              <a:rPr lang="en-IN" smtClean="0"/>
              <a:t>‹#›</a:t>
            </a:fld>
            <a:endParaRPr lang="en-IN"/>
          </a:p>
        </p:txBody>
      </p:sp>
    </p:spTree>
    <p:extLst>
      <p:ext uri="{BB962C8B-B14F-4D97-AF65-F5344CB8AC3E}">
        <p14:creationId xmlns:p14="http://schemas.microsoft.com/office/powerpoint/2010/main" val="261928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65AAE-CEBA-4D21-84D9-4F99CB5C7B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21EC1A-6C7F-4584-A97C-2BA9A33BC7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549BC-A8C2-44A1-82E8-FD8E5D81A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C6C09-4837-4474-93B4-5C7A86757D88}" type="datetimeFigureOut">
              <a:rPr lang="en-IN" smtClean="0"/>
              <a:t>09-02-2022</a:t>
            </a:fld>
            <a:endParaRPr lang="en-IN"/>
          </a:p>
        </p:txBody>
      </p:sp>
      <p:sp>
        <p:nvSpPr>
          <p:cNvPr id="5" name="Footer Placeholder 4">
            <a:extLst>
              <a:ext uri="{FF2B5EF4-FFF2-40B4-BE49-F238E27FC236}">
                <a16:creationId xmlns:a16="http://schemas.microsoft.com/office/drawing/2014/main" id="{A052615D-3071-49E5-8A68-87F1C3142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F6F69-9B9D-4E45-A7E9-4D820EB18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7FD11-C637-4F66-8358-190A35EE0D7F}" type="slidenum">
              <a:rPr lang="en-IN" smtClean="0"/>
              <a:t>‹#›</a:t>
            </a:fld>
            <a:endParaRPr lang="en-IN"/>
          </a:p>
        </p:txBody>
      </p:sp>
    </p:spTree>
    <p:extLst>
      <p:ext uri="{BB962C8B-B14F-4D97-AF65-F5344CB8AC3E}">
        <p14:creationId xmlns:p14="http://schemas.microsoft.com/office/powerpoint/2010/main" val="9618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hyperlink" Target="http://testasp.vulnweb.com/" TargetMode="External"/><Relationship Id="rId1" Type="http://schemas.openxmlformats.org/officeDocument/2006/relationships/slideLayout" Target="../slideLayouts/slideLayout7.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me - Internship Studio">
            <a:extLst>
              <a:ext uri="{FF2B5EF4-FFF2-40B4-BE49-F238E27FC236}">
                <a16:creationId xmlns:a16="http://schemas.microsoft.com/office/drawing/2014/main" id="{B55B8ACA-8DB2-403E-807C-553DE2C31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24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F4F2FC12-1B44-4022-9680-EBDE75C36474}"/>
              </a:ext>
            </a:extLst>
          </p:cNvPr>
          <p:cNvSpPr/>
          <p:nvPr/>
        </p:nvSpPr>
        <p:spPr>
          <a:xfrm>
            <a:off x="87464" y="-15903"/>
            <a:ext cx="11990567" cy="671885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1900" dirty="0">
                <a:latin typeface="Bell MT" panose="02020503060305020303" pitchFamily="18" charset="0"/>
              </a:rPr>
              <a:t>9) Select </a:t>
            </a:r>
            <a:r>
              <a:rPr lang="en-IN" sz="1900" dirty="0">
                <a:latin typeface="Arial Black" panose="020B0A04020102020204" pitchFamily="34" charset="0"/>
              </a:rPr>
              <a:t>Uname</a:t>
            </a:r>
            <a:r>
              <a:rPr lang="en-IN" sz="1900" dirty="0">
                <a:latin typeface="Bell MT" panose="02020503060305020303" pitchFamily="18" charset="0"/>
              </a:rPr>
              <a:t> and </a:t>
            </a:r>
            <a:r>
              <a:rPr lang="en-IN" sz="1900" dirty="0">
                <a:latin typeface="Arial Black" panose="020B0A04020102020204" pitchFamily="34" charset="0"/>
              </a:rPr>
              <a:t>UPass</a:t>
            </a:r>
            <a:r>
              <a:rPr lang="en-IN" sz="1900" dirty="0">
                <a:latin typeface="Bell MT" panose="02020503060305020303" pitchFamily="18" charset="0"/>
              </a:rPr>
              <a:t> and click on </a:t>
            </a:r>
            <a:r>
              <a:rPr lang="en-IN" sz="1900" dirty="0">
                <a:latin typeface="Arial Black" panose="020B0A04020102020204" pitchFamily="34" charset="0"/>
              </a:rPr>
              <a:t>ADD$</a:t>
            </a:r>
            <a:r>
              <a:rPr lang="en-IN" sz="1900" dirty="0">
                <a:latin typeface="Bell MT" panose="02020503060305020303" pitchFamily="18" charset="0"/>
              </a:rPr>
              <a:t> which is present on right hand side to add to payload position.</a:t>
            </a:r>
          </a:p>
          <a:p>
            <a:endParaRPr lang="en-IN" sz="19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1900" dirty="0">
                <a:latin typeface="Bell MT" panose="02020503060305020303" pitchFamily="18" charset="0"/>
              </a:rPr>
              <a:t>10) </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Then click on </a:t>
            </a:r>
            <a:r>
              <a:rPr lang="en-IN" sz="1900" b="1" dirty="0">
                <a:effectLst/>
                <a:latin typeface="Arial Black" panose="020B0A04020102020204" pitchFamily="34" charset="0"/>
                <a:ea typeface="Times New Roman" panose="02020603050405020304" pitchFamily="18" charset="0"/>
                <a:cs typeface="Times New Roman" panose="02020603050405020304" pitchFamily="18" charset="0"/>
              </a:rPr>
              <a:t>Payloads</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 and then in </a:t>
            </a:r>
            <a:r>
              <a:rPr lang="en-IN" sz="1900" b="1" dirty="0">
                <a:effectLst/>
                <a:latin typeface="Arial Black" panose="020B0A04020102020204" pitchFamily="34" charset="0"/>
                <a:ea typeface="Times New Roman" panose="02020603050405020304" pitchFamily="18" charset="0"/>
                <a:cs typeface="Times New Roman" panose="02020603050405020304" pitchFamily="18" charset="0"/>
              </a:rPr>
              <a:t>Payload Options</a:t>
            </a:r>
            <a:r>
              <a:rPr lang="en-IN" sz="1900" dirty="0">
                <a:effectLst/>
                <a:latin typeface="Arial Black" panose="020B0A04020102020204" pitchFamily="34" charset="0"/>
                <a:ea typeface="Times New Roman" panose="02020603050405020304" pitchFamily="18" charset="0"/>
                <a:cs typeface="Times New Roman" panose="02020603050405020304" pitchFamily="18" charset="0"/>
              </a:rPr>
              <a:t> </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click on </a:t>
            </a:r>
            <a:r>
              <a:rPr lang="en-IN" sz="1900" dirty="0">
                <a:effectLst/>
                <a:latin typeface="Arial Black" panose="020B0A04020102020204" pitchFamily="34" charset="0"/>
                <a:ea typeface="Times New Roman" panose="02020603050405020304" pitchFamily="18" charset="0"/>
                <a:cs typeface="Times New Roman" panose="02020603050405020304" pitchFamily="18" charset="0"/>
              </a:rPr>
              <a:t>load</a:t>
            </a:r>
            <a:r>
              <a:rPr lang="en-IN" sz="1900" dirty="0">
                <a:effectLst/>
                <a:latin typeface="Bell MT" panose="02020503060305020303" pitchFamily="18" charset="0"/>
                <a:ea typeface="Times New Roman" panose="02020603050405020304" pitchFamily="18" charset="0"/>
                <a:cs typeface="Times New Roman" panose="02020603050405020304" pitchFamily="18" charset="0"/>
              </a:rPr>
              <a:t> and add the payloads. Here the payloads can be downloaded from google (GitHub).</a:t>
            </a:r>
            <a:endParaRPr lang="en-IN" sz="1900" dirty="0">
              <a:latin typeface="Bell MT" panose="02020503060305020303"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pic>
        <p:nvPicPr>
          <p:cNvPr id="7" name="Picture 6">
            <a:extLst>
              <a:ext uri="{FF2B5EF4-FFF2-40B4-BE49-F238E27FC236}">
                <a16:creationId xmlns:a16="http://schemas.microsoft.com/office/drawing/2014/main" id="{3853767B-9A85-4111-B630-E8A986D6F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4836"/>
            <a:ext cx="12181398" cy="2208603"/>
          </a:xfrm>
          <a:prstGeom prst="rect">
            <a:avLst/>
          </a:prstGeom>
        </p:spPr>
      </p:pic>
      <p:sp>
        <p:nvSpPr>
          <p:cNvPr id="8" name="Rectangle 7">
            <a:extLst>
              <a:ext uri="{FF2B5EF4-FFF2-40B4-BE49-F238E27FC236}">
                <a16:creationId xmlns:a16="http://schemas.microsoft.com/office/drawing/2014/main" id="{606441EA-A43A-4B26-B389-774C55DB7F26}"/>
              </a:ext>
            </a:extLst>
          </p:cNvPr>
          <p:cNvSpPr/>
          <p:nvPr/>
        </p:nvSpPr>
        <p:spPr>
          <a:xfrm>
            <a:off x="373711" y="2798859"/>
            <a:ext cx="150279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ectangle 8">
            <a:extLst>
              <a:ext uri="{FF2B5EF4-FFF2-40B4-BE49-F238E27FC236}">
                <a16:creationId xmlns:a16="http://schemas.microsoft.com/office/drawing/2014/main" id="{EAED43D5-FC6A-4CAC-A33A-28067665A1CB}"/>
              </a:ext>
            </a:extLst>
          </p:cNvPr>
          <p:cNvSpPr/>
          <p:nvPr/>
        </p:nvSpPr>
        <p:spPr>
          <a:xfrm>
            <a:off x="11473732" y="1534602"/>
            <a:ext cx="691763" cy="19878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06911202-CBCB-4154-9400-86BA9EEDE32A}"/>
              </a:ext>
            </a:extLst>
          </p:cNvPr>
          <p:cNvCxnSpPr/>
          <p:nvPr/>
        </p:nvCxnSpPr>
        <p:spPr>
          <a:xfrm>
            <a:off x="10734261" y="1669774"/>
            <a:ext cx="72356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F2AA73-6DE5-442A-BC45-0815E0EF3530}"/>
              </a:ext>
            </a:extLst>
          </p:cNvPr>
          <p:cNvCxnSpPr>
            <a:cxnSpLocks/>
          </p:cNvCxnSpPr>
          <p:nvPr/>
        </p:nvCxnSpPr>
        <p:spPr>
          <a:xfrm flipH="1">
            <a:off x="1876508" y="2935356"/>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BF3B231-5E09-46D9-BB6F-017B55E7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68" y="3800295"/>
            <a:ext cx="11990568" cy="3028830"/>
          </a:xfrm>
          <a:prstGeom prst="rect">
            <a:avLst/>
          </a:prstGeom>
        </p:spPr>
      </p:pic>
      <p:sp>
        <p:nvSpPr>
          <p:cNvPr id="17" name="Rectangle 16">
            <a:extLst>
              <a:ext uri="{FF2B5EF4-FFF2-40B4-BE49-F238E27FC236}">
                <a16:creationId xmlns:a16="http://schemas.microsoft.com/office/drawing/2014/main" id="{32476B0C-5925-4729-9E03-A3C7A402B162}"/>
              </a:ext>
            </a:extLst>
          </p:cNvPr>
          <p:cNvSpPr/>
          <p:nvPr/>
        </p:nvSpPr>
        <p:spPr>
          <a:xfrm>
            <a:off x="898497" y="3774650"/>
            <a:ext cx="58839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0BA90FBB-C5F3-42ED-8B7D-37D536298ED0}"/>
              </a:ext>
            </a:extLst>
          </p:cNvPr>
          <p:cNvCxnSpPr>
            <a:cxnSpLocks/>
          </p:cNvCxnSpPr>
          <p:nvPr/>
        </p:nvCxnSpPr>
        <p:spPr>
          <a:xfrm flipH="1">
            <a:off x="1486894" y="3989230"/>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3FE9F7-D3EA-4E96-B135-51EF55710D6D}"/>
              </a:ext>
            </a:extLst>
          </p:cNvPr>
          <p:cNvSpPr/>
          <p:nvPr/>
        </p:nvSpPr>
        <p:spPr>
          <a:xfrm>
            <a:off x="248477" y="4792882"/>
            <a:ext cx="1238417" cy="21458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20" name="Rectangle 19">
            <a:extLst>
              <a:ext uri="{FF2B5EF4-FFF2-40B4-BE49-F238E27FC236}">
                <a16:creationId xmlns:a16="http://schemas.microsoft.com/office/drawing/2014/main" id="{38227157-9E7F-4A7B-AC4C-598190E66C88}"/>
              </a:ext>
            </a:extLst>
          </p:cNvPr>
          <p:cNvSpPr/>
          <p:nvPr/>
        </p:nvSpPr>
        <p:spPr>
          <a:xfrm>
            <a:off x="248478" y="5344296"/>
            <a:ext cx="562556" cy="27815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5AE0FFE6-355E-4963-8BF3-44308AC606F1}"/>
              </a:ext>
            </a:extLst>
          </p:cNvPr>
          <p:cNvCxnSpPr>
            <a:cxnSpLocks/>
          </p:cNvCxnSpPr>
          <p:nvPr/>
        </p:nvCxnSpPr>
        <p:spPr>
          <a:xfrm flipH="1">
            <a:off x="858741" y="5461546"/>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6941CD9-F0B0-45BF-9DC2-B5450518575E}"/>
              </a:ext>
            </a:extLst>
          </p:cNvPr>
          <p:cNvCxnSpPr>
            <a:cxnSpLocks/>
          </p:cNvCxnSpPr>
          <p:nvPr/>
        </p:nvCxnSpPr>
        <p:spPr>
          <a:xfrm flipH="1">
            <a:off x="1486894" y="4948862"/>
            <a:ext cx="62815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67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Picture 11">
            <a:extLst>
              <a:ext uri="{FF2B5EF4-FFF2-40B4-BE49-F238E27FC236}">
                <a16:creationId xmlns:a16="http://schemas.microsoft.com/office/drawing/2014/main" id="{64742B58-9FAD-40DC-A103-09A4B46C9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8" y="1231983"/>
            <a:ext cx="12093934" cy="2910760"/>
          </a:xfrm>
          <a:prstGeom prst="rect">
            <a:avLst/>
          </a:prstGeom>
        </p:spPr>
      </p:pic>
      <p:sp>
        <p:nvSpPr>
          <p:cNvPr id="13" name="Rectangle 12">
            <a:extLst>
              <a:ext uri="{FF2B5EF4-FFF2-40B4-BE49-F238E27FC236}">
                <a16:creationId xmlns:a16="http://schemas.microsoft.com/office/drawing/2014/main" id="{9637E140-9CEE-491E-B8E3-1D9C290673E0}"/>
              </a:ext>
            </a:extLst>
          </p:cNvPr>
          <p:cNvSpPr/>
          <p:nvPr/>
        </p:nvSpPr>
        <p:spPr>
          <a:xfrm>
            <a:off x="4497787" y="2552902"/>
            <a:ext cx="2441051" cy="89849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dirty="0"/>
              <a:t>Payload Added</a:t>
            </a:r>
          </a:p>
        </p:txBody>
      </p:sp>
      <p:cxnSp>
        <p:nvCxnSpPr>
          <p:cNvPr id="14" name="Straight Arrow Connector 13">
            <a:extLst>
              <a:ext uri="{FF2B5EF4-FFF2-40B4-BE49-F238E27FC236}">
                <a16:creationId xmlns:a16="http://schemas.microsoft.com/office/drawing/2014/main" id="{AEA5331C-E010-46C2-974F-F71FD67E7D65}"/>
              </a:ext>
            </a:extLst>
          </p:cNvPr>
          <p:cNvCxnSpPr/>
          <p:nvPr/>
        </p:nvCxnSpPr>
        <p:spPr>
          <a:xfrm flipH="1">
            <a:off x="2695422" y="3002151"/>
            <a:ext cx="168567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F4AC63-9C8C-4EE0-97E7-42CE84AB8D80}"/>
              </a:ext>
            </a:extLst>
          </p:cNvPr>
          <p:cNvCxnSpPr>
            <a:cxnSpLocks/>
          </p:cNvCxnSpPr>
          <p:nvPr/>
        </p:nvCxnSpPr>
        <p:spPr>
          <a:xfrm flipV="1">
            <a:off x="11783694" y="1854909"/>
            <a:ext cx="0" cy="6803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3372EF2-A343-4A82-AB94-75DDC621FC5B}"/>
              </a:ext>
            </a:extLst>
          </p:cNvPr>
          <p:cNvSpPr/>
          <p:nvPr/>
        </p:nvSpPr>
        <p:spPr>
          <a:xfrm>
            <a:off x="11376259" y="1351722"/>
            <a:ext cx="763813" cy="310101"/>
          </a:xfrm>
          <a:prstGeom prst="roundRect">
            <a:avLst/>
          </a:prstGeom>
          <a:noFill/>
          <a:ln w="2857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71159193-2DC7-40BB-9313-44630F34CB17}"/>
              </a:ext>
            </a:extLst>
          </p:cNvPr>
          <p:cNvSpPr/>
          <p:nvPr/>
        </p:nvSpPr>
        <p:spPr>
          <a:xfrm>
            <a:off x="762593" y="2575593"/>
            <a:ext cx="1816140" cy="1217175"/>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92762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893E85B-F8F9-4283-A3EB-1B8FE1E7FC77}"/>
              </a:ext>
            </a:extLst>
          </p:cNvPr>
          <p:cNvSpPr/>
          <p:nvPr/>
        </p:nvSpPr>
        <p:spPr>
          <a:xfrm>
            <a:off x="159026" y="119270"/>
            <a:ext cx="11815638" cy="662343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effectLst/>
                <a:latin typeface="Bell MT" panose="02020503060305020303" pitchFamily="18" charset="0"/>
                <a:ea typeface="Calibri" panose="020F0502020204030204" pitchFamily="34" charset="0"/>
                <a:cs typeface="Calibri Light" panose="020F0302020204030204" pitchFamily="34" charset="0"/>
              </a:rPr>
              <a:t>11) Click on the </a:t>
            </a:r>
            <a:r>
              <a:rPr lang="en-IN" sz="2000" b="1" dirty="0">
                <a:effectLst/>
                <a:latin typeface="Bell MT" panose="02020503060305020303" pitchFamily="18" charset="0"/>
                <a:ea typeface="Calibri" panose="020F0502020204030204" pitchFamily="34" charset="0"/>
                <a:cs typeface="Calibri Light" panose="020F0302020204030204" pitchFamily="34" charset="0"/>
              </a:rPr>
              <a:t>Start Attack.</a:t>
            </a:r>
            <a:r>
              <a:rPr lang="en-IN" sz="2000" dirty="0">
                <a:effectLst/>
                <a:latin typeface="Bell MT" panose="02020503060305020303" pitchFamily="18" charset="0"/>
                <a:ea typeface="Calibri" panose="020F0502020204030204" pitchFamily="34" charset="0"/>
                <a:cs typeface="Calibri Light" panose="020F0302020204030204" pitchFamily="34" charset="0"/>
              </a:rPr>
              <a:t> The attack page gets opened as below.</a:t>
            </a: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latin typeface="Bell MT" panose="02020503060305020303" pitchFamily="18" charset="0"/>
              <a:cs typeface="Calibri Light" panose="020F0302020204030204" pitchFamily="34" charset="0"/>
            </a:endParaRPr>
          </a:p>
          <a:p>
            <a:endParaRPr lang="en-IN" sz="2000" dirty="0"/>
          </a:p>
        </p:txBody>
      </p:sp>
      <p:pic>
        <p:nvPicPr>
          <p:cNvPr id="7" name="Picture 6">
            <a:extLst>
              <a:ext uri="{FF2B5EF4-FFF2-40B4-BE49-F238E27FC236}">
                <a16:creationId xmlns:a16="http://schemas.microsoft.com/office/drawing/2014/main" id="{33E59DF7-760D-432E-8FB9-2272DBEE2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022" y="726672"/>
            <a:ext cx="8161848" cy="5908691"/>
          </a:xfrm>
          <a:prstGeom prst="rect">
            <a:avLst/>
          </a:prstGeom>
        </p:spPr>
      </p:pic>
      <p:sp>
        <p:nvSpPr>
          <p:cNvPr id="6" name="Rectangle 5">
            <a:extLst>
              <a:ext uri="{FF2B5EF4-FFF2-40B4-BE49-F238E27FC236}">
                <a16:creationId xmlns:a16="http://schemas.microsoft.com/office/drawing/2014/main" id="{28455D43-FF91-4A4C-90DC-9C097D896ACD}"/>
              </a:ext>
            </a:extLst>
          </p:cNvPr>
          <p:cNvSpPr/>
          <p:nvPr/>
        </p:nvSpPr>
        <p:spPr>
          <a:xfrm>
            <a:off x="2913529" y="3325906"/>
            <a:ext cx="1057836" cy="103094"/>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18F6BA9C-212A-4EA1-ACE6-6EE03E6423BC}"/>
              </a:ext>
            </a:extLst>
          </p:cNvPr>
          <p:cNvCxnSpPr/>
          <p:nvPr/>
        </p:nvCxnSpPr>
        <p:spPr>
          <a:xfrm flipH="1">
            <a:off x="3756212" y="2841812"/>
            <a:ext cx="215153" cy="484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5192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75756"/>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E00AAEF8-B62C-4A64-A19E-6E4C5EFBACF8}"/>
              </a:ext>
            </a:extLst>
          </p:cNvPr>
          <p:cNvSpPr/>
          <p:nvPr/>
        </p:nvSpPr>
        <p:spPr>
          <a:xfrm>
            <a:off x="159026" y="87464"/>
            <a:ext cx="11895151" cy="667909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latin typeface="Bell MT" panose="02020503060305020303" pitchFamily="18" charset="0"/>
              </a:rPr>
              <a:t>12)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click and check every payload that each one has given the </a:t>
            </a:r>
            <a:r>
              <a:rPr lang="en-IN" sz="2000" dirty="0">
                <a:effectLst/>
                <a:latin typeface="Arial Black" panose="020B0A04020102020204" pitchFamily="34" charset="0"/>
                <a:ea typeface="Times New Roman" panose="02020603050405020304" pitchFamily="18" charset="0"/>
                <a:cs typeface="Times New Roman" panose="02020603050405020304" pitchFamily="18" charset="0"/>
              </a:rPr>
              <a:t>Bypass</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to the login page. </a:t>
            </a: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cs typeface="Times New Roman" panose="02020603050405020304" pitchFamily="18" charset="0"/>
            </a:endParaRPr>
          </a:p>
          <a:p>
            <a:endParaRPr lang="en-IN" sz="2000" dirty="0">
              <a:latin typeface="Bell MT" panose="02020503060305020303" pitchFamily="18" charset="0"/>
            </a:endParaRPr>
          </a:p>
        </p:txBody>
      </p:sp>
      <p:pic>
        <p:nvPicPr>
          <p:cNvPr id="7" name="Picture 6">
            <a:extLst>
              <a:ext uri="{FF2B5EF4-FFF2-40B4-BE49-F238E27FC236}">
                <a16:creationId xmlns:a16="http://schemas.microsoft.com/office/drawing/2014/main" id="{5E224D65-8AD0-43D2-98CD-D2BBF07F0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252"/>
            <a:ext cx="12192000" cy="2153772"/>
          </a:xfrm>
          <a:prstGeom prst="rect">
            <a:avLst/>
          </a:prstGeom>
        </p:spPr>
      </p:pic>
      <p:pic>
        <p:nvPicPr>
          <p:cNvPr id="9" name="Picture 8">
            <a:extLst>
              <a:ext uri="{FF2B5EF4-FFF2-40B4-BE49-F238E27FC236}">
                <a16:creationId xmlns:a16="http://schemas.microsoft.com/office/drawing/2014/main" id="{175606D6-C583-4B9E-960E-65EBDF0B8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 y="3960029"/>
            <a:ext cx="12192000" cy="2420611"/>
          </a:xfrm>
          <a:prstGeom prst="rect">
            <a:avLst/>
          </a:prstGeom>
        </p:spPr>
      </p:pic>
      <p:sp>
        <p:nvSpPr>
          <p:cNvPr id="10" name="Rectangle 9">
            <a:extLst>
              <a:ext uri="{FF2B5EF4-FFF2-40B4-BE49-F238E27FC236}">
                <a16:creationId xmlns:a16="http://schemas.microsoft.com/office/drawing/2014/main" id="{8E0E28F4-30C2-48BE-A21F-A6F58F342142}"/>
              </a:ext>
            </a:extLst>
          </p:cNvPr>
          <p:cNvSpPr/>
          <p:nvPr/>
        </p:nvSpPr>
        <p:spPr>
          <a:xfrm>
            <a:off x="224118" y="2743200"/>
            <a:ext cx="11116235" cy="112539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a:p>
            <a:pPr algn="ctr"/>
            <a:r>
              <a:rPr lang="en-IN" dirty="0"/>
              <a:t>Here I have used 39 number Payload which is there in attack</a:t>
            </a:r>
          </a:p>
          <a:p>
            <a:pPr algn="ctr"/>
            <a:r>
              <a:rPr lang="en-IN" dirty="0"/>
              <a:t>Username:  admin’ or ‘1’=‘1</a:t>
            </a:r>
          </a:p>
          <a:p>
            <a:pPr algn="ctr"/>
            <a:r>
              <a:rPr lang="en-IN" dirty="0"/>
              <a:t>Password : admin’ or ‘1’=‘1</a:t>
            </a:r>
          </a:p>
        </p:txBody>
      </p:sp>
      <p:sp>
        <p:nvSpPr>
          <p:cNvPr id="11" name="Rectangle 10">
            <a:extLst>
              <a:ext uri="{FF2B5EF4-FFF2-40B4-BE49-F238E27FC236}">
                <a16:creationId xmlns:a16="http://schemas.microsoft.com/office/drawing/2014/main" id="{58C0831F-5C14-4B79-9A4E-2DA5AEF2DA45}"/>
              </a:ext>
            </a:extLst>
          </p:cNvPr>
          <p:cNvSpPr/>
          <p:nvPr/>
        </p:nvSpPr>
        <p:spPr>
          <a:xfrm>
            <a:off x="1819836" y="4471502"/>
            <a:ext cx="1264024" cy="27979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F8FDE5F2-5AC6-4C85-87C7-FB84AE044B4C}"/>
              </a:ext>
            </a:extLst>
          </p:cNvPr>
          <p:cNvCxnSpPr/>
          <p:nvPr/>
        </p:nvCxnSpPr>
        <p:spPr>
          <a:xfrm flipH="1">
            <a:off x="2796988" y="3960028"/>
            <a:ext cx="286871" cy="51147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02DFC2B8-32CC-4A01-AA66-02E0298FC146}"/>
              </a:ext>
            </a:extLst>
          </p:cNvPr>
          <p:cNvSpPr/>
          <p:nvPr/>
        </p:nvSpPr>
        <p:spPr>
          <a:xfrm>
            <a:off x="1120588" y="6472517"/>
            <a:ext cx="8713694" cy="385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000" b="1" dirty="0">
                <a:solidFill>
                  <a:srgbClr val="FF0000"/>
                </a:solidFill>
                <a:latin typeface="Bell MT" panose="02020503060305020303" pitchFamily="18" charset="0"/>
              </a:rPr>
              <a:t>Successfully Login to Website</a:t>
            </a:r>
          </a:p>
        </p:txBody>
      </p:sp>
    </p:spTree>
    <p:extLst>
      <p:ext uri="{BB962C8B-B14F-4D97-AF65-F5344CB8AC3E}">
        <p14:creationId xmlns:p14="http://schemas.microsoft.com/office/powerpoint/2010/main" val="291149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8CF6A-455D-4211-BE4F-26019E5ECA2F}"/>
              </a:ext>
            </a:extLst>
          </p:cNvPr>
          <p:cNvSpPr/>
          <p:nvPr/>
        </p:nvSpPr>
        <p:spPr>
          <a:xfrm>
            <a:off x="161365" y="107576"/>
            <a:ext cx="11833411" cy="65800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800" dirty="0">
              <a:solidFill>
                <a:schemeClr val="accent2"/>
              </a:solidFill>
              <a:latin typeface="Arial Black" panose="020B0A04020102020204" pitchFamily="34" charset="0"/>
            </a:endParaRPr>
          </a:p>
          <a:p>
            <a:endParaRPr lang="en-IN" sz="2800" dirty="0">
              <a:solidFill>
                <a:schemeClr val="accent2"/>
              </a:solidFill>
              <a:latin typeface="Arial Black" panose="020B0A04020102020204" pitchFamily="34" charset="0"/>
            </a:endParaRPr>
          </a:p>
          <a:p>
            <a:r>
              <a:rPr lang="en-IN" sz="2800" dirty="0">
                <a:solidFill>
                  <a:schemeClr val="accent2"/>
                </a:solidFill>
                <a:latin typeface="Arial Black" panose="020B0A04020102020204" pitchFamily="34" charset="0"/>
              </a:rPr>
              <a:t>Impact: -</a:t>
            </a:r>
          </a:p>
          <a:p>
            <a:r>
              <a:rPr lang="en-US" sz="2400" dirty="0">
                <a:latin typeface="Bell MT" panose="02020503060305020303" pitchFamily="18" charset="0"/>
              </a:rPr>
              <a:t>SQL Injections often let an attacker obtain access to customer records, personally identifiable information (PII), and other confidential data.</a:t>
            </a:r>
            <a:r>
              <a:rPr lang="en-IN" sz="2400" dirty="0">
                <a:latin typeface="Bell MT" panose="02020503060305020303" pitchFamily="18" charset="0"/>
              </a:rPr>
              <a:t> </a:t>
            </a:r>
            <a:r>
              <a:rPr lang="en-US" sz="2400" b="0" i="0" dirty="0">
                <a:solidFill>
                  <a:srgbClr val="000000"/>
                </a:solidFill>
                <a:effectLst/>
                <a:latin typeface="Bell MT" panose="02020503060305020303" pitchFamily="18" charset="0"/>
              </a:rPr>
              <a:t>A successful attack may result in the unauthorized viewing of user lists, the deletion of entire tables and, in certain cases, the </a:t>
            </a:r>
            <a:r>
              <a:rPr lang="en-US" sz="2400" b="0" i="0" dirty="0">
                <a:solidFill>
                  <a:schemeClr val="tx1"/>
                </a:solidFill>
                <a:effectLst/>
                <a:latin typeface="Bell MT" panose="02020503060305020303" pitchFamily="18" charset="0"/>
              </a:rPr>
              <a:t>attacker</a:t>
            </a:r>
            <a:r>
              <a:rPr lang="en-US" sz="2400" b="0" i="0" dirty="0">
                <a:solidFill>
                  <a:srgbClr val="000000"/>
                </a:solidFill>
                <a:effectLst/>
                <a:latin typeface="Bell MT" panose="02020503060305020303" pitchFamily="18" charset="0"/>
              </a:rPr>
              <a:t> gaining administrative rights to a database, all of which are highly detrimental to a business.</a:t>
            </a:r>
          </a:p>
          <a:p>
            <a:endParaRPr lang="en-US" sz="2000" dirty="0">
              <a:solidFill>
                <a:srgbClr val="000000"/>
              </a:solidFill>
              <a:latin typeface="Bell MT" panose="02020503060305020303" pitchFamily="18" charset="0"/>
            </a:endParaRPr>
          </a:p>
          <a:p>
            <a:endParaRPr lang="en-US" sz="2000" dirty="0">
              <a:solidFill>
                <a:srgbClr val="000000"/>
              </a:solidFill>
              <a:latin typeface="Bell MT" panose="02020503060305020303" pitchFamily="18" charset="0"/>
            </a:endParaRPr>
          </a:p>
          <a:p>
            <a:r>
              <a:rPr lang="en-US" sz="2800" dirty="0">
                <a:solidFill>
                  <a:schemeClr val="accent2"/>
                </a:solidFill>
                <a:latin typeface="Arial Black" panose="020B0A04020102020204" pitchFamily="34" charset="0"/>
              </a:rPr>
              <a:t>Recommendation: -</a:t>
            </a:r>
          </a:p>
          <a:p>
            <a:r>
              <a:rPr lang="en-US" sz="2400" b="0" i="0" dirty="0">
                <a:solidFill>
                  <a:schemeClr val="tx1"/>
                </a:solidFill>
                <a:effectLst/>
                <a:latin typeface="Bell MT" panose="02020503060305020303" pitchFamily="18" charset="0"/>
              </a:rPr>
              <a:t>The only sure way to prevent SQL Injection attacks is </a:t>
            </a:r>
            <a:r>
              <a:rPr lang="en-US" sz="2400" i="0" dirty="0">
                <a:solidFill>
                  <a:schemeClr val="tx1"/>
                </a:solidFill>
                <a:effectLst/>
                <a:latin typeface="Bell MT" panose="02020503060305020303" pitchFamily="18" charset="0"/>
              </a:rPr>
              <a:t>input validation and parametrized queries </a:t>
            </a:r>
            <a:r>
              <a:rPr lang="en-US" sz="2400" b="0" i="0" dirty="0">
                <a:solidFill>
                  <a:schemeClr val="tx1"/>
                </a:solidFill>
                <a:effectLst/>
                <a:latin typeface="Bell MT" panose="02020503060305020303" pitchFamily="18" charset="0"/>
              </a:rPr>
              <a:t>including prepared statements. The application code should never use the input directly. The developer must sanitize all input, not only web form inputs such as login forms.</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IN"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403555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 name="testasp.vulnweb - Google Search - Google Chrome 2022-02-08 12-44-11">
            <a:hlinkClick r:id="" action="ppaction://media"/>
            <a:extLst>
              <a:ext uri="{FF2B5EF4-FFF2-40B4-BE49-F238E27FC236}">
                <a16:creationId xmlns:a16="http://schemas.microsoft.com/office/drawing/2014/main" id="{F1AF45B7-D336-4552-B400-4C2CDAE9A08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28918" y="1123950"/>
            <a:ext cx="10434917" cy="5543549"/>
          </a:xfrm>
          <a:prstGeom prst="rect">
            <a:avLst/>
          </a:prstGeom>
        </p:spPr>
      </p:pic>
      <p:sp>
        <p:nvSpPr>
          <p:cNvPr id="6" name="Rectangle 5">
            <a:extLst>
              <a:ext uri="{FF2B5EF4-FFF2-40B4-BE49-F238E27FC236}">
                <a16:creationId xmlns:a16="http://schemas.microsoft.com/office/drawing/2014/main" id="{7811E172-9288-4812-B1FC-231859CE98A8}"/>
              </a:ext>
            </a:extLst>
          </p:cNvPr>
          <p:cNvSpPr/>
          <p:nvPr/>
        </p:nvSpPr>
        <p:spPr>
          <a:xfrm>
            <a:off x="2976282" y="404078"/>
            <a:ext cx="5540188" cy="4123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rPr>
              <a:t>Demo Video</a:t>
            </a:r>
          </a:p>
        </p:txBody>
      </p:sp>
    </p:spTree>
    <p:extLst>
      <p:ext uri="{BB962C8B-B14F-4D97-AF65-F5344CB8AC3E}">
        <p14:creationId xmlns:p14="http://schemas.microsoft.com/office/powerpoint/2010/main" val="2176276026"/>
      </p:ext>
    </p:extLst>
  </p:cSld>
  <p:clrMapOvr>
    <a:masterClrMapping/>
  </p:clrMapOvr>
  <mc:AlternateContent xmlns:mc="http://schemas.openxmlformats.org/markup-compatibility/2006" xmlns:p14="http://schemas.microsoft.com/office/powerpoint/2010/main">
    <mc:Choice Requires="p14">
      <p:transition spd="slow" p14:dur="2000" advTm="43093"/>
    </mc:Choice>
    <mc:Fallback xmlns="">
      <p:transition spd="slow" advTm="430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09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thical Hacking In Rajkot From Cyber Protectors Institute - Networking /  Telecoms Training, Basic Computer Training Course In Kalavad Road Rajkot -  Click.in">
            <a:extLst>
              <a:ext uri="{FF2B5EF4-FFF2-40B4-BE49-F238E27FC236}">
                <a16:creationId xmlns:a16="http://schemas.microsoft.com/office/drawing/2014/main" id="{95DCD166-C4BB-42CD-8A6C-40CB9FE39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6"/>
            <a:ext cx="12192000" cy="686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8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D304E0D-6F6A-4B63-A117-2911E7A3A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30"/>
            <a:ext cx="12192000" cy="68639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88102B5-E3F5-4F97-A507-E1308B559291}"/>
              </a:ext>
            </a:extLst>
          </p:cNvPr>
          <p:cNvSpPr/>
          <p:nvPr/>
        </p:nvSpPr>
        <p:spPr>
          <a:xfrm>
            <a:off x="429371" y="532737"/>
            <a:ext cx="10336695" cy="44129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5400" dirty="0">
                <a:solidFill>
                  <a:schemeClr val="accent1">
                    <a:lumMod val="50000"/>
                  </a:schemeClr>
                </a:solidFill>
                <a:latin typeface="Arial Black" panose="020B0A04020102020204" pitchFamily="34" charset="0"/>
              </a:rPr>
              <a:t>Task 3: - Finding Vulnerabilities on website</a:t>
            </a:r>
          </a:p>
          <a:p>
            <a:r>
              <a:rPr lang="en-IN" sz="5400" dirty="0">
                <a:solidFill>
                  <a:schemeClr val="accent4"/>
                </a:solidFill>
                <a:latin typeface="Arial Black" panose="020B0A04020102020204" pitchFamily="34" charset="0"/>
              </a:rPr>
              <a:t>http://testasp.vulnweb.com</a:t>
            </a:r>
          </a:p>
        </p:txBody>
      </p:sp>
    </p:spTree>
    <p:extLst>
      <p:ext uri="{BB962C8B-B14F-4D97-AF65-F5344CB8AC3E}">
        <p14:creationId xmlns:p14="http://schemas.microsoft.com/office/powerpoint/2010/main" val="2929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478AC3-68E6-4526-AF36-65E024C5EC9C}"/>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2D697ABD-1C02-4B91-88F8-4AE154231E3B}"/>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3DAC3F86-2781-4016-AAE8-C5AA101F4BA0}"/>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60A7A788-1A19-4DFB-8395-C5ABAB29A506}"/>
              </a:ext>
            </a:extLst>
          </p:cNvPr>
          <p:cNvSpPr/>
          <p:nvPr/>
        </p:nvSpPr>
        <p:spPr>
          <a:xfrm>
            <a:off x="461176" y="349857"/>
            <a:ext cx="11179534" cy="569313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en-US" sz="2800" b="0" i="0" dirty="0">
                <a:solidFill>
                  <a:srgbClr val="000000"/>
                </a:solidFill>
                <a:effectLst/>
                <a:latin typeface="Bell MT" panose="02020503060305020303" pitchFamily="18" charset="0"/>
              </a:rPr>
              <a:t>The website was built with the intention to test the Acunetix Web Vulnerability Scanner. For this reason this website have </a:t>
            </a:r>
            <a:r>
              <a:rPr lang="en-US" sz="2800" i="0" dirty="0">
                <a:solidFill>
                  <a:srgbClr val="000000"/>
                </a:solidFill>
                <a:effectLst/>
                <a:latin typeface="Arial Black" panose="020B0A04020102020204" pitchFamily="34" charset="0"/>
              </a:rPr>
              <a:t>lot of bugs </a:t>
            </a:r>
            <a:r>
              <a:rPr lang="en-US" sz="2800" b="0" i="0" dirty="0">
                <a:solidFill>
                  <a:srgbClr val="000000"/>
                </a:solidFill>
                <a:effectLst/>
                <a:latin typeface="Bell MT" panose="02020503060305020303" pitchFamily="18" charset="0"/>
              </a:rPr>
              <a:t>to demonstrate the forementioned software's capabilities to find those bugs. </a:t>
            </a:r>
            <a:r>
              <a:rPr lang="en-US" sz="2800" b="0" i="0" dirty="0">
                <a:solidFill>
                  <a:schemeClr val="tx1"/>
                </a:solidFill>
                <a:effectLst/>
                <a:latin typeface="Bell MT" panose="02020503060305020303" pitchFamily="18" charset="0"/>
              </a:rPr>
              <a:t>It allows the attacker to combine the results of two or more SELECT statements into a single result. It is </a:t>
            </a:r>
            <a:r>
              <a:rPr lang="en-US" sz="2800" i="0" dirty="0">
                <a:solidFill>
                  <a:schemeClr val="tx1"/>
                </a:solidFill>
                <a:effectLst/>
                <a:latin typeface="Bell MT" panose="02020503060305020303" pitchFamily="18" charset="0"/>
              </a:rPr>
              <a:t>an automated web application security testing tool that audits your web applications by checking for vulnerabilities </a:t>
            </a:r>
            <a:r>
              <a:rPr lang="en-US" sz="2800" b="0" i="0" dirty="0">
                <a:solidFill>
                  <a:schemeClr val="tx1"/>
                </a:solidFill>
                <a:effectLst/>
                <a:latin typeface="Bell MT" panose="02020503060305020303" pitchFamily="18" charset="0"/>
              </a:rPr>
              <a:t>like </a:t>
            </a:r>
            <a:r>
              <a:rPr lang="en-US" sz="2800" b="1" i="0" dirty="0">
                <a:solidFill>
                  <a:schemeClr val="tx1"/>
                </a:solidFill>
                <a:effectLst/>
                <a:latin typeface="Bell MT" panose="02020503060305020303" pitchFamily="18" charset="0"/>
              </a:rPr>
              <a:t>SQL Injection</a:t>
            </a:r>
            <a:r>
              <a:rPr lang="en-US" sz="2800" b="0" i="0" dirty="0">
                <a:solidFill>
                  <a:schemeClr val="tx1"/>
                </a:solidFill>
                <a:effectLst/>
                <a:latin typeface="Bell MT" panose="02020503060305020303" pitchFamily="18" charset="0"/>
              </a:rPr>
              <a:t>, </a:t>
            </a:r>
            <a:r>
              <a:rPr lang="en-US" sz="2800" b="1" i="0" dirty="0">
                <a:solidFill>
                  <a:schemeClr val="tx1"/>
                </a:solidFill>
                <a:effectLst/>
                <a:latin typeface="Bell MT" panose="02020503060305020303" pitchFamily="18" charset="0"/>
              </a:rPr>
              <a:t>Cross site scripting</a:t>
            </a:r>
            <a:r>
              <a:rPr lang="en-US" sz="2800" b="0" i="0" dirty="0">
                <a:solidFill>
                  <a:schemeClr val="tx1"/>
                </a:solidFill>
                <a:effectLst/>
                <a:latin typeface="Bell MT" panose="02020503060305020303" pitchFamily="18" charset="0"/>
              </a:rPr>
              <a:t>, and other exploitable vulnerabilities.</a:t>
            </a:r>
            <a:endParaRPr lang="en-IN" sz="28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55713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5301"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A2FF1C1E-9131-43E1-8BB3-959C4ED6F8FA}"/>
              </a:ext>
            </a:extLst>
          </p:cNvPr>
          <p:cNvSpPr/>
          <p:nvPr/>
        </p:nvSpPr>
        <p:spPr>
          <a:xfrm>
            <a:off x="373711" y="166976"/>
            <a:ext cx="11433976" cy="7525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sz="3600" dirty="0">
                <a:solidFill>
                  <a:schemeClr val="tx1"/>
                </a:solidFill>
                <a:latin typeface="Arial Black" panose="020B0A04020102020204" pitchFamily="34" charset="0"/>
              </a:rPr>
              <a:t> Vulnerability Report on SQL INJECTION</a:t>
            </a:r>
          </a:p>
        </p:txBody>
      </p:sp>
      <p:sp>
        <p:nvSpPr>
          <p:cNvPr id="6" name="Rectangle 5">
            <a:extLst>
              <a:ext uri="{FF2B5EF4-FFF2-40B4-BE49-F238E27FC236}">
                <a16:creationId xmlns:a16="http://schemas.microsoft.com/office/drawing/2014/main" id="{C82A54BC-5EBC-4839-9499-2A9F2412F690}"/>
              </a:ext>
            </a:extLst>
          </p:cNvPr>
          <p:cNvSpPr/>
          <p:nvPr/>
        </p:nvSpPr>
        <p:spPr>
          <a:xfrm>
            <a:off x="377687" y="919537"/>
            <a:ext cx="11430000" cy="972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DAC11459-9084-46F7-AB74-6C42868EEDEC}"/>
              </a:ext>
            </a:extLst>
          </p:cNvPr>
          <p:cNvSpPr/>
          <p:nvPr/>
        </p:nvSpPr>
        <p:spPr>
          <a:xfrm>
            <a:off x="373711" y="1105231"/>
            <a:ext cx="11430000" cy="575276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400" b="0" i="0" dirty="0">
                <a:solidFill>
                  <a:schemeClr val="tx1"/>
                </a:solidFill>
                <a:effectLst/>
                <a:latin typeface="Bell MT" panose="02020503060305020303" pitchFamily="18" charset="0"/>
              </a:rPr>
              <a:t>SQL injection, also known as SQLI, is </a:t>
            </a:r>
            <a:r>
              <a:rPr lang="en-US" sz="2400" b="1" i="0" dirty="0">
                <a:solidFill>
                  <a:schemeClr val="tx1"/>
                </a:solidFill>
                <a:effectLst/>
                <a:latin typeface="Bell MT" panose="02020503060305020303" pitchFamily="18" charset="0"/>
              </a:rPr>
              <a:t>a common attack vector</a:t>
            </a:r>
            <a:r>
              <a:rPr lang="en-US" sz="2400" b="0" i="0" dirty="0">
                <a:solidFill>
                  <a:schemeClr val="tx1"/>
                </a:solidFill>
                <a:effectLst/>
                <a:latin typeface="Bell MT" panose="02020503060305020303" pitchFamily="18" charset="0"/>
              </a:rPr>
              <a:t> that uses malicious SQL code for backend database manipulation to access information that was not intended to be displayed. This information may include any number of items, including sensitive company data, user lists or private customer details. </a:t>
            </a:r>
          </a:p>
          <a:p>
            <a:endParaRPr lang="en-US" sz="2400" dirty="0">
              <a:solidFill>
                <a:schemeClr val="tx1"/>
              </a:solidFill>
              <a:latin typeface="Bell MT" panose="02020503060305020303" pitchFamily="18" charset="0"/>
            </a:endParaRPr>
          </a:p>
          <a:p>
            <a:r>
              <a:rPr lang="en-US" sz="2400" dirty="0">
                <a:solidFill>
                  <a:schemeClr val="tx1"/>
                </a:solidFill>
                <a:latin typeface="Bell MT" panose="02020503060305020303" pitchFamily="18" charset="0"/>
              </a:rPr>
              <a:t>Mainly SQLI is perform on login page.</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r>
              <a:rPr lang="en-US" sz="2000" dirty="0">
                <a:solidFill>
                  <a:schemeClr val="tx1"/>
                </a:solidFill>
                <a:latin typeface="Bell MT" panose="02020503060305020303" pitchFamily="18" charset="0"/>
              </a:rPr>
              <a:t> </a:t>
            </a: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US" sz="2000" dirty="0">
              <a:solidFill>
                <a:schemeClr val="tx1"/>
              </a:solidFill>
              <a:latin typeface="Bell MT" panose="02020503060305020303" pitchFamily="18" charset="0"/>
            </a:endParaRPr>
          </a:p>
          <a:p>
            <a:endParaRPr lang="en-IN"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48252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B31FE85-EF2E-461B-BC11-3C5E17B66E8D}"/>
              </a:ext>
            </a:extLst>
          </p:cNvPr>
          <p:cNvSpPr/>
          <p:nvPr/>
        </p:nvSpPr>
        <p:spPr>
          <a:xfrm>
            <a:off x="190831" y="31806"/>
            <a:ext cx="11847444" cy="644118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000" dirty="0">
              <a:latin typeface="Bell MT" panose="02020503060305020303" pitchFamily="18" charset="0"/>
            </a:endParaRPr>
          </a:p>
          <a:p>
            <a:endParaRPr lang="en-IN" sz="2000" dirty="0">
              <a:latin typeface="Bell MT" panose="02020503060305020303" pitchFamily="18" charset="0"/>
            </a:endParaRPr>
          </a:p>
          <a:p>
            <a:r>
              <a:rPr lang="en-IN" sz="2400" dirty="0">
                <a:latin typeface="Arial Black" panose="020B0A04020102020204" pitchFamily="34" charset="0"/>
              </a:rPr>
              <a:t>Steps to reproduce</a:t>
            </a:r>
            <a:r>
              <a:rPr lang="en-IN" sz="2400" dirty="0">
                <a:latin typeface="Arial Rounded MT Bold" panose="020F0704030504030204" pitchFamily="34" charset="0"/>
              </a:rPr>
              <a:t>: -</a:t>
            </a:r>
          </a:p>
          <a:p>
            <a:endParaRPr lang="en-IN" sz="2000" dirty="0">
              <a:latin typeface="Bell MT" panose="02020503060305020303" pitchFamily="18" charset="0"/>
            </a:endParaRPr>
          </a:p>
          <a:p>
            <a:r>
              <a:rPr lang="en-IN" sz="2000" dirty="0">
                <a:latin typeface="Bell MT" panose="02020503060305020303" pitchFamily="18" charset="0"/>
              </a:rPr>
              <a:t>1) To execute SQLI I have used Burp Suite. </a:t>
            </a:r>
          </a:p>
          <a:p>
            <a:r>
              <a:rPr lang="en-IN" sz="2000" dirty="0">
                <a:latin typeface="Bell MT" panose="02020503060305020303" pitchFamily="18" charset="0"/>
              </a:rPr>
              <a:t>2) Firstly, we need to set up the proxy on the browser after listening the proxy of Burp Suite.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pic>
        <p:nvPicPr>
          <p:cNvPr id="6" name="Picture 5">
            <a:extLst>
              <a:ext uri="{FF2B5EF4-FFF2-40B4-BE49-F238E27FC236}">
                <a16:creationId xmlns:a16="http://schemas.microsoft.com/office/drawing/2014/main" id="{AAD0998F-D58F-4BB5-98FA-F2D7B7DCF6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0411" y="1388091"/>
            <a:ext cx="8492330" cy="4467278"/>
          </a:xfrm>
          <a:prstGeom prst="rect">
            <a:avLst/>
          </a:prstGeom>
        </p:spPr>
      </p:pic>
      <p:sp>
        <p:nvSpPr>
          <p:cNvPr id="7" name="Rectangle 6">
            <a:extLst>
              <a:ext uri="{FF2B5EF4-FFF2-40B4-BE49-F238E27FC236}">
                <a16:creationId xmlns:a16="http://schemas.microsoft.com/office/drawing/2014/main" id="{CECFC5BE-B5C9-4C90-9B13-A910184BD424}"/>
              </a:ext>
            </a:extLst>
          </p:cNvPr>
          <p:cNvSpPr/>
          <p:nvPr/>
        </p:nvSpPr>
        <p:spPr>
          <a:xfrm>
            <a:off x="2600077" y="3037398"/>
            <a:ext cx="3912041" cy="81013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4BA63B0B-0A42-4694-988A-9EDC3664409E}"/>
              </a:ext>
            </a:extLst>
          </p:cNvPr>
          <p:cNvCxnSpPr/>
          <p:nvPr/>
        </p:nvCxnSpPr>
        <p:spPr>
          <a:xfrm flipH="1">
            <a:off x="6567777" y="3339548"/>
            <a:ext cx="763326" cy="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86D0AE0-582A-4026-8566-48C39B98AA06}"/>
              </a:ext>
            </a:extLst>
          </p:cNvPr>
          <p:cNvSpPr/>
          <p:nvPr/>
        </p:nvSpPr>
        <p:spPr>
          <a:xfrm>
            <a:off x="1510411" y="6031832"/>
            <a:ext cx="8492330" cy="6176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07000"/>
              </a:lnSpc>
              <a:spcAft>
                <a:spcPts val="800"/>
              </a:spcAft>
            </a:pPr>
            <a:r>
              <a:rPr lang="en-IN" sz="1800" dirty="0">
                <a:solidFill>
                  <a:schemeClr val="tx1">
                    <a:lumMod val="95000"/>
                    <a:lumOff val="5000"/>
                  </a:schemeClr>
                </a:solidFill>
                <a:effectLst/>
                <a:latin typeface="Montserrat" panose="00000500000000000000" pitchFamily="2" charset="0"/>
                <a:ea typeface="Calibri" panose="020F0502020204030204" pitchFamily="34" charset="0"/>
                <a:cs typeface="Times New Roman" panose="02020603050405020304" pitchFamily="18" charset="0"/>
              </a:rPr>
              <a:t>As my burp suite is listening 127.0.0.1 on 8080 port. Here is the setting of proxy on browser.</a:t>
            </a:r>
            <a:endParaRPr lang="en-IN" sz="18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64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10601" y="495147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1CA7EB45-FFCB-47FF-95ED-06871D3A24D8}"/>
              </a:ext>
            </a:extLst>
          </p:cNvPr>
          <p:cNvSpPr/>
          <p:nvPr/>
        </p:nvSpPr>
        <p:spPr>
          <a:xfrm>
            <a:off x="214685" y="30968"/>
            <a:ext cx="11783833" cy="66075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sz="2000" dirty="0">
                <a:latin typeface="Bell MT" panose="02020503060305020303" pitchFamily="18" charset="0"/>
              </a:rPr>
              <a:t>3) Visit the website </a:t>
            </a:r>
            <a:r>
              <a:rPr lang="en-IN" sz="2000" dirty="0">
                <a:latin typeface="Arial Black" panose="020B0A04020102020204" pitchFamily="34" charset="0"/>
                <a:hlinkClick r:id="rId2"/>
              </a:rPr>
              <a:t>http://testasp.vulnweb.com/</a:t>
            </a:r>
            <a:endParaRPr lang="en-IN" sz="2000" dirty="0">
              <a:latin typeface="Arial Black" panose="020B0A04020102020204" pitchFamily="34" charset="0"/>
            </a:endParaRPr>
          </a:p>
          <a:p>
            <a:r>
              <a:rPr lang="en-IN" sz="2000" dirty="0">
                <a:latin typeface="Bell MT" panose="02020503060305020303" pitchFamily="18" charset="0"/>
              </a:rPr>
              <a:t>4) The request will send to Burp Suite. Then just click forward tab , website will get open on browser.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5) Click on login tab. Request will be send to Burp Suite. Just click on Forward tab.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114E7319-CF64-4565-8EB3-2D1BB39E0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716" y="720314"/>
            <a:ext cx="6440905" cy="3091635"/>
          </a:xfrm>
          <a:prstGeom prst="rect">
            <a:avLst/>
          </a:prstGeom>
        </p:spPr>
      </p:pic>
      <p:sp>
        <p:nvSpPr>
          <p:cNvPr id="10" name="Rectangle 9">
            <a:extLst>
              <a:ext uri="{FF2B5EF4-FFF2-40B4-BE49-F238E27FC236}">
                <a16:creationId xmlns:a16="http://schemas.microsoft.com/office/drawing/2014/main" id="{69AB7BF8-4328-4BA6-91A4-25C1E8389456}"/>
              </a:ext>
            </a:extLst>
          </p:cNvPr>
          <p:cNvSpPr/>
          <p:nvPr/>
        </p:nvSpPr>
        <p:spPr>
          <a:xfrm>
            <a:off x="2558716" y="1628274"/>
            <a:ext cx="1066800" cy="25667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A2AE7D1E-5631-4234-ADFB-79C7B9416118}"/>
              </a:ext>
            </a:extLst>
          </p:cNvPr>
          <p:cNvCxnSpPr/>
          <p:nvPr/>
        </p:nvCxnSpPr>
        <p:spPr>
          <a:xfrm>
            <a:off x="1660358" y="1716505"/>
            <a:ext cx="8983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6AF8735-6822-4C0F-B2D5-BD050A66A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3621" y="4269504"/>
            <a:ext cx="5847347" cy="2525444"/>
          </a:xfrm>
          <a:prstGeom prst="rect">
            <a:avLst/>
          </a:prstGeom>
        </p:spPr>
      </p:pic>
      <p:sp>
        <p:nvSpPr>
          <p:cNvPr id="15" name="Rectangle 14">
            <a:extLst>
              <a:ext uri="{FF2B5EF4-FFF2-40B4-BE49-F238E27FC236}">
                <a16:creationId xmlns:a16="http://schemas.microsoft.com/office/drawing/2014/main" id="{3DB21232-5C4D-4C72-BF9F-C57124BBEE23}"/>
              </a:ext>
            </a:extLst>
          </p:cNvPr>
          <p:cNvSpPr/>
          <p:nvPr/>
        </p:nvSpPr>
        <p:spPr>
          <a:xfrm>
            <a:off x="2903621" y="4940840"/>
            <a:ext cx="914400" cy="23273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E860D28D-C4F1-4668-A358-FDDB83C6E563}"/>
              </a:ext>
            </a:extLst>
          </p:cNvPr>
          <p:cNvCxnSpPr/>
          <p:nvPr/>
        </p:nvCxnSpPr>
        <p:spPr>
          <a:xfrm>
            <a:off x="2005263" y="5045242"/>
            <a:ext cx="8983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A617FF2-44E8-49D4-88E4-3C826E6605A4}"/>
              </a:ext>
            </a:extLst>
          </p:cNvPr>
          <p:cNvSpPr/>
          <p:nvPr/>
        </p:nvSpPr>
        <p:spPr>
          <a:xfrm>
            <a:off x="3926541" y="896471"/>
            <a:ext cx="770965" cy="251011"/>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43665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16FCA57-4EDB-4BE9-9CC0-13AC66E17127}"/>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1CB1A3D4-7E80-4B2C-913A-EFFBF8E9F6A2}"/>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DD85A9F8-1D30-4229-9884-B972DC49BEE4}"/>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76E1D9E0-8528-4ABB-9DEF-1421EE4F357B}"/>
              </a:ext>
            </a:extLst>
          </p:cNvPr>
          <p:cNvSpPr/>
          <p:nvPr/>
        </p:nvSpPr>
        <p:spPr>
          <a:xfrm>
            <a:off x="144379" y="0"/>
            <a:ext cx="11903242" cy="678581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dirty="0">
              <a:latin typeface="Bell MT" panose="02020503060305020303" pitchFamily="18" charset="0"/>
            </a:endParaRPr>
          </a:p>
          <a:p>
            <a:endParaRPr lang="en-IN" dirty="0">
              <a:latin typeface="Bell MT" panose="02020503060305020303" pitchFamily="18" charset="0"/>
            </a:endParaRPr>
          </a:p>
          <a:p>
            <a:r>
              <a:rPr lang="en-IN" sz="2000" dirty="0">
                <a:latin typeface="Bell MT" panose="02020503060305020303" pitchFamily="18" charset="0"/>
              </a:rPr>
              <a:t>6) Then try to login with username and password , request will send to Burp Suite.</a:t>
            </a:r>
          </a:p>
          <a:p>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2000" dirty="0">
              <a:latin typeface="Bell MT" panose="02020503060305020303" pitchFamily="18" charset="0"/>
            </a:endParaRPr>
          </a:p>
          <a:p>
            <a:r>
              <a:rPr lang="en-IN" sz="2000" dirty="0">
                <a:latin typeface="Bell MT" panose="02020503060305020303" pitchFamily="18" charset="0"/>
              </a:rPr>
              <a:t>7)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click on </a:t>
            </a:r>
            <a:r>
              <a:rPr lang="en-IN" sz="2000" b="1" dirty="0">
                <a:effectLst/>
                <a:latin typeface="Arial Black" panose="020B0A04020102020204" pitchFamily="34" charset="0"/>
                <a:ea typeface="Times New Roman" panose="02020603050405020304" pitchFamily="18" charset="0"/>
                <a:cs typeface="Times New Roman" panose="02020603050405020304" pitchFamily="18" charset="0"/>
              </a:rPr>
              <a:t>Action</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a drop-down menu appears. </a:t>
            </a:r>
            <a:endParaRPr lang="en-IN" sz="2000" dirty="0">
              <a:latin typeface="Bell MT" panose="02020503060305020303" pitchFamily="18" charset="0"/>
            </a:endParaRPr>
          </a:p>
          <a:p>
            <a:r>
              <a:rPr lang="en-IN" sz="2000" dirty="0"/>
              <a:t> </a:t>
            </a:r>
            <a:r>
              <a:rPr lang="en-IN" sz="2000" dirty="0">
                <a:effectLst/>
                <a:latin typeface="Bell MT" panose="02020503060305020303" pitchFamily="18" charset="0"/>
                <a:ea typeface="Times New Roman" panose="02020603050405020304" pitchFamily="18" charset="0"/>
                <a:cs typeface="Times New Roman" panose="02020603050405020304" pitchFamily="18" charset="0"/>
              </a:rPr>
              <a:t>Then in that drop down menu click</a:t>
            </a:r>
          </a:p>
          <a:p>
            <a:r>
              <a:rPr lang="en-IN" sz="2000" dirty="0">
                <a:effectLst/>
                <a:latin typeface="Bell MT" panose="02020503060305020303" pitchFamily="18" charset="0"/>
                <a:ea typeface="Times New Roman" panose="02020603050405020304" pitchFamily="18" charset="0"/>
                <a:cs typeface="Times New Roman" panose="02020603050405020304" pitchFamily="18" charset="0"/>
              </a:rPr>
              <a:t> </a:t>
            </a:r>
            <a:r>
              <a:rPr lang="en-IN" sz="2000" b="1" dirty="0">
                <a:effectLst/>
                <a:latin typeface="Arial Black" panose="020B0A04020102020204" pitchFamily="34" charset="0"/>
                <a:ea typeface="Times New Roman" panose="02020603050405020304" pitchFamily="18" charset="0"/>
                <a:cs typeface="Times New Roman" panose="02020603050405020304" pitchFamily="18" charset="0"/>
              </a:rPr>
              <a:t>Send to Intruder</a:t>
            </a:r>
            <a:r>
              <a:rPr lang="en-IN" sz="2000" b="1"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67FDCCB7-9A96-4FA0-B50F-076DA45E9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5" y="529276"/>
            <a:ext cx="6472989" cy="3212871"/>
          </a:xfrm>
          <a:prstGeom prst="rect">
            <a:avLst/>
          </a:prstGeom>
        </p:spPr>
      </p:pic>
      <p:sp>
        <p:nvSpPr>
          <p:cNvPr id="8" name="Rectangle 7">
            <a:extLst>
              <a:ext uri="{FF2B5EF4-FFF2-40B4-BE49-F238E27FC236}">
                <a16:creationId xmlns:a16="http://schemas.microsoft.com/office/drawing/2014/main" id="{A6F90199-49D8-49DF-8BB9-A0130106139B}"/>
              </a:ext>
            </a:extLst>
          </p:cNvPr>
          <p:cNvSpPr/>
          <p:nvPr/>
        </p:nvSpPr>
        <p:spPr>
          <a:xfrm>
            <a:off x="2245895" y="986589"/>
            <a:ext cx="970547" cy="24865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FFCA1CD9-0CED-4AAF-BE83-AFDF3CD70407}"/>
              </a:ext>
            </a:extLst>
          </p:cNvPr>
          <p:cNvCxnSpPr/>
          <p:nvPr/>
        </p:nvCxnSpPr>
        <p:spPr>
          <a:xfrm>
            <a:off x="1411705" y="1106905"/>
            <a:ext cx="83419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FEA4C76-0303-49BF-9F82-7E7DC5CD0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05349"/>
            <a:ext cx="5805424" cy="3181739"/>
          </a:xfrm>
          <a:prstGeom prst="rect">
            <a:avLst/>
          </a:prstGeom>
        </p:spPr>
      </p:pic>
      <p:sp>
        <p:nvSpPr>
          <p:cNvPr id="13" name="Rectangle 12">
            <a:extLst>
              <a:ext uri="{FF2B5EF4-FFF2-40B4-BE49-F238E27FC236}">
                <a16:creationId xmlns:a16="http://schemas.microsoft.com/office/drawing/2014/main" id="{D7A812EE-DF67-4DBF-9146-51CD7B038B8F}"/>
              </a:ext>
            </a:extLst>
          </p:cNvPr>
          <p:cNvSpPr/>
          <p:nvPr/>
        </p:nvSpPr>
        <p:spPr>
          <a:xfrm>
            <a:off x="8863263" y="4186989"/>
            <a:ext cx="946484" cy="22459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4" name="Rectangle 13">
            <a:extLst>
              <a:ext uri="{FF2B5EF4-FFF2-40B4-BE49-F238E27FC236}">
                <a16:creationId xmlns:a16="http://schemas.microsoft.com/office/drawing/2014/main" id="{92D10EC0-50BD-4A33-A605-A069C4FC49DA}"/>
              </a:ext>
            </a:extLst>
          </p:cNvPr>
          <p:cNvSpPr/>
          <p:nvPr/>
        </p:nvSpPr>
        <p:spPr>
          <a:xfrm>
            <a:off x="8935453" y="4583967"/>
            <a:ext cx="1876925" cy="22459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C1AB99D5-B872-4057-980B-63CF43D18D2F}"/>
              </a:ext>
            </a:extLst>
          </p:cNvPr>
          <p:cNvCxnSpPr>
            <a:cxnSpLocks/>
          </p:cNvCxnSpPr>
          <p:nvPr/>
        </p:nvCxnSpPr>
        <p:spPr>
          <a:xfrm flipH="1">
            <a:off x="10868526" y="4708358"/>
            <a:ext cx="74595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491BB6-21BB-4B57-BFC4-E21FFDAA6ACE}"/>
              </a:ext>
            </a:extLst>
          </p:cNvPr>
          <p:cNvCxnSpPr>
            <a:cxnSpLocks/>
          </p:cNvCxnSpPr>
          <p:nvPr/>
        </p:nvCxnSpPr>
        <p:spPr>
          <a:xfrm flipH="1">
            <a:off x="9400674" y="3890210"/>
            <a:ext cx="336884" cy="2245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9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61B9AD-AC2D-4332-B0E9-7B98B591DB3A}"/>
              </a:ext>
            </a:extLst>
          </p:cNvPr>
          <p:cNvGrpSpPr/>
          <p:nvPr/>
        </p:nvGrpSpPr>
        <p:grpSpPr>
          <a:xfrm>
            <a:off x="0" y="4948862"/>
            <a:ext cx="12192000" cy="1909138"/>
            <a:chOff x="0" y="4948862"/>
            <a:chExt cx="12192000" cy="1909138"/>
          </a:xfrm>
        </p:grpSpPr>
        <p:sp>
          <p:nvSpPr>
            <p:cNvPr id="3" name="Freeform: Shape 2">
              <a:extLst>
                <a:ext uri="{FF2B5EF4-FFF2-40B4-BE49-F238E27FC236}">
                  <a16:creationId xmlns:a16="http://schemas.microsoft.com/office/drawing/2014/main" id="{5A42E691-86C7-4DD6-9B43-D21F40D83160}"/>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272B0903-625A-4E33-881E-FB8359C5C6F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Rectangle 4">
            <a:extLst>
              <a:ext uri="{FF2B5EF4-FFF2-40B4-BE49-F238E27FC236}">
                <a16:creationId xmlns:a16="http://schemas.microsoft.com/office/drawing/2014/main" id="{0665F4B0-F2B7-4C84-821B-EFFB212B125B}"/>
              </a:ext>
            </a:extLst>
          </p:cNvPr>
          <p:cNvSpPr/>
          <p:nvPr/>
        </p:nvSpPr>
        <p:spPr>
          <a:xfrm>
            <a:off x="127221" y="71562"/>
            <a:ext cx="11950810" cy="669499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endParaRPr lang="en-IN" sz="2400" dirty="0">
              <a:latin typeface="Bell MT" panose="02020503060305020303" pitchFamily="18" charset="0"/>
            </a:endParaRPr>
          </a:p>
          <a:p>
            <a:r>
              <a:rPr lang="en-IN" sz="2400" dirty="0">
                <a:latin typeface="Bell MT" panose="02020503060305020303" pitchFamily="18" charset="0"/>
              </a:rPr>
              <a:t>8)</a:t>
            </a:r>
            <a:r>
              <a:rPr lang="en-IN" sz="2400" dirty="0">
                <a:effectLst/>
                <a:latin typeface="Bell MT" panose="02020503060305020303" pitchFamily="18" charset="0"/>
                <a:ea typeface="Calibri" panose="020F0502020204030204" pitchFamily="34" charset="0"/>
                <a:cs typeface="Calibri Light" panose="020F0302020204030204" pitchFamily="34" charset="0"/>
              </a:rPr>
              <a:t> Then click on </a:t>
            </a:r>
            <a:r>
              <a:rPr lang="en-IN" sz="2400" b="1" dirty="0">
                <a:effectLst/>
                <a:latin typeface="Arial Black" panose="020B0A04020102020204" pitchFamily="34" charset="0"/>
                <a:ea typeface="Calibri" panose="020F0502020204030204" pitchFamily="34" charset="0"/>
                <a:cs typeface="Calibri Light" panose="020F0302020204030204" pitchFamily="34" charset="0"/>
              </a:rPr>
              <a:t>Intruder</a:t>
            </a:r>
            <a:r>
              <a:rPr lang="en-IN" sz="2400" dirty="0">
                <a:effectLst/>
                <a:latin typeface="Bell MT" panose="02020503060305020303" pitchFamily="18" charset="0"/>
                <a:ea typeface="Calibri" panose="020F0502020204030204" pitchFamily="34" charset="0"/>
                <a:cs typeface="Calibri Light" panose="020F0302020204030204" pitchFamily="34" charset="0"/>
              </a:rPr>
              <a:t> tab and Click on </a:t>
            </a:r>
            <a:r>
              <a:rPr lang="en-IN" sz="2400" dirty="0">
                <a:effectLst/>
                <a:latin typeface="Arial Black" panose="020B0A04020102020204" pitchFamily="34" charset="0"/>
                <a:ea typeface="Calibri" panose="020F0502020204030204" pitchFamily="34" charset="0"/>
                <a:cs typeface="Calibri Light" panose="020F0302020204030204" pitchFamily="34" charset="0"/>
              </a:rPr>
              <a:t>Position</a:t>
            </a:r>
            <a:r>
              <a:rPr lang="en-IN" sz="2400" dirty="0">
                <a:effectLst/>
                <a:latin typeface="Bell MT" panose="02020503060305020303" pitchFamily="18" charset="0"/>
                <a:ea typeface="Calibri" panose="020F0502020204030204" pitchFamily="34" charset="0"/>
                <a:cs typeface="Calibri Light" panose="020F0302020204030204" pitchFamily="34" charset="0"/>
              </a:rPr>
              <a:t>. </a:t>
            </a:r>
            <a:endParaRPr lang="en-IN" sz="1800" dirty="0">
              <a:effectLst/>
              <a:latin typeface="Bell MT" panose="02020503060305020303" pitchFamily="18" charset="0"/>
              <a:ea typeface="Calibri" panose="020F0502020204030204" pitchFamily="34"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cs typeface="Calibri Light" panose="020F0302020204030204" pitchFamily="34" charset="0"/>
            </a:endParaRPr>
          </a:p>
          <a:p>
            <a:endParaRPr lang="en-IN" dirty="0">
              <a:latin typeface="Bell MT" panose="02020503060305020303" pitchFamily="18" charset="0"/>
            </a:endParaRPr>
          </a:p>
        </p:txBody>
      </p:sp>
      <p:pic>
        <p:nvPicPr>
          <p:cNvPr id="7" name="Picture 6">
            <a:extLst>
              <a:ext uri="{FF2B5EF4-FFF2-40B4-BE49-F238E27FC236}">
                <a16:creationId xmlns:a16="http://schemas.microsoft.com/office/drawing/2014/main" id="{59946CC9-FBC9-4A7B-A841-435F30262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220" y="1676732"/>
            <a:ext cx="7490128" cy="4837849"/>
          </a:xfrm>
          <a:prstGeom prst="rect">
            <a:avLst/>
          </a:prstGeom>
        </p:spPr>
      </p:pic>
      <p:sp>
        <p:nvSpPr>
          <p:cNvPr id="8" name="Rectangle 7">
            <a:extLst>
              <a:ext uri="{FF2B5EF4-FFF2-40B4-BE49-F238E27FC236}">
                <a16:creationId xmlns:a16="http://schemas.microsoft.com/office/drawing/2014/main" id="{DE649D52-6C50-4B22-AD9B-D048D1B04CD0}"/>
              </a:ext>
            </a:extLst>
          </p:cNvPr>
          <p:cNvSpPr/>
          <p:nvPr/>
        </p:nvSpPr>
        <p:spPr>
          <a:xfrm>
            <a:off x="4572000" y="1848767"/>
            <a:ext cx="811033" cy="28624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ectangle 8">
            <a:extLst>
              <a:ext uri="{FF2B5EF4-FFF2-40B4-BE49-F238E27FC236}">
                <a16:creationId xmlns:a16="http://schemas.microsoft.com/office/drawing/2014/main" id="{87EDAB12-F3BE-4951-B91F-660F5D8DF33F}"/>
              </a:ext>
            </a:extLst>
          </p:cNvPr>
          <p:cNvSpPr/>
          <p:nvPr/>
        </p:nvSpPr>
        <p:spPr>
          <a:xfrm>
            <a:off x="2975115" y="2367089"/>
            <a:ext cx="811033" cy="28624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0CD3F0D-7815-41C6-B8F3-8B822DF22585}"/>
              </a:ext>
            </a:extLst>
          </p:cNvPr>
          <p:cNvCxnSpPr>
            <a:cxnSpLocks/>
          </p:cNvCxnSpPr>
          <p:nvPr/>
        </p:nvCxnSpPr>
        <p:spPr>
          <a:xfrm>
            <a:off x="3126190" y="1937718"/>
            <a:ext cx="254441" cy="3816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9DAA6-47AD-4746-8469-CEF489C22D24}"/>
              </a:ext>
            </a:extLst>
          </p:cNvPr>
          <p:cNvCxnSpPr>
            <a:cxnSpLocks/>
          </p:cNvCxnSpPr>
          <p:nvPr/>
        </p:nvCxnSpPr>
        <p:spPr>
          <a:xfrm flipV="1">
            <a:off x="4662118" y="2147765"/>
            <a:ext cx="286247" cy="4386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994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586</Words>
  <Application>Microsoft Office PowerPoint</Application>
  <PresentationFormat>Widescreen</PresentationFormat>
  <Paragraphs>192</Paragraphs>
  <Slides>15</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Arial Rounded MT Bold</vt:lpstr>
      <vt:lpstr>Bell MT</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Sohan</dc:creator>
  <cp:lastModifiedBy>Sohan</cp:lastModifiedBy>
  <cp:revision>37</cp:revision>
  <dcterms:created xsi:type="dcterms:W3CDTF">2022-02-06T17:00:26Z</dcterms:created>
  <dcterms:modified xsi:type="dcterms:W3CDTF">2022-02-09T16:14:32Z</dcterms:modified>
</cp:coreProperties>
</file>