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3" r:id="rId5"/>
    <p:sldId id="259" r:id="rId6"/>
    <p:sldId id="260" r:id="rId7"/>
    <p:sldId id="262" r:id="rId8"/>
    <p:sldId id="264" r:id="rId9"/>
    <p:sldId id="265" r:id="rId10"/>
    <p:sldId id="266" r:id="rId11"/>
    <p:sldId id="267" r:id="rId12"/>
    <p:sldId id="269" r:id="rId13"/>
    <p:sldId id="270"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No.s of Vulnerability</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4-812E-477F-9E31-AB045E6C33D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12E-477F-9E31-AB045E6C33D6}"/>
              </c:ext>
            </c:extLst>
          </c:dPt>
          <c:dPt>
            <c:idx val="2"/>
            <c:bubble3D val="0"/>
            <c:explosion val="1"/>
            <c:spPr>
              <a:solidFill>
                <a:schemeClr val="accent4"/>
              </a:solidFill>
              <a:ln w="19050">
                <a:solidFill>
                  <a:schemeClr val="lt1"/>
                </a:solidFill>
              </a:ln>
              <a:effectLst/>
            </c:spPr>
            <c:extLst>
              <c:ext xmlns:c16="http://schemas.microsoft.com/office/drawing/2014/chart" uri="{C3380CC4-5D6E-409C-BE32-E72D297353CC}">
                <c16:uniqueId val="{00000002-812E-477F-9E31-AB045E6C33D6}"/>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5-812E-477F-9E31-AB045E6C33D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Critical</c:v>
                </c:pt>
                <c:pt idx="1">
                  <c:v>High</c:v>
                </c:pt>
                <c:pt idx="2">
                  <c:v>Medium</c:v>
                </c:pt>
                <c:pt idx="3">
                  <c:v>Low and Info</c:v>
                </c:pt>
              </c:strCache>
            </c:strRef>
          </c:cat>
          <c:val>
            <c:numRef>
              <c:f>Sheet1!$B$2:$B$5</c:f>
              <c:numCache>
                <c:formatCode>General</c:formatCode>
                <c:ptCount val="4"/>
                <c:pt idx="0">
                  <c:v>18</c:v>
                </c:pt>
                <c:pt idx="1">
                  <c:v>32</c:v>
                </c:pt>
                <c:pt idx="2">
                  <c:v>49</c:v>
                </c:pt>
                <c:pt idx="3">
                  <c:v>46</c:v>
                </c:pt>
              </c:numCache>
            </c:numRef>
          </c:val>
          <c:extLst>
            <c:ext xmlns:c16="http://schemas.microsoft.com/office/drawing/2014/chart" uri="{C3380CC4-5D6E-409C-BE32-E72D297353CC}">
              <c16:uniqueId val="{00000000-812E-477F-9E31-AB045E6C33D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E562-B880-4520-B4FE-06FAC795E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1B1942-87F8-45B0-AF12-EC0F0999B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DD32AD-DE7E-41CB-B046-ADDA4F1FA9DB}"/>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225844B3-12AD-4427-B394-FE1E6EFD2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944E6-BDA0-467A-B0A0-D9801B41DE0A}"/>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779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E2E3-46F0-47D5-8120-A39B7AC09F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8CF65-A8D8-4D8D-AF70-1B70B2708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0CBE2-DC5D-48ED-A98D-2CBF187173E6}"/>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8C8A46A9-9816-43BB-8EEA-C4E6700AE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CF7B2-21D1-47D1-9734-5F68623E6D72}"/>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13031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C168D-E93F-4DB6-B471-BA661E889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E4C058-B119-4E60-87E7-B1898E0EA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08CB9-E1C5-44C7-895A-E87874953BCF}"/>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9B346A41-66ED-4352-8B19-A0F0FE0A7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D8B2C-78A1-455C-8862-4C3DCE0E1368}"/>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1971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9C40-0168-41C9-BC1B-1DED2AB885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607C7-36BC-4B25-B5C1-E1EDC783A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7366AC-972C-4023-B4E3-F01AA1C297F4}"/>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374314B7-AE0A-4E36-B31D-48CEF9742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BB1F3-6DA7-428F-A32E-E654332883AC}"/>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226872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1FC4-C717-462C-ABD7-7EE3AED3F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9963AD-4E54-48D6-8D0A-6D51DF55D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78867D-5099-4267-8396-B5B207BD7848}"/>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9FB3F5D1-D665-4E61-BC24-23D213841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92AB9-798E-45B1-9893-85014855CD46}"/>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68806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7F60-FD74-452B-B789-84FA7E27BF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5C0528-9AE0-4CAF-ACBA-164818027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52DB3-9F3C-43FD-8D00-3C4950BF06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10F5B4-00FB-47EF-B705-79911A555B0F}"/>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6" name="Footer Placeholder 5">
            <a:extLst>
              <a:ext uri="{FF2B5EF4-FFF2-40B4-BE49-F238E27FC236}">
                <a16:creationId xmlns:a16="http://schemas.microsoft.com/office/drawing/2014/main" id="{C0127BD7-2D54-4C12-87EC-785B1A99F3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44182-F244-4C59-9057-354A099873AF}"/>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145520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9CC3-370E-46BB-855E-2A16CB25E4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1B602-4AC1-4DE1-A44B-B877D373C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398F9-6F13-466B-9A78-D2C43F5EC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8D93B8-EF6D-44A4-A531-F25E9B636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5325BE-1980-4373-9AD2-3E5B7DC3F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460C7D-FA3E-4937-B75A-3228D9A528DF}"/>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8" name="Footer Placeholder 7">
            <a:extLst>
              <a:ext uri="{FF2B5EF4-FFF2-40B4-BE49-F238E27FC236}">
                <a16:creationId xmlns:a16="http://schemas.microsoft.com/office/drawing/2014/main" id="{5530DE78-0706-4AAC-A8D1-ECA52B04D4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936C70-135A-4697-A597-4C2949B7CE87}"/>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838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A3DE-8DE3-4B26-805B-DA71B29547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3C4C6-14DF-4830-A05B-ECD7CC116F96}"/>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4" name="Footer Placeholder 3">
            <a:extLst>
              <a:ext uri="{FF2B5EF4-FFF2-40B4-BE49-F238E27FC236}">
                <a16:creationId xmlns:a16="http://schemas.microsoft.com/office/drawing/2014/main" id="{953D612E-39A7-4277-9B02-4F644BCC4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F99030-6860-4ABA-812E-AC7AA6247E47}"/>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294845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B9E4E-1308-483F-B004-9CABA886F510}"/>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3" name="Footer Placeholder 2">
            <a:extLst>
              <a:ext uri="{FF2B5EF4-FFF2-40B4-BE49-F238E27FC236}">
                <a16:creationId xmlns:a16="http://schemas.microsoft.com/office/drawing/2014/main" id="{9BCEB1B3-BF35-4213-ABE6-116F034527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263402-84CF-4E6F-9E33-6560E5A474D0}"/>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53343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557C-E696-4B79-8B7E-6BC658B48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226454-7175-44F2-BD1A-FAEAC4514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40056E-DD8E-4120-93B1-4FFC627F6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C1241-3074-42DF-9313-76DEDC056035}"/>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6" name="Footer Placeholder 5">
            <a:extLst>
              <a:ext uri="{FF2B5EF4-FFF2-40B4-BE49-F238E27FC236}">
                <a16:creationId xmlns:a16="http://schemas.microsoft.com/office/drawing/2014/main" id="{B2E49813-0E56-4B6C-988C-E24ACE11A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D2187-C2EF-4F71-BEB7-5FA140017004}"/>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30634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DCBE-D24F-470B-8BFF-C0967E29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BD7225-1C7A-4C4D-84C4-554DF8768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74AC17-62F1-4F6E-B370-E4159025D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9F862-9BBF-4AA0-A2DA-E3C40B398D3C}"/>
              </a:ext>
            </a:extLst>
          </p:cNvPr>
          <p:cNvSpPr>
            <a:spLocks noGrp="1"/>
          </p:cNvSpPr>
          <p:nvPr>
            <p:ph type="dt" sz="half" idx="10"/>
          </p:nvPr>
        </p:nvSpPr>
        <p:spPr/>
        <p:txBody>
          <a:bodyPr/>
          <a:lstStyle/>
          <a:p>
            <a:fld id="{4B677AF4-C235-4F9A-9A02-2DCA17529EC9}" type="datetimeFigureOut">
              <a:rPr lang="en-IN" smtClean="0"/>
              <a:t>08-02-2022</a:t>
            </a:fld>
            <a:endParaRPr lang="en-IN"/>
          </a:p>
        </p:txBody>
      </p:sp>
      <p:sp>
        <p:nvSpPr>
          <p:cNvPr id="6" name="Footer Placeholder 5">
            <a:extLst>
              <a:ext uri="{FF2B5EF4-FFF2-40B4-BE49-F238E27FC236}">
                <a16:creationId xmlns:a16="http://schemas.microsoft.com/office/drawing/2014/main" id="{89FD62D9-B72C-4F3D-A72D-B327F4C0A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39B54-7D3F-49BA-AB21-8940A8E72A6A}"/>
              </a:ext>
            </a:extLst>
          </p:cNvPr>
          <p:cNvSpPr>
            <a:spLocks noGrp="1"/>
          </p:cNvSpPr>
          <p:nvPr>
            <p:ph type="sldNum" sz="quarter" idx="12"/>
          </p:nvPr>
        </p:nvSpPr>
        <p:spPr/>
        <p:txBody>
          <a:bodyPr/>
          <a:lstStyle/>
          <a:p>
            <a:fld id="{BC03975B-E65B-4F7F-ADB5-5A0E13306009}" type="slidenum">
              <a:rPr lang="en-IN" smtClean="0"/>
              <a:t>‹#›</a:t>
            </a:fld>
            <a:endParaRPr lang="en-IN"/>
          </a:p>
        </p:txBody>
      </p:sp>
    </p:spTree>
    <p:extLst>
      <p:ext uri="{BB962C8B-B14F-4D97-AF65-F5344CB8AC3E}">
        <p14:creationId xmlns:p14="http://schemas.microsoft.com/office/powerpoint/2010/main" val="326974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85021-E47C-46E4-98AD-96B5E657A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ECADA-DE43-42D6-954D-8186CCC3D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DE4CC-34CD-49C0-B974-BEBDC4A62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77AF4-C235-4F9A-9A02-2DCA17529EC9}" type="datetimeFigureOut">
              <a:rPr lang="en-IN" smtClean="0"/>
              <a:t>08-02-2022</a:t>
            </a:fld>
            <a:endParaRPr lang="en-IN"/>
          </a:p>
        </p:txBody>
      </p:sp>
      <p:sp>
        <p:nvSpPr>
          <p:cNvPr id="5" name="Footer Placeholder 4">
            <a:extLst>
              <a:ext uri="{FF2B5EF4-FFF2-40B4-BE49-F238E27FC236}">
                <a16:creationId xmlns:a16="http://schemas.microsoft.com/office/drawing/2014/main" id="{3F618FDD-CE3F-4E70-8130-188C8134A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EF2B7C-CB5A-447F-B116-E58965433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3975B-E65B-4F7F-ADB5-5A0E13306009}" type="slidenum">
              <a:rPr lang="en-IN" smtClean="0"/>
              <a:t>‹#›</a:t>
            </a:fld>
            <a:endParaRPr lang="en-IN"/>
          </a:p>
        </p:txBody>
      </p:sp>
    </p:spTree>
    <p:extLst>
      <p:ext uri="{BB962C8B-B14F-4D97-AF65-F5344CB8AC3E}">
        <p14:creationId xmlns:p14="http://schemas.microsoft.com/office/powerpoint/2010/main" val="2019419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Internship Studio">
            <a:extLst>
              <a:ext uri="{FF2B5EF4-FFF2-40B4-BE49-F238E27FC236}">
                <a16:creationId xmlns:a16="http://schemas.microsoft.com/office/drawing/2014/main" id="{F62CDE96-6442-4628-9DB8-2E006A21D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19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CF2A6F-588F-43E8-B8E1-0CB5D1C96962}"/>
              </a:ext>
            </a:extLst>
          </p:cNvPr>
          <p:cNvGrpSpPr/>
          <p:nvPr/>
        </p:nvGrpSpPr>
        <p:grpSpPr>
          <a:xfrm>
            <a:off x="-47429" y="5297883"/>
            <a:ext cx="12192000" cy="1909138"/>
            <a:chOff x="0" y="4948862"/>
            <a:chExt cx="12192000" cy="1909138"/>
          </a:xfrm>
        </p:grpSpPr>
        <p:sp>
          <p:nvSpPr>
            <p:cNvPr id="3" name="Freeform: Shape 2">
              <a:extLst>
                <a:ext uri="{FF2B5EF4-FFF2-40B4-BE49-F238E27FC236}">
                  <a16:creationId xmlns:a16="http://schemas.microsoft.com/office/drawing/2014/main" id="{9218B6AA-F82D-4853-8A81-C37578725D69}"/>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13CFD896-7827-40D3-B92F-4BD254547E6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93203BB5-D98A-47BA-9748-C57E2609535B}"/>
              </a:ext>
            </a:extLst>
          </p:cNvPr>
          <p:cNvSpPr/>
          <p:nvPr/>
        </p:nvSpPr>
        <p:spPr>
          <a:xfrm>
            <a:off x="124849" y="151075"/>
            <a:ext cx="11847443" cy="70559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dirty="0">
                <a:effectLst/>
                <a:latin typeface="Berlin Sans FB Demi" panose="020E0802020502020306" pitchFamily="34" charset="0"/>
                <a:ea typeface="Calibri" panose="020F0502020204030204" pitchFamily="34" charset="0"/>
                <a:cs typeface="Times New Roman" panose="02020603050405020304" pitchFamily="18" charset="0"/>
              </a:rPr>
              <a:t>Checking the Vulnerable Area in OpenSSL: -</a:t>
            </a:r>
          </a:p>
          <a:p>
            <a:endParaRPr lang="en-IN" sz="2400" dirty="0">
              <a:effectLst/>
              <a:latin typeface="Britannic Bold" panose="020B0903060703020204" pitchFamily="34" charset="0"/>
              <a:ea typeface="Calibri" panose="020F0502020204030204" pitchFamily="34" charset="0"/>
              <a:cs typeface="Times New Roman" panose="02020603050405020304" pitchFamily="18" charset="0"/>
            </a:endParaRPr>
          </a:p>
          <a:p>
            <a:r>
              <a:rPr lang="en-IN" dirty="0">
                <a:latin typeface="Arial Black" panose="020B0A04020102020204" pitchFamily="34" charset="0"/>
                <a:cs typeface="Times New Roman" panose="02020603050405020304" pitchFamily="18" charset="0"/>
              </a:rPr>
              <a:t>1) W</a:t>
            </a:r>
            <a:r>
              <a:rPr lang="en-IN" dirty="0">
                <a:effectLst/>
                <a:latin typeface="Arial Black" panose="020B0A04020102020204" pitchFamily="34" charset="0"/>
                <a:ea typeface="Calibri" panose="020F0502020204030204" pitchFamily="34" charset="0"/>
                <a:cs typeface="Times New Roman" panose="02020603050405020304" pitchFamily="18" charset="0"/>
              </a:rPr>
              <a:t>ebsite is vulnerable to SSLv2 and SSLv3:- </a:t>
            </a:r>
          </a:p>
          <a:p>
            <a:pPr>
              <a:lnSpc>
                <a:spcPct val="107000"/>
              </a:lnSpc>
              <a:spcAft>
                <a:spcPts val="800"/>
              </a:spcAft>
            </a:pPr>
            <a:r>
              <a:rPr lang="en-IN" dirty="0">
                <a:effectLst/>
                <a:latin typeface="Bell MT" panose="02020503060305020303" pitchFamily="18" charset="0"/>
                <a:ea typeface="Calibri" panose="020F0502020204030204" pitchFamily="34" charset="0"/>
                <a:cs typeface="Times New Roman" panose="02020603050405020304" pitchFamily="18" charset="0"/>
              </a:rPr>
              <a:t>As SSLv2 is older implementation of Secure Socket Layer Protocol. It suffers from a number of Security flaws allowing attackers to capture and alter information passes between a client and server. No protection against man-in-the-middle attacks during handshake.</a:t>
            </a:r>
          </a:p>
          <a:p>
            <a:pPr>
              <a:lnSpc>
                <a:spcPct val="107000"/>
              </a:lnSpc>
              <a:spcAft>
                <a:spcPts val="800"/>
              </a:spcAft>
            </a:pPr>
            <a:r>
              <a:rPr lang="en-IN" dirty="0">
                <a:effectLst/>
                <a:latin typeface="Bell MT" panose="02020503060305020303" pitchFamily="18" charset="0"/>
                <a:ea typeface="Calibri" panose="020F0502020204030204" pitchFamily="34" charset="0"/>
                <a:cs typeface="Times New Roman" panose="02020603050405020304" pitchFamily="18" charset="0"/>
              </a:rPr>
              <a:t>SSLV3 has several flaws, so it too is not secure. An attacker can cause connection failure and they can trigger use of SSL to exploit other vulnerabilities like POODLE. Attacker can also perform main-in-the-middle attack and observe the encryption traffic between your website and visitor.</a:t>
            </a:r>
          </a:p>
          <a:p>
            <a:pPr>
              <a:lnSpc>
                <a:spcPct val="107000"/>
              </a:lnSpc>
              <a:spcAft>
                <a:spcPts val="800"/>
              </a:spcAft>
            </a:pPr>
            <a:endParaRPr lang="en-IN" dirty="0">
              <a:effectLst/>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arenR"/>
            </a:pPr>
            <a:endParaRPr lang="en-IN" dirty="0"/>
          </a:p>
        </p:txBody>
      </p:sp>
      <p:pic>
        <p:nvPicPr>
          <p:cNvPr id="6" name="Picture 5">
            <a:extLst>
              <a:ext uri="{FF2B5EF4-FFF2-40B4-BE49-F238E27FC236}">
                <a16:creationId xmlns:a16="http://schemas.microsoft.com/office/drawing/2014/main" id="{A580399C-6ED0-4030-91CD-2C1262B2D6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87" y="2940142"/>
            <a:ext cx="6278883" cy="4143838"/>
          </a:xfrm>
          <a:prstGeom prst="rect">
            <a:avLst/>
          </a:prstGeom>
        </p:spPr>
      </p:pic>
      <p:pic>
        <p:nvPicPr>
          <p:cNvPr id="7" name="Picture 6">
            <a:extLst>
              <a:ext uri="{FF2B5EF4-FFF2-40B4-BE49-F238E27FC236}">
                <a16:creationId xmlns:a16="http://schemas.microsoft.com/office/drawing/2014/main" id="{ED3F3384-34E2-434D-9565-BC5F1EF6D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99654"/>
            <a:ext cx="5728970" cy="4002688"/>
          </a:xfrm>
          <a:prstGeom prst="rect">
            <a:avLst/>
          </a:prstGeom>
        </p:spPr>
      </p:pic>
      <p:sp>
        <p:nvSpPr>
          <p:cNvPr id="8" name="Rectangle 7">
            <a:extLst>
              <a:ext uri="{FF2B5EF4-FFF2-40B4-BE49-F238E27FC236}">
                <a16:creationId xmlns:a16="http://schemas.microsoft.com/office/drawing/2014/main" id="{C69EB756-B6D1-4879-ABCD-79139BF5589B}"/>
              </a:ext>
            </a:extLst>
          </p:cNvPr>
          <p:cNvSpPr/>
          <p:nvPr/>
        </p:nvSpPr>
        <p:spPr>
          <a:xfrm>
            <a:off x="94087" y="2940142"/>
            <a:ext cx="4223471" cy="173345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2BC61994-467B-4DF0-BB05-AB42EC51C97E}"/>
              </a:ext>
            </a:extLst>
          </p:cNvPr>
          <p:cNvCxnSpPr>
            <a:cxnSpLocks/>
          </p:cNvCxnSpPr>
          <p:nvPr/>
        </p:nvCxnSpPr>
        <p:spPr>
          <a:xfrm flipH="1" flipV="1">
            <a:off x="4317558" y="3134801"/>
            <a:ext cx="818985" cy="51484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43905E-2562-4F68-90F3-49EEF44D1D8E}"/>
              </a:ext>
            </a:extLst>
          </p:cNvPr>
          <p:cNvSpPr/>
          <p:nvPr/>
        </p:nvSpPr>
        <p:spPr>
          <a:xfrm>
            <a:off x="6027089" y="3649650"/>
            <a:ext cx="3896139" cy="2282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E04D3AAC-38D0-4ECD-9356-36A3A457D88E}"/>
              </a:ext>
            </a:extLst>
          </p:cNvPr>
          <p:cNvCxnSpPr>
            <a:cxnSpLocks/>
          </p:cNvCxnSpPr>
          <p:nvPr/>
        </p:nvCxnSpPr>
        <p:spPr>
          <a:xfrm flipH="1">
            <a:off x="9992139" y="4397072"/>
            <a:ext cx="117149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6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CF2A6F-588F-43E8-B8E1-0CB5D1C96962}"/>
              </a:ext>
            </a:extLst>
          </p:cNvPr>
          <p:cNvGrpSpPr/>
          <p:nvPr/>
        </p:nvGrpSpPr>
        <p:grpSpPr>
          <a:xfrm>
            <a:off x="-47429" y="5297883"/>
            <a:ext cx="12192000" cy="1909138"/>
            <a:chOff x="0" y="4948862"/>
            <a:chExt cx="12192000" cy="1909138"/>
          </a:xfrm>
        </p:grpSpPr>
        <p:sp>
          <p:nvSpPr>
            <p:cNvPr id="3" name="Freeform: Shape 2">
              <a:extLst>
                <a:ext uri="{FF2B5EF4-FFF2-40B4-BE49-F238E27FC236}">
                  <a16:creationId xmlns:a16="http://schemas.microsoft.com/office/drawing/2014/main" id="{9218B6AA-F82D-4853-8A81-C37578725D69}"/>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13CFD896-7827-40D3-B92F-4BD254547E6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B09CD58E-D40D-4FD3-9EF1-CAFF3434EC7A}"/>
              </a:ext>
            </a:extLst>
          </p:cNvPr>
          <p:cNvSpPr/>
          <p:nvPr/>
        </p:nvSpPr>
        <p:spPr>
          <a:xfrm>
            <a:off x="532737" y="174929"/>
            <a:ext cx="11044362" cy="67665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dirty="0">
                <a:latin typeface="Arial Black" panose="020B0A04020102020204" pitchFamily="34" charset="0"/>
              </a:rPr>
              <a:t>2) Website is vulnerable to SSL-POODLE: -</a:t>
            </a:r>
          </a:p>
          <a:p>
            <a:r>
              <a:rPr lang="en-IN" dirty="0"/>
              <a:t>     </a:t>
            </a:r>
            <a:r>
              <a:rPr lang="en-IN" sz="2000" dirty="0">
                <a:latin typeface="Bell MT" panose="02020503060305020303" pitchFamily="18" charset="0"/>
              </a:rPr>
              <a:t>POODLE stands for Padding Oracle On Downgraded Legacy Encryption. This vulnerability allow an man-in-middle attacker to decrypt ciphertext using a padding oracle side-channel attack. POODLE affects older standards of encryption, specifically Secure Socket Layer (SSL) version 3. This vulnerability affects all products that include product compliant with SSL version 3.0. </a:t>
            </a: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r>
              <a:rPr lang="en-IN" sz="2000" dirty="0">
                <a:latin typeface="Bell MT" panose="02020503060305020303" pitchFamily="18" charset="0"/>
              </a:rPr>
              <a:t>  </a:t>
            </a:r>
          </a:p>
        </p:txBody>
      </p:sp>
      <p:pic>
        <p:nvPicPr>
          <p:cNvPr id="7" name="Picture 6">
            <a:extLst>
              <a:ext uri="{FF2B5EF4-FFF2-40B4-BE49-F238E27FC236}">
                <a16:creationId xmlns:a16="http://schemas.microsoft.com/office/drawing/2014/main" id="{72FEDB03-56F6-405F-81C1-0228A3A56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494" y="2120217"/>
            <a:ext cx="8785411" cy="4729688"/>
          </a:xfrm>
          <a:prstGeom prst="rect">
            <a:avLst/>
          </a:prstGeom>
        </p:spPr>
      </p:pic>
      <p:sp>
        <p:nvSpPr>
          <p:cNvPr id="8" name="Rectangle 7">
            <a:extLst>
              <a:ext uri="{FF2B5EF4-FFF2-40B4-BE49-F238E27FC236}">
                <a16:creationId xmlns:a16="http://schemas.microsoft.com/office/drawing/2014/main" id="{E07B777F-16A3-4F21-B3A7-BEDB36A33427}"/>
              </a:ext>
            </a:extLst>
          </p:cNvPr>
          <p:cNvSpPr/>
          <p:nvPr/>
        </p:nvSpPr>
        <p:spPr>
          <a:xfrm>
            <a:off x="1595718" y="3505200"/>
            <a:ext cx="1981200" cy="37651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A58C2654-3434-43E9-95C8-617C946D54EF}"/>
              </a:ext>
            </a:extLst>
          </p:cNvPr>
          <p:cNvCxnSpPr>
            <a:cxnSpLocks/>
          </p:cNvCxnSpPr>
          <p:nvPr/>
        </p:nvCxnSpPr>
        <p:spPr>
          <a:xfrm flipH="1" flipV="1">
            <a:off x="3576918" y="3693459"/>
            <a:ext cx="865757" cy="7171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0AAB8A-5DDE-465E-BC3A-3BA6B1E40334}"/>
              </a:ext>
            </a:extLst>
          </p:cNvPr>
          <p:cNvSpPr/>
          <p:nvPr/>
        </p:nvSpPr>
        <p:spPr>
          <a:xfrm>
            <a:off x="2461475" y="4191906"/>
            <a:ext cx="6341866" cy="9179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274B6A11-97BA-4016-89FB-B6265E61AA7F}"/>
              </a:ext>
            </a:extLst>
          </p:cNvPr>
          <p:cNvCxnSpPr>
            <a:cxnSpLocks/>
          </p:cNvCxnSpPr>
          <p:nvPr/>
        </p:nvCxnSpPr>
        <p:spPr>
          <a:xfrm flipH="1">
            <a:off x="8382000" y="3567173"/>
            <a:ext cx="421341" cy="53314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12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CDF2-3186-459E-863D-533FD492D3DF}"/>
              </a:ext>
            </a:extLst>
          </p:cNvPr>
          <p:cNvSpPr>
            <a:spLocks noGrp="1"/>
          </p:cNvSpPr>
          <p:nvPr>
            <p:ph type="title"/>
          </p:nvPr>
        </p:nvSpPr>
        <p:spPr>
          <a:xfrm>
            <a:off x="409073" y="280737"/>
            <a:ext cx="11365831" cy="6288505"/>
          </a:xfrm>
        </p:spPr>
        <p:txBody>
          <a:bodyPr>
            <a:normAutofit/>
          </a:bodyPr>
          <a:lstStyle/>
          <a:p>
            <a:r>
              <a:rPr lang="en-IN" sz="2000" dirty="0">
                <a:latin typeface="Arial Black" panose="020B0A04020102020204" pitchFamily="34" charset="0"/>
              </a:rPr>
              <a:t>3) Website is Vulnerable to SSL-dh-Params: - </a:t>
            </a:r>
            <a:br>
              <a:rPr lang="en-IN" sz="2000" dirty="0">
                <a:latin typeface="Arial Black" panose="020B0A04020102020204" pitchFamily="34" charset="0"/>
              </a:rPr>
            </a:br>
            <a:br>
              <a:rPr lang="en-IN" sz="1800" dirty="0"/>
            </a:br>
            <a:r>
              <a:rPr lang="en-IN" sz="1700" dirty="0">
                <a:latin typeface="Bell MT" panose="02020503060305020303" pitchFamily="18" charset="0"/>
              </a:rPr>
              <a:t>    </a:t>
            </a:r>
            <a:r>
              <a:rPr lang="en-IN" sz="2000" dirty="0">
                <a:latin typeface="Bell MT" panose="02020503060305020303" pitchFamily="18" charset="0"/>
              </a:rPr>
              <a:t> </a:t>
            </a:r>
            <a:r>
              <a:rPr lang="en-US" sz="2000" b="0" i="0" dirty="0">
                <a:effectLst/>
                <a:latin typeface="Bell MT" panose="02020503060305020303" pitchFamily="18" charset="0"/>
              </a:rPr>
              <a:t>Weak ephemeral Diffie-Hellman parameter detection for SSL/TLS services. </a:t>
            </a:r>
            <a:r>
              <a:rPr lang="en-US" sz="2000" b="0" i="0" dirty="0">
                <a:solidFill>
                  <a:srgbClr val="333333"/>
                </a:solidFill>
                <a:effectLst/>
                <a:latin typeface="Bell MT" panose="02020503060305020303" pitchFamily="18" charset="0"/>
              </a:rPr>
              <a:t>Sender and Receiver make a common secret key in Diffie-Hellman algorithm and then they start communicating with each other over the public channel which is known to everyone.  In this attack, the attacker tries to stop the communication happening between sender and receiver and attacker can do this by deleting messages or by confusing the parties with miscommunication. Some more attacks like Insider attack, Outsider attack, </a:t>
            </a:r>
            <a:r>
              <a:rPr lang="en-US" sz="2000" b="0" i="0" dirty="0" err="1">
                <a:solidFill>
                  <a:srgbClr val="333333"/>
                </a:solidFill>
                <a:effectLst/>
                <a:latin typeface="Bell MT" panose="02020503060305020303" pitchFamily="18" charset="0"/>
              </a:rPr>
              <a:t>etc</a:t>
            </a:r>
            <a:r>
              <a:rPr lang="en-US" sz="2000" b="0" i="0" dirty="0">
                <a:solidFill>
                  <a:srgbClr val="333333"/>
                </a:solidFill>
                <a:effectLst/>
                <a:latin typeface="Bell MT" panose="02020503060305020303" pitchFamily="18" charset="0"/>
              </a:rPr>
              <a:t>  are possible on Diffie-Hellman. To reduce the possibility of attacks on Diffie-Hellman algorithm, we have enhanced the Diffie-Hellman algorithm to a next level.</a:t>
            </a: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endParaRPr lang="en-IN" sz="2000" dirty="0">
              <a:latin typeface="Bell MT" panose="02020503060305020303" pitchFamily="18" charset="0"/>
            </a:endParaRPr>
          </a:p>
        </p:txBody>
      </p:sp>
      <p:grpSp>
        <p:nvGrpSpPr>
          <p:cNvPr id="3" name="Group 2">
            <a:extLst>
              <a:ext uri="{FF2B5EF4-FFF2-40B4-BE49-F238E27FC236}">
                <a16:creationId xmlns:a16="http://schemas.microsoft.com/office/drawing/2014/main" id="{EA098802-F41D-4907-A591-FCF161AC80BC}"/>
              </a:ext>
            </a:extLst>
          </p:cNvPr>
          <p:cNvGrpSpPr/>
          <p:nvPr/>
        </p:nvGrpSpPr>
        <p:grpSpPr>
          <a:xfrm>
            <a:off x="0" y="4948862"/>
            <a:ext cx="12192000" cy="1909138"/>
            <a:chOff x="0" y="4948862"/>
            <a:chExt cx="12192000" cy="1909138"/>
          </a:xfrm>
        </p:grpSpPr>
        <p:sp>
          <p:nvSpPr>
            <p:cNvPr id="4" name="Freeform: Shape 3">
              <a:extLst>
                <a:ext uri="{FF2B5EF4-FFF2-40B4-BE49-F238E27FC236}">
                  <a16:creationId xmlns:a16="http://schemas.microsoft.com/office/drawing/2014/main" id="{484071C1-D6EF-4123-A473-D22DB5A0B5D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7C9879ED-4304-4E51-A80F-E2E5BFCCCD4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9" name="Picture 8">
            <a:extLst>
              <a:ext uri="{FF2B5EF4-FFF2-40B4-BE49-F238E27FC236}">
                <a16:creationId xmlns:a16="http://schemas.microsoft.com/office/drawing/2014/main" id="{2F0CB968-6291-4E55-8907-90ED8F9D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28" y="3064956"/>
            <a:ext cx="6811263" cy="3667537"/>
          </a:xfrm>
          <a:prstGeom prst="rect">
            <a:avLst/>
          </a:prstGeom>
        </p:spPr>
      </p:pic>
      <p:pic>
        <p:nvPicPr>
          <p:cNvPr id="11" name="Picture 10">
            <a:extLst>
              <a:ext uri="{FF2B5EF4-FFF2-40B4-BE49-F238E27FC236}">
                <a16:creationId xmlns:a16="http://schemas.microsoft.com/office/drawing/2014/main" id="{5A2090A8-E001-449C-9187-3AC0F93BC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053" y="3315756"/>
            <a:ext cx="6096528" cy="3253486"/>
          </a:xfrm>
          <a:prstGeom prst="rect">
            <a:avLst/>
          </a:prstGeom>
        </p:spPr>
      </p:pic>
      <p:sp>
        <p:nvSpPr>
          <p:cNvPr id="12" name="Rectangle 11">
            <a:extLst>
              <a:ext uri="{FF2B5EF4-FFF2-40B4-BE49-F238E27FC236}">
                <a16:creationId xmlns:a16="http://schemas.microsoft.com/office/drawing/2014/main" id="{09969F82-7750-43ED-BEEA-5F093FDFA3EF}"/>
              </a:ext>
            </a:extLst>
          </p:cNvPr>
          <p:cNvSpPr/>
          <p:nvPr/>
        </p:nvSpPr>
        <p:spPr>
          <a:xfrm>
            <a:off x="304800" y="3881718"/>
            <a:ext cx="2465294" cy="34962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3" name="Rectangle 12">
            <a:extLst>
              <a:ext uri="{FF2B5EF4-FFF2-40B4-BE49-F238E27FC236}">
                <a16:creationId xmlns:a16="http://schemas.microsoft.com/office/drawing/2014/main" id="{A81DECB5-E3C4-4634-93BF-E618DE7978BC}"/>
              </a:ext>
            </a:extLst>
          </p:cNvPr>
          <p:cNvSpPr/>
          <p:nvPr/>
        </p:nvSpPr>
        <p:spPr>
          <a:xfrm>
            <a:off x="6212541" y="3495922"/>
            <a:ext cx="3473089" cy="34962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DBD6397-2CB3-4D4B-9D63-72A08C9236B5}"/>
              </a:ext>
            </a:extLst>
          </p:cNvPr>
          <p:cNvCxnSpPr/>
          <p:nvPr/>
        </p:nvCxnSpPr>
        <p:spPr>
          <a:xfrm flipH="1">
            <a:off x="2277035" y="3315756"/>
            <a:ext cx="143436" cy="5297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410B17-DDF1-45AC-8402-4A4C919DC92D}"/>
              </a:ext>
            </a:extLst>
          </p:cNvPr>
          <p:cNvCxnSpPr>
            <a:cxnSpLocks/>
          </p:cNvCxnSpPr>
          <p:nvPr/>
        </p:nvCxnSpPr>
        <p:spPr>
          <a:xfrm flipH="1">
            <a:off x="9762565" y="3670733"/>
            <a:ext cx="701155"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52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A316-A03E-4C94-9472-57CF74110C4D}"/>
              </a:ext>
            </a:extLst>
          </p:cNvPr>
          <p:cNvSpPr>
            <a:spLocks noGrp="1"/>
          </p:cNvSpPr>
          <p:nvPr>
            <p:ph type="title"/>
          </p:nvPr>
        </p:nvSpPr>
        <p:spPr>
          <a:xfrm>
            <a:off x="331694" y="71718"/>
            <a:ext cx="6463554" cy="6705599"/>
          </a:xfrm>
        </p:spPr>
        <p:txBody>
          <a:bodyPr>
            <a:normAutofit fontScale="90000"/>
          </a:bodyPr>
          <a:lstStyle/>
          <a:p>
            <a:r>
              <a:rPr lang="en-IN" sz="2200" dirty="0">
                <a:latin typeface="Arial Black" panose="020B0A04020102020204" pitchFamily="34" charset="0"/>
              </a:rPr>
              <a:t>4) Website is Vulnerable for SSL Certificate: -</a:t>
            </a:r>
            <a:br>
              <a:rPr lang="en-IN" sz="1800" dirty="0">
                <a:latin typeface="Arial Black" panose="020B0A04020102020204" pitchFamily="34" charset="0"/>
              </a:rPr>
            </a:br>
            <a:br>
              <a:rPr lang="en-IN" sz="1800" dirty="0"/>
            </a:br>
            <a:r>
              <a:rPr lang="en-IN" sz="2000" dirty="0">
                <a:latin typeface="Bell MT" panose="02020503060305020303" pitchFamily="18" charset="0"/>
              </a:rPr>
              <a:t>     </a:t>
            </a:r>
            <a:r>
              <a:rPr lang="en-US" sz="2200" i="0" dirty="0">
                <a:effectLst/>
                <a:latin typeface="Bell MT" panose="02020503060305020303" pitchFamily="18" charset="0"/>
              </a:rPr>
              <a:t>SSL establishes an encrypted link between the browser and server. Whatever data is passed between these two, SSL ensures that it is private and secure. When using an expired certificate, you risk your encryption and mutual authentication. As a result, both your website and users are susceptible to attacks and viruses. For example, a hacker can take advantage of a website with an expired SSL certificate and create a fake website identical to it. Fixing expired certificates is a vital process that protects your site from theft and damage. </a:t>
            </a:r>
            <a:br>
              <a:rPr lang="en-US" sz="2200" i="0" dirty="0">
                <a:effectLst/>
                <a:latin typeface="Bell MT" panose="02020503060305020303" pitchFamily="18" charset="0"/>
              </a:rPr>
            </a:br>
            <a:br>
              <a:rPr lang="en-US" sz="22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br>
              <a:rPr lang="en-US" sz="1800" i="0" dirty="0">
                <a:effectLst/>
                <a:latin typeface="Bell MT" panose="02020503060305020303" pitchFamily="18" charset="0"/>
              </a:rPr>
            </a:br>
            <a:endParaRPr lang="en-IN" sz="1800" dirty="0">
              <a:latin typeface="Bell MT" panose="02020503060305020303" pitchFamily="18" charset="0"/>
            </a:endParaRPr>
          </a:p>
        </p:txBody>
      </p:sp>
      <p:grpSp>
        <p:nvGrpSpPr>
          <p:cNvPr id="3" name="Group 2">
            <a:extLst>
              <a:ext uri="{FF2B5EF4-FFF2-40B4-BE49-F238E27FC236}">
                <a16:creationId xmlns:a16="http://schemas.microsoft.com/office/drawing/2014/main" id="{4B2AF6F5-817D-4206-8BD0-5A298D55549C}"/>
              </a:ext>
            </a:extLst>
          </p:cNvPr>
          <p:cNvGrpSpPr/>
          <p:nvPr/>
        </p:nvGrpSpPr>
        <p:grpSpPr>
          <a:xfrm>
            <a:off x="0" y="4948862"/>
            <a:ext cx="12192000" cy="1909138"/>
            <a:chOff x="0" y="4948862"/>
            <a:chExt cx="12192000" cy="1909138"/>
          </a:xfrm>
        </p:grpSpPr>
        <p:sp>
          <p:nvSpPr>
            <p:cNvPr id="4" name="Freeform: Shape 3">
              <a:extLst>
                <a:ext uri="{FF2B5EF4-FFF2-40B4-BE49-F238E27FC236}">
                  <a16:creationId xmlns:a16="http://schemas.microsoft.com/office/drawing/2014/main" id="{E15AD03B-6061-4092-9F14-878D1F78039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53F90149-8402-4A8D-A268-20DE79B119D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9" name="Picture 8">
            <a:extLst>
              <a:ext uri="{FF2B5EF4-FFF2-40B4-BE49-F238E27FC236}">
                <a16:creationId xmlns:a16="http://schemas.microsoft.com/office/drawing/2014/main" id="{2B37D287-93D0-4E43-8053-FBBD05CB6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351" y="71717"/>
            <a:ext cx="4641214" cy="6615953"/>
          </a:xfrm>
          <a:prstGeom prst="rect">
            <a:avLst/>
          </a:prstGeom>
        </p:spPr>
      </p:pic>
    </p:spTree>
    <p:extLst>
      <p:ext uri="{BB962C8B-B14F-4D97-AF65-F5344CB8AC3E}">
        <p14:creationId xmlns:p14="http://schemas.microsoft.com/office/powerpoint/2010/main" val="390385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A316-A03E-4C94-9472-57CF74110C4D}"/>
              </a:ext>
            </a:extLst>
          </p:cNvPr>
          <p:cNvSpPr>
            <a:spLocks noGrp="1"/>
          </p:cNvSpPr>
          <p:nvPr>
            <p:ph type="title"/>
          </p:nvPr>
        </p:nvSpPr>
        <p:spPr>
          <a:xfrm>
            <a:off x="233082" y="152401"/>
            <a:ext cx="11654118" cy="6571128"/>
          </a:xfrm>
        </p:spPr>
        <p:txBody>
          <a:bodyPr>
            <a:normAutofit/>
          </a:bodyPr>
          <a:lstStyle/>
          <a:p>
            <a:r>
              <a:rPr lang="en-IN" sz="2300" dirty="0">
                <a:latin typeface="Arial Black" panose="020B0A04020102020204" pitchFamily="34" charset="0"/>
              </a:rPr>
              <a:t>5) Website is Vulnerable to SSL-Heartbleed: -</a:t>
            </a:r>
            <a:br>
              <a:rPr lang="en-IN" sz="2300" dirty="0">
                <a:latin typeface="Arial Black" panose="020B0A04020102020204" pitchFamily="34" charset="0"/>
              </a:rPr>
            </a:br>
            <a:br>
              <a:rPr lang="en-IN" sz="2000" dirty="0"/>
            </a:br>
            <a:r>
              <a:rPr lang="en-IN" sz="2000" dirty="0"/>
              <a:t>     </a:t>
            </a:r>
            <a:r>
              <a:rPr lang="en-US" sz="2000" b="0" i="0" dirty="0">
                <a:solidFill>
                  <a:srgbClr val="333333"/>
                </a:solidFill>
                <a:effectLst/>
                <a:latin typeface="Bell MT" panose="02020503060305020303" pitchFamily="18" charset="0"/>
              </a:rPr>
              <a:t>The Heartbleed Bug is a serious vulnerability in the popular OpenSSL cryptographic software library. This weakness allows stealing the information protected, under normal conditions, by the SSL/TLS encryption used to secure the Internet. SSL/TLS provides communication security and privacy over the Internet for applications such as web, email, instant messaging (IM) and some virtual private networks (VPNs).</a:t>
            </a:r>
            <a:br>
              <a:rPr lang="en-US" sz="2000" b="0" i="0" dirty="0">
                <a:solidFill>
                  <a:srgbClr val="333333"/>
                </a:solidFill>
                <a:effectLst/>
                <a:latin typeface="Bell MT" panose="02020503060305020303" pitchFamily="18" charset="0"/>
              </a:rPr>
            </a:br>
            <a:r>
              <a:rPr lang="en-US" sz="2000" b="0" i="0" dirty="0">
                <a:solidFill>
                  <a:srgbClr val="333333"/>
                </a:solidFill>
                <a:effectLst/>
                <a:latin typeface="Bell MT" panose="02020503060305020303" pitchFamily="18" charset="0"/>
              </a:rPr>
              <a:t>    The Heartbleed bug allows anyone on the Internet to read the memory of the systems protected by the vulnerable versions of the OpenSSL software. This compromises the secret keys used to identify the service providers and to encrypt the traffic, the names and passwords of the users and the actual content. This allows attackers to eavesdrop on communications, steal data directly from the services and users and to impersonate services and users.</a:t>
            </a: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br>
              <a:rPr lang="en-US" sz="2000" b="0" i="0" dirty="0">
                <a:solidFill>
                  <a:srgbClr val="333333"/>
                </a:solidFill>
                <a:effectLst/>
                <a:latin typeface="Bell MT" panose="02020503060305020303" pitchFamily="18" charset="0"/>
              </a:rPr>
            </a:br>
            <a:endParaRPr lang="en-IN" sz="2000" dirty="0">
              <a:latin typeface="Bell MT" panose="02020503060305020303" pitchFamily="18" charset="0"/>
            </a:endParaRPr>
          </a:p>
        </p:txBody>
      </p:sp>
      <p:grpSp>
        <p:nvGrpSpPr>
          <p:cNvPr id="3" name="Group 2">
            <a:extLst>
              <a:ext uri="{FF2B5EF4-FFF2-40B4-BE49-F238E27FC236}">
                <a16:creationId xmlns:a16="http://schemas.microsoft.com/office/drawing/2014/main" id="{4B2AF6F5-817D-4206-8BD0-5A298D55549C}"/>
              </a:ext>
            </a:extLst>
          </p:cNvPr>
          <p:cNvGrpSpPr/>
          <p:nvPr/>
        </p:nvGrpSpPr>
        <p:grpSpPr>
          <a:xfrm>
            <a:off x="0" y="4948862"/>
            <a:ext cx="12192000" cy="1909138"/>
            <a:chOff x="0" y="4948862"/>
            <a:chExt cx="12192000" cy="1909138"/>
          </a:xfrm>
        </p:grpSpPr>
        <p:sp>
          <p:nvSpPr>
            <p:cNvPr id="4" name="Freeform: Shape 3">
              <a:extLst>
                <a:ext uri="{FF2B5EF4-FFF2-40B4-BE49-F238E27FC236}">
                  <a16:creationId xmlns:a16="http://schemas.microsoft.com/office/drawing/2014/main" id="{E15AD03B-6061-4092-9F14-878D1F78039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53F90149-8402-4A8D-A268-20DE79B119D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6">
            <a:extLst>
              <a:ext uri="{FF2B5EF4-FFF2-40B4-BE49-F238E27FC236}">
                <a16:creationId xmlns:a16="http://schemas.microsoft.com/office/drawing/2014/main" id="{4B9E0F2A-2987-44B7-9F33-EF184CD32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34" y="3561900"/>
            <a:ext cx="7090253" cy="2292053"/>
          </a:xfrm>
          <a:prstGeom prst="rect">
            <a:avLst/>
          </a:prstGeom>
        </p:spPr>
      </p:pic>
    </p:spTree>
    <p:extLst>
      <p:ext uri="{BB962C8B-B14F-4D97-AF65-F5344CB8AC3E}">
        <p14:creationId xmlns:p14="http://schemas.microsoft.com/office/powerpoint/2010/main" val="160603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A316-A03E-4C94-9472-57CF74110C4D}"/>
              </a:ext>
            </a:extLst>
          </p:cNvPr>
          <p:cNvSpPr>
            <a:spLocks noGrp="1"/>
          </p:cNvSpPr>
          <p:nvPr>
            <p:ph type="title"/>
          </p:nvPr>
        </p:nvSpPr>
        <p:spPr>
          <a:xfrm>
            <a:off x="295835" y="175492"/>
            <a:ext cx="11582400" cy="720436"/>
          </a:xfrm>
        </p:spPr>
        <p:txBody>
          <a:bodyPr>
            <a:normAutofit/>
          </a:bodyPr>
          <a:lstStyle/>
          <a:p>
            <a:pPr algn="ctr"/>
            <a:r>
              <a:rPr lang="en-IN" sz="3200" dirty="0">
                <a:latin typeface="Arial Black" panose="020B0A04020102020204" pitchFamily="34" charset="0"/>
              </a:rPr>
              <a:t>Vulnerability Report by NESSUS</a:t>
            </a:r>
          </a:p>
        </p:txBody>
      </p:sp>
      <p:grpSp>
        <p:nvGrpSpPr>
          <p:cNvPr id="3" name="Group 2">
            <a:extLst>
              <a:ext uri="{FF2B5EF4-FFF2-40B4-BE49-F238E27FC236}">
                <a16:creationId xmlns:a16="http://schemas.microsoft.com/office/drawing/2014/main" id="{4B2AF6F5-817D-4206-8BD0-5A298D55549C}"/>
              </a:ext>
            </a:extLst>
          </p:cNvPr>
          <p:cNvGrpSpPr/>
          <p:nvPr/>
        </p:nvGrpSpPr>
        <p:grpSpPr>
          <a:xfrm>
            <a:off x="0" y="4948862"/>
            <a:ext cx="12192000" cy="1909138"/>
            <a:chOff x="0" y="4948862"/>
            <a:chExt cx="12192000" cy="1909138"/>
          </a:xfrm>
        </p:grpSpPr>
        <p:sp>
          <p:nvSpPr>
            <p:cNvPr id="4" name="Freeform: Shape 3">
              <a:extLst>
                <a:ext uri="{FF2B5EF4-FFF2-40B4-BE49-F238E27FC236}">
                  <a16:creationId xmlns:a16="http://schemas.microsoft.com/office/drawing/2014/main" id="{E15AD03B-6061-4092-9F14-878D1F78039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53F90149-8402-4A8D-A268-20DE79B119D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Rectangle 5">
            <a:extLst>
              <a:ext uri="{FF2B5EF4-FFF2-40B4-BE49-F238E27FC236}">
                <a16:creationId xmlns:a16="http://schemas.microsoft.com/office/drawing/2014/main" id="{ADCC14EF-C429-4163-BFF3-BB7A8D83A981}"/>
              </a:ext>
            </a:extLst>
          </p:cNvPr>
          <p:cNvSpPr/>
          <p:nvPr/>
        </p:nvSpPr>
        <p:spPr>
          <a:xfrm>
            <a:off x="381000" y="872760"/>
            <a:ext cx="11430000" cy="972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6A5B8205-37CF-4EFA-AC7F-1BBF6C783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5" y="1081809"/>
            <a:ext cx="12127345" cy="5702300"/>
          </a:xfrm>
          <a:prstGeom prst="rect">
            <a:avLst/>
          </a:prstGeom>
        </p:spPr>
      </p:pic>
      <p:sp>
        <p:nvSpPr>
          <p:cNvPr id="11" name="Rectangle 10">
            <a:extLst>
              <a:ext uri="{FF2B5EF4-FFF2-40B4-BE49-F238E27FC236}">
                <a16:creationId xmlns:a16="http://schemas.microsoft.com/office/drawing/2014/main" id="{49076A8E-5417-449F-B48E-6376DF2DC876}"/>
              </a:ext>
            </a:extLst>
          </p:cNvPr>
          <p:cNvSpPr/>
          <p:nvPr/>
        </p:nvSpPr>
        <p:spPr>
          <a:xfrm>
            <a:off x="9365673" y="1948873"/>
            <a:ext cx="2142836" cy="136698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026DCB6-EB15-410F-AF65-C13F0A5E0790}"/>
              </a:ext>
            </a:extLst>
          </p:cNvPr>
          <p:cNvSpPr/>
          <p:nvPr/>
        </p:nvSpPr>
        <p:spPr>
          <a:xfrm>
            <a:off x="1570182" y="1510918"/>
            <a:ext cx="3048000" cy="437955"/>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7564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amp;#39;s tryst with a New National Cyber Security Policy: Here&amp;#39;s what we  need - The Financial Express">
            <a:extLst>
              <a:ext uri="{FF2B5EF4-FFF2-40B4-BE49-F238E27FC236}">
                <a16:creationId xmlns:a16="http://schemas.microsoft.com/office/drawing/2014/main" id="{B0D48DFA-833C-4C9D-ADC2-01F38EF4C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3"/>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900+ Blue Background Images: Download HD Backgrounds on Unsplash">
            <a:extLst>
              <a:ext uri="{FF2B5EF4-FFF2-40B4-BE49-F238E27FC236}">
                <a16:creationId xmlns:a16="http://schemas.microsoft.com/office/drawing/2014/main" id="{160EB083-DF3D-4620-9F8C-223CE4D96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30"/>
            <a:ext cx="12192000" cy="68639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4EAB2D5-09C2-4F44-9C3B-03D14D77A9BB}"/>
              </a:ext>
            </a:extLst>
          </p:cNvPr>
          <p:cNvSpPr/>
          <p:nvPr/>
        </p:nvSpPr>
        <p:spPr>
          <a:xfrm>
            <a:off x="761999" y="657726"/>
            <a:ext cx="9047748" cy="359343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4000" dirty="0">
                <a:solidFill>
                  <a:srgbClr val="002060"/>
                </a:solidFill>
                <a:latin typeface="Arial Black" panose="020B0A04020102020204" pitchFamily="34" charset="0"/>
              </a:rPr>
              <a:t>Task 2: - Finding Vulnerabilities and loophole using Automatic Vulnerability Scanner on website </a:t>
            </a:r>
          </a:p>
          <a:p>
            <a:r>
              <a:rPr lang="en-IN" sz="4000" dirty="0">
                <a:solidFill>
                  <a:schemeClr val="accent4"/>
                </a:solidFill>
                <a:latin typeface="Arial Black" panose="020B0A04020102020204" pitchFamily="34" charset="0"/>
              </a:rPr>
              <a:t>http://zero.webappsecurity.com/</a:t>
            </a:r>
          </a:p>
        </p:txBody>
      </p:sp>
    </p:spTree>
    <p:extLst>
      <p:ext uri="{BB962C8B-B14F-4D97-AF65-F5344CB8AC3E}">
        <p14:creationId xmlns:p14="http://schemas.microsoft.com/office/powerpoint/2010/main" val="132909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3949-0E09-47E6-B3E4-2B2B41714F4A}"/>
              </a:ext>
            </a:extLst>
          </p:cNvPr>
          <p:cNvSpPr>
            <a:spLocks noGrp="1"/>
          </p:cNvSpPr>
          <p:nvPr>
            <p:ph type="title"/>
          </p:nvPr>
        </p:nvSpPr>
        <p:spPr>
          <a:xfrm>
            <a:off x="532737" y="365125"/>
            <a:ext cx="11017579" cy="6202652"/>
          </a:xfrm>
        </p:spPr>
        <p:txBody>
          <a:bodyPr>
            <a:normAutofit/>
          </a:bodyPr>
          <a:lstStyle/>
          <a:p>
            <a:pPr lvl="0">
              <a:lnSpc>
                <a:spcPct val="107000"/>
              </a:lnSpc>
            </a:pPr>
            <a:r>
              <a:rPr lang="en-IN" sz="1900" b="1" dirty="0">
                <a:effectLst/>
                <a:latin typeface="Bell MT" panose="02020503060305020303" pitchFamily="18" charset="0"/>
                <a:ea typeface="Calibri" panose="020F0502020204030204" pitchFamily="34" charset="0"/>
                <a:cs typeface="Times New Roman" panose="02020603050405020304" pitchFamily="18" charset="0"/>
              </a:rPr>
              <a:t>Above website is an online bank portal name as Zero Online Banking. Zero Banking provide a greener and more convenient way to manage a money. It enables to check your account balance, transfer money and keep a record of your transactions.   </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effectLst/>
                <a:latin typeface="Bell MT" panose="02020503060305020303" pitchFamily="18" charset="0"/>
                <a:ea typeface="Calibri" panose="020F0502020204030204" pitchFamily="34" charset="0"/>
                <a:cs typeface="Times New Roman" panose="02020603050405020304" pitchFamily="18" charset="0"/>
              </a:rPr>
              <a:t>Zero Online Banking is a vulnerable website. A vulnerable website </a:t>
            </a:r>
            <a:r>
              <a:rPr lang="en-IN" sz="1900" b="1" dirty="0">
                <a:solidFill>
                  <a:srgbClr val="041C2C"/>
                </a:solidFill>
                <a:effectLst/>
                <a:latin typeface="Bell MT" panose="02020503060305020303" pitchFamily="18" charset="0"/>
                <a:ea typeface="Calibri" panose="020F0502020204030204" pitchFamily="34" charset="0"/>
                <a:cs typeface="Calibri" panose="020F0502020204030204" pitchFamily="34" charset="0"/>
              </a:rPr>
              <a:t>allows an attacker to gain some level of control of the site, and possibly the hosting server.</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solidFill>
                  <a:srgbClr val="041C2C"/>
                </a:solidFill>
                <a:effectLst/>
                <a:latin typeface="Bell MT" panose="02020503060305020303" pitchFamily="18" charset="0"/>
                <a:ea typeface="Calibri" panose="020F0502020204030204" pitchFamily="34" charset="0"/>
                <a:cs typeface="Calibri" panose="020F0502020204030204" pitchFamily="34" charset="0"/>
              </a:rPr>
              <a:t>Here I have use NESSUS an Automatic Vulnerability Scanner to find automatic vulnerability on Zero Bank Portal. </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solidFill>
                  <a:srgbClr val="041C2C"/>
                </a:solidFill>
                <a:effectLst/>
                <a:latin typeface="Bell MT" panose="02020503060305020303" pitchFamily="18" charset="0"/>
                <a:ea typeface="Calibri" panose="020F0502020204030204" pitchFamily="34" charset="0"/>
                <a:cs typeface="Calibri" panose="020F0502020204030204" pitchFamily="34" charset="0"/>
              </a:rPr>
              <a:t>Using Nessus, I have found almost 145 vulnerabilities on the website. Here I have found almost 18 critical vulnerabilities on website.</a:t>
            </a:r>
            <a:br>
              <a:rPr lang="en-IN" sz="1900" b="1" dirty="0">
                <a:solidFill>
                  <a:srgbClr val="041C2C"/>
                </a:solidFill>
                <a:effectLst/>
                <a:latin typeface="Bell MT" panose="02020503060305020303" pitchFamily="18" charset="0"/>
                <a:ea typeface="Calibri" panose="020F0502020204030204" pitchFamily="34" charset="0"/>
                <a:cs typeface="Calibri" panose="020F0502020204030204" pitchFamily="34" charset="0"/>
              </a:rPr>
            </a:br>
            <a:r>
              <a:rPr lang="en-IN" sz="1900" b="1" dirty="0">
                <a:solidFill>
                  <a:srgbClr val="041C2C"/>
                </a:solidFill>
                <a:effectLst/>
                <a:latin typeface="Bell MT" panose="02020503060305020303" pitchFamily="18" charset="0"/>
                <a:ea typeface="Calibri" panose="020F0502020204030204" pitchFamily="34" charset="0"/>
                <a:cs typeface="Calibri" panose="020F0502020204030204" pitchFamily="34" charset="0"/>
              </a:rPr>
              <a:t>Some of th</a:t>
            </a:r>
            <a:r>
              <a:rPr lang="en-IN" sz="1900" b="1" dirty="0">
                <a:solidFill>
                  <a:srgbClr val="041C2C"/>
                </a:solidFill>
                <a:latin typeface="Bell MT" panose="02020503060305020303" pitchFamily="18" charset="0"/>
                <a:ea typeface="Calibri" panose="020F0502020204030204" pitchFamily="34" charset="0"/>
                <a:cs typeface="Calibri" panose="020F0502020204030204" pitchFamily="34" charset="0"/>
              </a:rPr>
              <a:t>e </a:t>
            </a:r>
            <a:r>
              <a:rPr lang="en-IN" sz="1900" b="1" dirty="0">
                <a:solidFill>
                  <a:srgbClr val="FF0000"/>
                </a:solidFill>
                <a:latin typeface="Arial Black" panose="020B0A04020102020204" pitchFamily="34" charset="0"/>
                <a:ea typeface="Calibri" panose="020F0502020204030204" pitchFamily="34" charset="0"/>
                <a:cs typeface="Calibri" panose="020F0502020204030204" pitchFamily="34" charset="0"/>
              </a:rPr>
              <a:t>Critical</a:t>
            </a:r>
            <a:r>
              <a:rPr lang="en-IN" sz="1900" b="1" dirty="0">
                <a:solidFill>
                  <a:srgbClr val="041C2C"/>
                </a:solidFill>
                <a:latin typeface="Bell MT" panose="02020503060305020303" pitchFamily="18" charset="0"/>
                <a:ea typeface="Calibri" panose="020F0502020204030204" pitchFamily="34" charset="0"/>
                <a:cs typeface="Calibri" panose="020F0502020204030204" pitchFamily="34" charset="0"/>
              </a:rPr>
              <a:t> Vulnerabilities found are: -</a:t>
            </a:r>
            <a:br>
              <a:rPr lang="en-IN" sz="1900" b="1" dirty="0">
                <a:solidFill>
                  <a:srgbClr val="041C2C"/>
                </a:solidFill>
                <a:latin typeface="Bell MT" panose="02020503060305020303" pitchFamily="18" charset="0"/>
                <a:ea typeface="Calibri" panose="020F0502020204030204" pitchFamily="34" charset="0"/>
                <a:cs typeface="Calibri" panose="020F0502020204030204" pitchFamily="34" charset="0"/>
              </a:rPr>
            </a:br>
            <a:r>
              <a:rPr lang="en-IN" sz="1900" b="1" dirty="0">
                <a:solidFill>
                  <a:srgbClr val="041C2C"/>
                </a:solidFill>
                <a:latin typeface="Bell MT" panose="02020503060305020303" pitchFamily="18" charset="0"/>
                <a:ea typeface="Calibri" panose="020F0502020204030204" pitchFamily="34" charset="0"/>
                <a:cs typeface="Calibri" panose="020F0502020204030204" pitchFamily="34" charset="0"/>
              </a:rPr>
              <a:t>1) </a:t>
            </a:r>
            <a:r>
              <a:rPr lang="en-IN" sz="1900" b="1" dirty="0">
                <a:effectLst/>
                <a:latin typeface="Bell MT" panose="02020503060305020303" pitchFamily="18" charset="0"/>
                <a:ea typeface="Calibri" panose="020F0502020204030204" pitchFamily="34" charset="0"/>
                <a:cs typeface="Calibri" panose="020F0502020204030204" pitchFamily="34" charset="0"/>
              </a:rPr>
              <a:t>Unsupported Web Server Detection</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effectLst/>
                <a:latin typeface="Bell MT" panose="02020503060305020303" pitchFamily="18" charset="0"/>
                <a:ea typeface="Calibri" panose="020F0502020204030204" pitchFamily="34" charset="0"/>
                <a:cs typeface="Times New Roman" panose="02020603050405020304" pitchFamily="18" charset="0"/>
              </a:rPr>
              <a:t>2) </a:t>
            </a:r>
            <a:r>
              <a:rPr lang="en-IN" sz="1900" b="1" dirty="0">
                <a:effectLst/>
                <a:latin typeface="Bell MT" panose="02020503060305020303" pitchFamily="18" charset="0"/>
                <a:ea typeface="Calibri" panose="020F0502020204030204" pitchFamily="34" charset="0"/>
                <a:cs typeface="Calibri" panose="020F0502020204030204" pitchFamily="34" charset="0"/>
              </a:rPr>
              <a:t>Apache Tomcat Multiple Vulnerability</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effectLst/>
                <a:latin typeface="Bell MT" panose="02020503060305020303" pitchFamily="18" charset="0"/>
                <a:ea typeface="Calibri" panose="020F0502020204030204" pitchFamily="34" charset="0"/>
                <a:cs typeface="Times New Roman" panose="02020603050405020304" pitchFamily="18" charset="0"/>
              </a:rPr>
              <a:t>3) </a:t>
            </a:r>
            <a:r>
              <a:rPr lang="en-IN" sz="1900" b="1" dirty="0">
                <a:effectLst/>
                <a:latin typeface="Bell MT" panose="02020503060305020303" pitchFamily="18" charset="0"/>
                <a:ea typeface="Calibri" panose="020F0502020204030204" pitchFamily="34" charset="0"/>
                <a:cs typeface="Calibri" panose="020F0502020204030204" pitchFamily="34" charset="0"/>
              </a:rPr>
              <a:t>Open SSL Unsupported</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effectLst/>
                <a:latin typeface="Bell MT" panose="02020503060305020303" pitchFamily="18" charset="0"/>
                <a:ea typeface="Calibri" panose="020F0502020204030204" pitchFamily="34" charset="0"/>
                <a:cs typeface="Times New Roman" panose="02020603050405020304" pitchFamily="18" charset="0"/>
              </a:rPr>
              <a:t>4) </a:t>
            </a:r>
            <a:r>
              <a:rPr lang="en-IN" sz="1900" b="1" dirty="0">
                <a:effectLst/>
                <a:latin typeface="Bell MT" panose="02020503060305020303" pitchFamily="18" charset="0"/>
                <a:ea typeface="Calibri" panose="020F0502020204030204" pitchFamily="34" charset="0"/>
                <a:cs typeface="Calibri" panose="020F0502020204030204" pitchFamily="34" charset="0"/>
              </a:rPr>
              <a:t>Apache HTTP Server (Multiple Server)</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r>
              <a:rPr lang="en-IN" sz="1900" b="1" dirty="0">
                <a:effectLst/>
                <a:latin typeface="Bell MT" panose="02020503060305020303" pitchFamily="18" charset="0"/>
                <a:ea typeface="Calibri" panose="020F0502020204030204" pitchFamily="34" charset="0"/>
                <a:cs typeface="Times New Roman" panose="02020603050405020304" pitchFamily="18" charset="0"/>
              </a:rPr>
              <a:t>5) </a:t>
            </a:r>
            <a:r>
              <a:rPr lang="en-IN" sz="1900" b="1" dirty="0">
                <a:effectLst/>
                <a:latin typeface="Bell MT" panose="02020503060305020303" pitchFamily="18" charset="0"/>
                <a:ea typeface="Calibri" panose="020F0502020204030204" pitchFamily="34" charset="0"/>
                <a:cs typeface="Calibri" panose="020F0502020204030204" pitchFamily="34" charset="0"/>
              </a:rPr>
              <a:t>Apache Httpd (Multiple Server)</a:t>
            </a:r>
            <a:br>
              <a:rPr lang="en-IN" sz="1900" b="1" dirty="0">
                <a:effectLst/>
                <a:latin typeface="Bell MT" panose="02020503060305020303"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grpSp>
        <p:nvGrpSpPr>
          <p:cNvPr id="3" name="Group 2">
            <a:extLst>
              <a:ext uri="{FF2B5EF4-FFF2-40B4-BE49-F238E27FC236}">
                <a16:creationId xmlns:a16="http://schemas.microsoft.com/office/drawing/2014/main" id="{130B1AFA-DCCD-4C52-9B52-FEDE82BCDE1A}"/>
              </a:ext>
            </a:extLst>
          </p:cNvPr>
          <p:cNvGrpSpPr/>
          <p:nvPr/>
        </p:nvGrpSpPr>
        <p:grpSpPr>
          <a:xfrm>
            <a:off x="-44709" y="5425452"/>
            <a:ext cx="12192000" cy="1909138"/>
            <a:chOff x="0" y="4948862"/>
            <a:chExt cx="12192000" cy="1909138"/>
          </a:xfrm>
        </p:grpSpPr>
        <p:sp>
          <p:nvSpPr>
            <p:cNvPr id="4" name="Freeform: Shape 3">
              <a:extLst>
                <a:ext uri="{FF2B5EF4-FFF2-40B4-BE49-F238E27FC236}">
                  <a16:creationId xmlns:a16="http://schemas.microsoft.com/office/drawing/2014/main" id="{666953F7-6D6A-4B2C-AE35-4175B42C0C1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DE1C9BC4-1EA8-42C8-8895-24D9EC7ED4B0}"/>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4195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8A497B-5E34-4B3E-8ED6-22EABA8D299B}"/>
              </a:ext>
            </a:extLst>
          </p:cNvPr>
          <p:cNvSpPr/>
          <p:nvPr/>
        </p:nvSpPr>
        <p:spPr>
          <a:xfrm>
            <a:off x="620201" y="310101"/>
            <a:ext cx="6822219" cy="9700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Vulnerabilities Statistic</a:t>
            </a:r>
          </a:p>
        </p:txBody>
      </p:sp>
      <p:graphicFrame>
        <p:nvGraphicFramePr>
          <p:cNvPr id="5" name="Table 5">
            <a:extLst>
              <a:ext uri="{FF2B5EF4-FFF2-40B4-BE49-F238E27FC236}">
                <a16:creationId xmlns:a16="http://schemas.microsoft.com/office/drawing/2014/main" id="{E4C79F49-86A7-4968-A9F2-D00A89B126FF}"/>
              </a:ext>
            </a:extLst>
          </p:cNvPr>
          <p:cNvGraphicFramePr>
            <a:graphicFrameLocks noGrp="1"/>
          </p:cNvGraphicFramePr>
          <p:nvPr>
            <p:extLst>
              <p:ext uri="{D42A27DB-BD31-4B8C-83A1-F6EECF244321}">
                <p14:modId xmlns:p14="http://schemas.microsoft.com/office/powerpoint/2010/main" val="81549964"/>
              </p:ext>
            </p:extLst>
          </p:nvPr>
        </p:nvGraphicFramePr>
        <p:xfrm>
          <a:off x="227054" y="1761287"/>
          <a:ext cx="6571312" cy="2047390"/>
        </p:xfrm>
        <a:graphic>
          <a:graphicData uri="http://schemas.openxmlformats.org/drawingml/2006/table">
            <a:tbl>
              <a:tblPr firstRow="1" bandRow="1">
                <a:tableStyleId>{5C22544A-7EE6-4342-B048-85BDC9FD1C3A}</a:tableStyleId>
              </a:tblPr>
              <a:tblGrid>
                <a:gridCol w="3285656">
                  <a:extLst>
                    <a:ext uri="{9D8B030D-6E8A-4147-A177-3AD203B41FA5}">
                      <a16:colId xmlns:a16="http://schemas.microsoft.com/office/drawing/2014/main" val="863584945"/>
                    </a:ext>
                  </a:extLst>
                </a:gridCol>
                <a:gridCol w="3285656">
                  <a:extLst>
                    <a:ext uri="{9D8B030D-6E8A-4147-A177-3AD203B41FA5}">
                      <a16:colId xmlns:a16="http://schemas.microsoft.com/office/drawing/2014/main" val="231679801"/>
                    </a:ext>
                  </a:extLst>
                </a:gridCol>
              </a:tblGrid>
              <a:tr h="409478">
                <a:tc>
                  <a:txBody>
                    <a:bodyPr/>
                    <a:lstStyle/>
                    <a:p>
                      <a:r>
                        <a:rPr lang="en-IN" dirty="0"/>
                        <a:t>Risk</a:t>
                      </a:r>
                    </a:p>
                  </a:txBody>
                  <a:tcPr/>
                </a:tc>
                <a:tc>
                  <a:txBody>
                    <a:bodyPr/>
                    <a:lstStyle/>
                    <a:p>
                      <a:r>
                        <a:rPr lang="en-IN" dirty="0"/>
                        <a:t>Number of Vulnerability</a:t>
                      </a:r>
                    </a:p>
                  </a:txBody>
                  <a:tcPr/>
                </a:tc>
                <a:extLst>
                  <a:ext uri="{0D108BD9-81ED-4DB2-BD59-A6C34878D82A}">
                    <a16:rowId xmlns:a16="http://schemas.microsoft.com/office/drawing/2014/main" val="3075834572"/>
                  </a:ext>
                </a:extLst>
              </a:tr>
              <a:tr h="409478">
                <a:tc>
                  <a:txBody>
                    <a:bodyPr/>
                    <a:lstStyle/>
                    <a:p>
                      <a:r>
                        <a:rPr lang="en-IN" dirty="0"/>
                        <a:t>Critical</a:t>
                      </a:r>
                    </a:p>
                  </a:txBody>
                  <a:tcPr/>
                </a:tc>
                <a:tc>
                  <a:txBody>
                    <a:bodyPr/>
                    <a:lstStyle/>
                    <a:p>
                      <a:r>
                        <a:rPr lang="en-IN" dirty="0"/>
                        <a:t>18</a:t>
                      </a:r>
                    </a:p>
                  </a:txBody>
                  <a:tcPr/>
                </a:tc>
                <a:extLst>
                  <a:ext uri="{0D108BD9-81ED-4DB2-BD59-A6C34878D82A}">
                    <a16:rowId xmlns:a16="http://schemas.microsoft.com/office/drawing/2014/main" val="3905748932"/>
                  </a:ext>
                </a:extLst>
              </a:tr>
              <a:tr h="409478">
                <a:tc>
                  <a:txBody>
                    <a:bodyPr/>
                    <a:lstStyle/>
                    <a:p>
                      <a:r>
                        <a:rPr lang="en-IN" dirty="0"/>
                        <a:t>High</a:t>
                      </a:r>
                    </a:p>
                  </a:txBody>
                  <a:tcPr/>
                </a:tc>
                <a:tc>
                  <a:txBody>
                    <a:bodyPr/>
                    <a:lstStyle/>
                    <a:p>
                      <a:r>
                        <a:rPr lang="en-IN" dirty="0"/>
                        <a:t>32</a:t>
                      </a:r>
                    </a:p>
                  </a:txBody>
                  <a:tcPr/>
                </a:tc>
                <a:extLst>
                  <a:ext uri="{0D108BD9-81ED-4DB2-BD59-A6C34878D82A}">
                    <a16:rowId xmlns:a16="http://schemas.microsoft.com/office/drawing/2014/main" val="2791651512"/>
                  </a:ext>
                </a:extLst>
              </a:tr>
              <a:tr h="409478">
                <a:tc>
                  <a:txBody>
                    <a:bodyPr/>
                    <a:lstStyle/>
                    <a:p>
                      <a:r>
                        <a:rPr lang="en-IN" dirty="0"/>
                        <a:t>Medium</a:t>
                      </a:r>
                    </a:p>
                  </a:txBody>
                  <a:tcPr/>
                </a:tc>
                <a:tc>
                  <a:txBody>
                    <a:bodyPr/>
                    <a:lstStyle/>
                    <a:p>
                      <a:r>
                        <a:rPr lang="en-IN" dirty="0"/>
                        <a:t>49</a:t>
                      </a:r>
                    </a:p>
                  </a:txBody>
                  <a:tcPr/>
                </a:tc>
                <a:extLst>
                  <a:ext uri="{0D108BD9-81ED-4DB2-BD59-A6C34878D82A}">
                    <a16:rowId xmlns:a16="http://schemas.microsoft.com/office/drawing/2014/main" val="2784452263"/>
                  </a:ext>
                </a:extLst>
              </a:tr>
              <a:tr h="409478">
                <a:tc>
                  <a:txBody>
                    <a:bodyPr/>
                    <a:lstStyle/>
                    <a:p>
                      <a:r>
                        <a:rPr lang="en-IN" dirty="0"/>
                        <a:t>Low and Info</a:t>
                      </a:r>
                    </a:p>
                  </a:txBody>
                  <a:tcPr/>
                </a:tc>
                <a:tc>
                  <a:txBody>
                    <a:bodyPr/>
                    <a:lstStyle/>
                    <a:p>
                      <a:r>
                        <a:rPr lang="en-IN" dirty="0"/>
                        <a:t>46</a:t>
                      </a:r>
                    </a:p>
                  </a:txBody>
                  <a:tcPr/>
                </a:tc>
                <a:extLst>
                  <a:ext uri="{0D108BD9-81ED-4DB2-BD59-A6C34878D82A}">
                    <a16:rowId xmlns:a16="http://schemas.microsoft.com/office/drawing/2014/main" val="934629296"/>
                  </a:ext>
                </a:extLst>
              </a:tr>
            </a:tbl>
          </a:graphicData>
        </a:graphic>
      </p:graphicFrame>
      <p:graphicFrame>
        <p:nvGraphicFramePr>
          <p:cNvPr id="8" name="Chart 7">
            <a:extLst>
              <a:ext uri="{FF2B5EF4-FFF2-40B4-BE49-F238E27FC236}">
                <a16:creationId xmlns:a16="http://schemas.microsoft.com/office/drawing/2014/main" id="{D2450F6D-76A3-4C9F-94BC-ED336A163DF9}"/>
              </a:ext>
            </a:extLst>
          </p:cNvPr>
          <p:cNvGraphicFramePr/>
          <p:nvPr>
            <p:extLst>
              <p:ext uri="{D42A27DB-BD31-4B8C-83A1-F6EECF244321}">
                <p14:modId xmlns:p14="http://schemas.microsoft.com/office/powerpoint/2010/main" val="2043024789"/>
              </p:ext>
            </p:extLst>
          </p:nvPr>
        </p:nvGraphicFramePr>
        <p:xfrm>
          <a:off x="6869927" y="1097280"/>
          <a:ext cx="5118874" cy="4713098"/>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9">
            <a:extLst>
              <a:ext uri="{FF2B5EF4-FFF2-40B4-BE49-F238E27FC236}">
                <a16:creationId xmlns:a16="http://schemas.microsoft.com/office/drawing/2014/main" id="{067C9ECB-94A2-401F-A68A-BDA435D7F7ED}"/>
              </a:ext>
            </a:extLst>
          </p:cNvPr>
          <p:cNvGrpSpPr/>
          <p:nvPr/>
        </p:nvGrpSpPr>
        <p:grpSpPr>
          <a:xfrm>
            <a:off x="0" y="5013031"/>
            <a:ext cx="12192000" cy="1909138"/>
            <a:chOff x="0" y="4948862"/>
            <a:chExt cx="12192000" cy="1909138"/>
          </a:xfrm>
        </p:grpSpPr>
        <p:sp>
          <p:nvSpPr>
            <p:cNvPr id="11" name="Freeform: Shape 10">
              <a:extLst>
                <a:ext uri="{FF2B5EF4-FFF2-40B4-BE49-F238E27FC236}">
                  <a16:creationId xmlns:a16="http://schemas.microsoft.com/office/drawing/2014/main" id="{0DE00B07-66DE-4AE7-BB12-64726A0453E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0A64D11-AB51-4768-BCBB-ED58E62D4B85}"/>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02062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8C206-58A9-4F56-A106-762621F25817}"/>
              </a:ext>
            </a:extLst>
          </p:cNvPr>
          <p:cNvSpPr txBox="1"/>
          <p:nvPr/>
        </p:nvSpPr>
        <p:spPr>
          <a:xfrm>
            <a:off x="2879557" y="153419"/>
            <a:ext cx="5921733" cy="1569660"/>
          </a:xfrm>
          <a:prstGeom prst="rect">
            <a:avLst/>
          </a:prstGeom>
          <a:noFill/>
        </p:spPr>
        <p:txBody>
          <a:bodyPr wrap="square">
            <a:spAutoFit/>
          </a:bodyPr>
          <a:lstStyle/>
          <a:p>
            <a:pPr algn="ctr"/>
            <a:r>
              <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Vulnerabilities Status</a:t>
            </a:r>
          </a:p>
        </p:txBody>
      </p:sp>
      <p:pic>
        <p:nvPicPr>
          <p:cNvPr id="4" name="Picture 3">
            <a:extLst>
              <a:ext uri="{FF2B5EF4-FFF2-40B4-BE49-F238E27FC236}">
                <a16:creationId xmlns:a16="http://schemas.microsoft.com/office/drawing/2014/main" id="{1017949E-7D76-46E4-BE9E-AA9DC88B3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15" y="2149408"/>
            <a:ext cx="9276816" cy="1279592"/>
          </a:xfrm>
          <a:prstGeom prst="rect">
            <a:avLst/>
          </a:prstGeom>
        </p:spPr>
      </p:pic>
      <p:pic>
        <p:nvPicPr>
          <p:cNvPr id="5" name="Picture 4">
            <a:extLst>
              <a:ext uri="{FF2B5EF4-FFF2-40B4-BE49-F238E27FC236}">
                <a16:creationId xmlns:a16="http://schemas.microsoft.com/office/drawing/2014/main" id="{1ABDD673-C6DA-4804-AD36-B6E8C52EB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317" y="3853550"/>
            <a:ext cx="3111618" cy="2421544"/>
          </a:xfrm>
          <a:prstGeom prst="rect">
            <a:avLst/>
          </a:prstGeom>
        </p:spPr>
      </p:pic>
      <p:grpSp>
        <p:nvGrpSpPr>
          <p:cNvPr id="6" name="Group 5">
            <a:extLst>
              <a:ext uri="{FF2B5EF4-FFF2-40B4-BE49-F238E27FC236}">
                <a16:creationId xmlns:a16="http://schemas.microsoft.com/office/drawing/2014/main" id="{6294C09B-1488-4C0F-AC85-24293176E72F}"/>
              </a:ext>
            </a:extLst>
          </p:cNvPr>
          <p:cNvGrpSpPr/>
          <p:nvPr/>
        </p:nvGrpSpPr>
        <p:grpSpPr>
          <a:xfrm>
            <a:off x="0" y="5013031"/>
            <a:ext cx="12192000" cy="1909138"/>
            <a:chOff x="0" y="4948862"/>
            <a:chExt cx="12192000" cy="1909138"/>
          </a:xfrm>
        </p:grpSpPr>
        <p:sp>
          <p:nvSpPr>
            <p:cNvPr id="7" name="Freeform: Shape 6">
              <a:extLst>
                <a:ext uri="{FF2B5EF4-FFF2-40B4-BE49-F238E27FC236}">
                  <a16:creationId xmlns:a16="http://schemas.microsoft.com/office/drawing/2014/main" id="{582C157B-9CD0-4492-A19B-2E2867D73F5E}"/>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273E1EAC-87F3-4820-A32E-3C0E9E65D11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70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A82D-6C39-4D41-9932-33FD035F21BC}"/>
              </a:ext>
            </a:extLst>
          </p:cNvPr>
          <p:cNvSpPr>
            <a:spLocks noGrp="1"/>
          </p:cNvSpPr>
          <p:nvPr>
            <p:ph type="title"/>
          </p:nvPr>
        </p:nvSpPr>
        <p:spPr>
          <a:xfrm>
            <a:off x="433137" y="1387642"/>
            <a:ext cx="11357810" cy="3842083"/>
          </a:xfrm>
        </p:spPr>
        <p:txBody>
          <a:bodyPr>
            <a:normAutofit fontScale="9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2700" dirty="0">
                <a:effectLst/>
                <a:latin typeface="Bell MT" panose="02020503060305020303" pitchFamily="18" charset="0"/>
                <a:ea typeface="Calibri" panose="020F0502020204030204" pitchFamily="34" charset="0"/>
                <a:cs typeface="Calibri" panose="020F0502020204030204" pitchFamily="34" charset="0"/>
              </a:rPr>
              <a:t>As Open SSL Unsupported is one of the critical VPR Top Threats vulnerability. </a:t>
            </a:r>
            <a:br>
              <a:rPr lang="en-IN" sz="2700" dirty="0">
                <a:effectLst/>
                <a:latin typeface="Bell MT" panose="02020503060305020303" pitchFamily="18" charset="0"/>
                <a:ea typeface="Calibri" panose="020F0502020204030204" pitchFamily="34" charset="0"/>
                <a:cs typeface="Times New Roman" panose="02020603050405020304" pitchFamily="18" charset="0"/>
              </a:rPr>
            </a:br>
            <a:r>
              <a:rPr lang="en-IN" sz="2700" dirty="0">
                <a:effectLst/>
                <a:latin typeface="Bell MT" panose="02020503060305020303" pitchFamily="18" charset="0"/>
                <a:ea typeface="Calibri" panose="020F0502020204030204" pitchFamily="34" charset="0"/>
                <a:cs typeface="Calibri" panose="020F0502020204030204" pitchFamily="34" charset="0"/>
              </a:rPr>
              <a:t>Zero Online banking website </a:t>
            </a:r>
            <a:r>
              <a:rPr lang="en-IN" sz="2700" u="sng" dirty="0">
                <a:solidFill>
                  <a:srgbClr val="0563C1"/>
                </a:solidFill>
                <a:effectLst/>
                <a:latin typeface="Bell MT" panose="02020503060305020303" pitchFamily="18" charset="0"/>
                <a:ea typeface="Calibri" panose="020F0502020204030204" pitchFamily="34" charset="0"/>
                <a:cs typeface="Calibri" panose="020F0502020204030204" pitchFamily="34" charset="0"/>
                <a:hlinkClick r:id="rId2"/>
              </a:rPr>
              <a:t>http://zero.webappsecurity.com/</a:t>
            </a:r>
            <a:r>
              <a:rPr lang="en-IN" sz="2700" dirty="0">
                <a:effectLst/>
                <a:latin typeface="Bell MT" panose="02020503060305020303" pitchFamily="18" charset="0"/>
                <a:ea typeface="Calibri" panose="020F0502020204030204" pitchFamily="34" charset="0"/>
                <a:cs typeface="Calibri" panose="020F0502020204030204" pitchFamily="34" charset="0"/>
              </a:rPr>
              <a:t> has an endpoint that is vulnerable to a vulnerability- namely as Open SSL Unsupported. As Open SSL is high severe vulnerability that allow that an attacker to change an application behaviour or cause the app to crash. </a:t>
            </a:r>
            <a:br>
              <a:rPr lang="en-IN" sz="2700" dirty="0">
                <a:effectLst/>
                <a:latin typeface="Bell MT" panose="02020503060305020303" pitchFamily="18" charset="0"/>
                <a:ea typeface="Calibri" panose="020F0502020204030204" pitchFamily="34" charset="0"/>
                <a:cs typeface="Times New Roman" panose="02020603050405020304" pitchFamily="18" charset="0"/>
              </a:rPr>
            </a:br>
            <a:r>
              <a:rPr lang="en-IN" sz="2700" dirty="0">
                <a:effectLst/>
                <a:latin typeface="Bell MT" panose="02020503060305020303" pitchFamily="18" charset="0"/>
                <a:ea typeface="Calibri" panose="020F0502020204030204" pitchFamily="34" charset="0"/>
                <a:cs typeface="Calibri" panose="020F0502020204030204" pitchFamily="34" charset="0"/>
              </a:rPr>
              <a:t>This vulnerability arises due to the remote web server is running a version of Open SSL that is no longer supported to this server.</a:t>
            </a:r>
            <a:br>
              <a:rPr lang="en-IN" sz="2700" dirty="0">
                <a:effectLst/>
                <a:latin typeface="Bell MT" panose="02020503060305020303" pitchFamily="18" charset="0"/>
                <a:ea typeface="Calibri" panose="020F0502020204030204" pitchFamily="34" charset="0"/>
                <a:cs typeface="Times New Roman" panose="02020603050405020304" pitchFamily="18" charset="0"/>
              </a:rPr>
            </a:br>
            <a:r>
              <a:rPr lang="en-IN" sz="2700" dirty="0">
                <a:effectLst/>
                <a:latin typeface="Bell MT" panose="02020503060305020303" pitchFamily="18" charset="0"/>
                <a:ea typeface="Calibri" panose="020F0502020204030204" pitchFamily="34" charset="0"/>
                <a:cs typeface="Calibri" panose="020F0502020204030204" pitchFamily="34" charset="0"/>
              </a:rPr>
              <a:t>Lack of support implies that no security patches for the product will be released by the vendor. As the result, it is likely to contain some of Security Vulnerabilities. </a:t>
            </a:r>
            <a:br>
              <a:rPr lang="en-IN" sz="2700" dirty="0">
                <a:effectLst/>
                <a:latin typeface="Calibri" panose="020F0502020204030204" pitchFamily="34" charset="0"/>
                <a:ea typeface="Calibri" panose="020F0502020204030204" pitchFamily="34" charset="0"/>
                <a:cs typeface="Times New Roman" panose="02020603050405020304" pitchFamily="18" charset="0"/>
              </a:rPr>
            </a:br>
            <a:endParaRPr lang="en-IN" sz="2700" dirty="0"/>
          </a:p>
        </p:txBody>
      </p:sp>
      <p:grpSp>
        <p:nvGrpSpPr>
          <p:cNvPr id="3" name="Group 2">
            <a:extLst>
              <a:ext uri="{FF2B5EF4-FFF2-40B4-BE49-F238E27FC236}">
                <a16:creationId xmlns:a16="http://schemas.microsoft.com/office/drawing/2014/main" id="{BB292341-2235-44E5-A535-D933B516E1AB}"/>
              </a:ext>
            </a:extLst>
          </p:cNvPr>
          <p:cNvGrpSpPr/>
          <p:nvPr/>
        </p:nvGrpSpPr>
        <p:grpSpPr>
          <a:xfrm>
            <a:off x="0" y="5013031"/>
            <a:ext cx="12192000" cy="1909138"/>
            <a:chOff x="0" y="4948862"/>
            <a:chExt cx="12192000" cy="1909138"/>
          </a:xfrm>
        </p:grpSpPr>
        <p:sp>
          <p:nvSpPr>
            <p:cNvPr id="4" name="Freeform: Shape 3">
              <a:extLst>
                <a:ext uri="{FF2B5EF4-FFF2-40B4-BE49-F238E27FC236}">
                  <a16:creationId xmlns:a16="http://schemas.microsoft.com/office/drawing/2014/main" id="{E49D146D-5647-4F3D-8A64-137E1B9B9EEF}"/>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E4999F1A-444B-4FF1-8C7A-58C630DFDE5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Rectangle 5">
            <a:extLst>
              <a:ext uri="{FF2B5EF4-FFF2-40B4-BE49-F238E27FC236}">
                <a16:creationId xmlns:a16="http://schemas.microsoft.com/office/drawing/2014/main" id="{75130C1A-E17B-44E1-AA17-B9840F5BFB74}"/>
              </a:ext>
            </a:extLst>
          </p:cNvPr>
          <p:cNvSpPr/>
          <p:nvPr/>
        </p:nvSpPr>
        <p:spPr>
          <a:xfrm>
            <a:off x="842210" y="99009"/>
            <a:ext cx="10668000" cy="6790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b="1" dirty="0">
                <a:latin typeface="Arial Black" panose="020B0A04020102020204" pitchFamily="34" charset="0"/>
              </a:rPr>
              <a:t>Vulnerability Report on Open SSL Unsupported</a:t>
            </a:r>
          </a:p>
        </p:txBody>
      </p:sp>
      <p:sp>
        <p:nvSpPr>
          <p:cNvPr id="7" name="Rectangle 6">
            <a:extLst>
              <a:ext uri="{FF2B5EF4-FFF2-40B4-BE49-F238E27FC236}">
                <a16:creationId xmlns:a16="http://schemas.microsoft.com/office/drawing/2014/main" id="{18BB98B6-E471-4009-B1E0-266B65590300}"/>
              </a:ext>
            </a:extLst>
          </p:cNvPr>
          <p:cNvSpPr/>
          <p:nvPr/>
        </p:nvSpPr>
        <p:spPr>
          <a:xfrm>
            <a:off x="433137" y="824121"/>
            <a:ext cx="11430000" cy="972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9642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839836-6E1E-464B-B694-774796228345}"/>
              </a:ext>
            </a:extLst>
          </p:cNvPr>
          <p:cNvGrpSpPr/>
          <p:nvPr/>
        </p:nvGrpSpPr>
        <p:grpSpPr>
          <a:xfrm>
            <a:off x="0" y="5013031"/>
            <a:ext cx="12192000" cy="1909138"/>
            <a:chOff x="0" y="4948862"/>
            <a:chExt cx="12192000" cy="1909138"/>
          </a:xfrm>
        </p:grpSpPr>
        <p:sp>
          <p:nvSpPr>
            <p:cNvPr id="3" name="Freeform: Shape 2">
              <a:extLst>
                <a:ext uri="{FF2B5EF4-FFF2-40B4-BE49-F238E27FC236}">
                  <a16:creationId xmlns:a16="http://schemas.microsoft.com/office/drawing/2014/main" id="{BE9716D1-1B8A-4EE1-AF75-5FAB727258FF}"/>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5C26E993-32E1-49FC-8C61-087D6585835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EAA3462E-F937-48DE-9EDA-6A6390EF2C63}"/>
              </a:ext>
            </a:extLst>
          </p:cNvPr>
          <p:cNvSpPr/>
          <p:nvPr/>
        </p:nvSpPr>
        <p:spPr>
          <a:xfrm>
            <a:off x="304800" y="120316"/>
            <a:ext cx="11582400" cy="66173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dirty="0"/>
              <a:t>Step to reproduce: -</a:t>
            </a:r>
          </a:p>
          <a:p>
            <a:pPr marL="342900" indent="-342900">
              <a:buAutoNum type="arabicParenR"/>
            </a:pPr>
            <a:r>
              <a:rPr lang="en-IN" sz="2000" dirty="0">
                <a:latin typeface="Bell MT" panose="02020503060305020303" pitchFamily="18" charset="0"/>
              </a:rPr>
              <a:t>Using Nmap, I have scanned the website to know which Port are open. As Open SSL is open on 443/tcp port</a:t>
            </a:r>
            <a:r>
              <a:rPr lang="en-IN" dirty="0"/>
              <a:t>.</a:t>
            </a:r>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endParaRPr lang="en-IN" dirty="0"/>
          </a:p>
          <a:p>
            <a:endParaRPr lang="en-IN" dirty="0"/>
          </a:p>
          <a:p>
            <a:endParaRPr lang="en-IN" dirty="0"/>
          </a:p>
          <a:p>
            <a:pPr marL="342900" indent="-342900">
              <a:buAutoNum type="arabicParenR"/>
            </a:pPr>
            <a:endParaRPr lang="en-IN" dirty="0"/>
          </a:p>
          <a:p>
            <a:pPr marL="342900" indent="-342900">
              <a:buAutoNum type="arabicParenR"/>
            </a:pPr>
            <a:endParaRPr lang="en-IN" dirty="0"/>
          </a:p>
          <a:p>
            <a:endParaRPr lang="en-IN" dirty="0"/>
          </a:p>
        </p:txBody>
      </p:sp>
      <p:pic>
        <p:nvPicPr>
          <p:cNvPr id="6" name="Picture 5">
            <a:extLst>
              <a:ext uri="{FF2B5EF4-FFF2-40B4-BE49-F238E27FC236}">
                <a16:creationId xmlns:a16="http://schemas.microsoft.com/office/drawing/2014/main" id="{BDFE5B1A-FE6B-4556-8D81-F759C0FA8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674" y="913768"/>
            <a:ext cx="6665494" cy="2037979"/>
          </a:xfrm>
          <a:prstGeom prst="rect">
            <a:avLst/>
          </a:prstGeom>
        </p:spPr>
      </p:pic>
      <p:sp>
        <p:nvSpPr>
          <p:cNvPr id="7" name="Rectangle 6">
            <a:extLst>
              <a:ext uri="{FF2B5EF4-FFF2-40B4-BE49-F238E27FC236}">
                <a16:creationId xmlns:a16="http://schemas.microsoft.com/office/drawing/2014/main" id="{1B4EDA75-EDAC-4426-A18F-410D1673FB05}"/>
              </a:ext>
            </a:extLst>
          </p:cNvPr>
          <p:cNvSpPr/>
          <p:nvPr/>
        </p:nvSpPr>
        <p:spPr>
          <a:xfrm>
            <a:off x="2558716" y="2221832"/>
            <a:ext cx="1836821" cy="17646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5A2CCFB0-7F92-4BA3-A35F-63A93CA1FECB}"/>
              </a:ext>
            </a:extLst>
          </p:cNvPr>
          <p:cNvCxnSpPr/>
          <p:nvPr/>
        </p:nvCxnSpPr>
        <p:spPr>
          <a:xfrm>
            <a:off x="1451811" y="2342147"/>
            <a:ext cx="109086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452391BD-816F-4415-BBA1-C833A63DD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3" y="3198095"/>
            <a:ext cx="7010399" cy="2593104"/>
          </a:xfrm>
          <a:prstGeom prst="rect">
            <a:avLst/>
          </a:prstGeom>
        </p:spPr>
      </p:pic>
      <p:pic>
        <p:nvPicPr>
          <p:cNvPr id="11" name="Picture 10">
            <a:extLst>
              <a:ext uri="{FF2B5EF4-FFF2-40B4-BE49-F238E27FC236}">
                <a16:creationId xmlns:a16="http://schemas.microsoft.com/office/drawing/2014/main" id="{1AF3C314-8EA0-4EEF-BA6B-6ABDD7410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017" y="4311991"/>
            <a:ext cx="3855720" cy="701040"/>
          </a:xfrm>
          <a:prstGeom prst="rect">
            <a:avLst/>
          </a:prstGeom>
        </p:spPr>
      </p:pic>
      <p:sp>
        <p:nvSpPr>
          <p:cNvPr id="12" name="Rectangle 11">
            <a:extLst>
              <a:ext uri="{FF2B5EF4-FFF2-40B4-BE49-F238E27FC236}">
                <a16:creationId xmlns:a16="http://schemas.microsoft.com/office/drawing/2014/main" id="{D73E3AA7-FB50-406E-BFFB-FCEC1292C015}"/>
              </a:ext>
            </a:extLst>
          </p:cNvPr>
          <p:cNvSpPr/>
          <p:nvPr/>
        </p:nvSpPr>
        <p:spPr>
          <a:xfrm>
            <a:off x="4989095" y="4717630"/>
            <a:ext cx="930442" cy="19125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5F8E6484-6CA9-4EA1-8735-E6C539F14E40}"/>
              </a:ext>
            </a:extLst>
          </p:cNvPr>
          <p:cNvSpPr/>
          <p:nvPr/>
        </p:nvSpPr>
        <p:spPr>
          <a:xfrm>
            <a:off x="481264" y="4713394"/>
            <a:ext cx="1475874" cy="19549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3C2E9D10-B10F-46B2-A86A-7A25E7C9F7A2}"/>
              </a:ext>
            </a:extLst>
          </p:cNvPr>
          <p:cNvCxnSpPr>
            <a:cxnSpLocks/>
          </p:cNvCxnSpPr>
          <p:nvPr/>
        </p:nvCxnSpPr>
        <p:spPr>
          <a:xfrm flipH="1">
            <a:off x="5309937" y="3954379"/>
            <a:ext cx="609600" cy="689810"/>
          </a:xfrm>
          <a:prstGeom prst="straightConnector1">
            <a:avLst/>
          </a:prstGeom>
          <a:ln w="28575">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A4934AC-5948-4E9F-A465-C57DA465CD95}"/>
              </a:ext>
            </a:extLst>
          </p:cNvPr>
          <p:cNvCxnSpPr>
            <a:cxnSpLocks/>
          </p:cNvCxnSpPr>
          <p:nvPr/>
        </p:nvCxnSpPr>
        <p:spPr>
          <a:xfrm>
            <a:off x="112295" y="3753853"/>
            <a:ext cx="296779" cy="9595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081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80F5F0-96AF-481E-BF72-98CA69B3F823}"/>
              </a:ext>
            </a:extLst>
          </p:cNvPr>
          <p:cNvGrpSpPr/>
          <p:nvPr/>
        </p:nvGrpSpPr>
        <p:grpSpPr>
          <a:xfrm>
            <a:off x="-47429" y="5297883"/>
            <a:ext cx="12192000" cy="1909138"/>
            <a:chOff x="0" y="4948862"/>
            <a:chExt cx="12192000" cy="1909138"/>
          </a:xfrm>
        </p:grpSpPr>
        <p:sp>
          <p:nvSpPr>
            <p:cNvPr id="3" name="Freeform: Shape 2">
              <a:extLst>
                <a:ext uri="{FF2B5EF4-FFF2-40B4-BE49-F238E27FC236}">
                  <a16:creationId xmlns:a16="http://schemas.microsoft.com/office/drawing/2014/main" id="{D9BB682E-7C7C-42F8-AA6D-A357CC1521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0F245B6-FBFC-4235-9DDE-20A3A4349370}"/>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D2F2CBA0-3662-471C-AD3D-3A1C94A17560}"/>
              </a:ext>
            </a:extLst>
          </p:cNvPr>
          <p:cNvSpPr/>
          <p:nvPr/>
        </p:nvSpPr>
        <p:spPr>
          <a:xfrm>
            <a:off x="280737" y="88232"/>
            <a:ext cx="11574379" cy="6705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dirty="0">
                <a:latin typeface="Arial Black" panose="020B0A04020102020204" pitchFamily="34" charset="0"/>
              </a:rPr>
              <a:t>Observation: -</a:t>
            </a:r>
          </a:p>
          <a:p>
            <a:r>
              <a:rPr lang="en-IN" sz="2400" dirty="0">
                <a:latin typeface="Bell MT" panose="02020503060305020303" pitchFamily="18" charset="0"/>
              </a:rPr>
              <a:t>I have observed that remote web server is running on old version of Open SSL that is no longer supported. </a:t>
            </a:r>
            <a:r>
              <a:rPr lang="en-IN" sz="2400" dirty="0">
                <a:effectLst/>
                <a:latin typeface="Bell MT" panose="02020503060305020303" pitchFamily="18" charset="0"/>
                <a:ea typeface="Calibri" panose="020F0502020204030204" pitchFamily="34" charset="0"/>
                <a:cs typeface="Times New Roman" panose="02020603050405020304" pitchFamily="18" charset="0"/>
              </a:rPr>
              <a:t>As long as the vulnerable version of OpenSSL is in use it can be abused. If we keep continue to use it, as a result it can be likely to contain the security vulnerabilities too.</a:t>
            </a:r>
          </a:p>
          <a:p>
            <a:endParaRPr lang="en-IN" sz="2400" dirty="0">
              <a:latin typeface="Bell MT" panose="02020503060305020303" pitchFamily="18" charset="0"/>
            </a:endParaRPr>
          </a:p>
          <a:p>
            <a:r>
              <a:rPr lang="en-IN" sz="2400" dirty="0">
                <a:latin typeface="Arial Black" panose="020B0A04020102020204" pitchFamily="34" charset="0"/>
              </a:rPr>
              <a:t>Risk: - </a:t>
            </a:r>
          </a:p>
          <a:p>
            <a:r>
              <a:rPr lang="en-IN" sz="2400" dirty="0">
                <a:latin typeface="Bell MT" panose="02020503060305020303" pitchFamily="18" charset="0"/>
              </a:rPr>
              <a:t>Open SSL patches </a:t>
            </a:r>
            <a:r>
              <a:rPr lang="en-IN" sz="2400" dirty="0">
                <a:solidFill>
                  <a:srgbClr val="FF0000"/>
                </a:solidFill>
                <a:latin typeface="Berlin Sans FB" panose="020E0602020502020306" pitchFamily="34" charset="0"/>
              </a:rPr>
              <a:t>high-severity</a:t>
            </a:r>
            <a:r>
              <a:rPr lang="en-IN" sz="2400" dirty="0">
                <a:latin typeface="Bell MT" panose="02020503060305020303" pitchFamily="18" charset="0"/>
              </a:rPr>
              <a:t> vulnerability. It causes a severe impact on server. It allow the attacker to change an application behaviour or cause the app to crash.</a:t>
            </a:r>
          </a:p>
          <a:p>
            <a:endParaRPr lang="en-IN" sz="2400" dirty="0">
              <a:latin typeface="Bell MT" panose="02020503060305020303" pitchFamily="18" charset="0"/>
            </a:endParaRPr>
          </a:p>
          <a:p>
            <a:r>
              <a:rPr lang="en-IN" sz="2400" dirty="0">
                <a:latin typeface="Arial Black" panose="020B0A04020102020204" pitchFamily="34" charset="0"/>
              </a:rPr>
              <a:t>Recommendation: -</a:t>
            </a:r>
          </a:p>
          <a:p>
            <a:r>
              <a:rPr lang="en-IN" sz="2400" dirty="0">
                <a:latin typeface="Bell MT" panose="02020503060305020303" pitchFamily="18" charset="0"/>
              </a:rPr>
              <a:t>Upgrade to the latest and supported version of OpenSSL.</a:t>
            </a:r>
          </a:p>
          <a:p>
            <a:endParaRPr lang="en-IN" sz="2400" dirty="0">
              <a:latin typeface="Bell MT" panose="02020503060305020303" pitchFamily="18" charset="0"/>
            </a:endParaRPr>
          </a:p>
          <a:p>
            <a:endParaRPr lang="en-IN" sz="2400" dirty="0">
              <a:latin typeface="Bell MT" panose="02020503060305020303" pitchFamily="18" charset="0"/>
            </a:endParaRPr>
          </a:p>
          <a:p>
            <a:endParaRPr lang="en-IN" sz="2400" dirty="0">
              <a:latin typeface="Bell MT" panose="02020503060305020303" pitchFamily="18" charset="0"/>
            </a:endParaRPr>
          </a:p>
          <a:p>
            <a:r>
              <a:rPr lang="en-IN" sz="2400" dirty="0">
                <a:latin typeface="Bell MT" panose="02020503060305020303" pitchFamily="18" charset="0"/>
              </a:rPr>
              <a:t> </a:t>
            </a:r>
          </a:p>
        </p:txBody>
      </p:sp>
      <p:pic>
        <p:nvPicPr>
          <p:cNvPr id="6" name="Picture 5">
            <a:extLst>
              <a:ext uri="{FF2B5EF4-FFF2-40B4-BE49-F238E27FC236}">
                <a16:creationId xmlns:a16="http://schemas.microsoft.com/office/drawing/2014/main" id="{9E92C69A-7DE0-4389-A2D5-D80F85B3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463" y="5013030"/>
            <a:ext cx="7547809" cy="1556212"/>
          </a:xfrm>
          <a:prstGeom prst="rect">
            <a:avLst/>
          </a:prstGeom>
        </p:spPr>
      </p:pic>
    </p:spTree>
    <p:extLst>
      <p:ext uri="{BB962C8B-B14F-4D97-AF65-F5344CB8AC3E}">
        <p14:creationId xmlns:p14="http://schemas.microsoft.com/office/powerpoint/2010/main" val="63366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TotalTime>
  <Words>1103</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Bell MT</vt:lpstr>
      <vt:lpstr>Berlin Sans FB</vt:lpstr>
      <vt:lpstr>Berlin Sans FB Demi</vt:lpstr>
      <vt:lpstr>Britannic Bold</vt:lpstr>
      <vt:lpstr>Calibri</vt:lpstr>
      <vt:lpstr>Calibri Light</vt:lpstr>
      <vt:lpstr>Office Theme</vt:lpstr>
      <vt:lpstr>PowerPoint Presentation</vt:lpstr>
      <vt:lpstr>PowerPoint Presentation</vt:lpstr>
      <vt:lpstr>PowerPoint Presentation</vt:lpstr>
      <vt:lpstr>Above website is an online bank portal name as Zero Online Banking. Zero Banking provide a greener and more convenient way to manage a money. It enables to check your account balance, transfer money and keep a record of your transactions.    Zero Online Banking is a vulnerable website. A vulnerable website allows an attacker to gain some level of control of the site, and possibly the hosting server. Here I have use NESSUS an Automatic Vulnerability Scanner to find automatic vulnerability on Zero Bank Portal.  Using Nessus, I have found almost 145 vulnerabilities on the website. Here I have found almost 18 critical vulnerabilities on website. Some of the Critical Vulnerabilities found are: - 1) Unsupported Web Server Detection 2) Apache Tomcat Multiple Vulnerability 3) Open SSL Unsupported 4) Apache HTTP Server (Multiple Server) 5) Apache Httpd (Multiple Server)  </vt:lpstr>
      <vt:lpstr>PowerPoint Presentation</vt:lpstr>
      <vt:lpstr>PowerPoint Presentation</vt:lpstr>
      <vt:lpstr> As Open SSL Unsupported is one of the critical VPR Top Threats vulnerability.  Zero Online banking website http://zero.webappsecurity.com/ has an endpoint that is vulnerable to a vulnerability- namely as Open SSL Unsupported. As Open SSL is high severe vulnerability that allow that an attacker to change an application behaviour or cause the app to crash.  This vulnerability arises due to the remote web server is running a version of Open SSL that is no longer supported to this server. Lack of support implies that no security patches for the product will be released by the vendor. As the result, it is likely to contain some of Security Vulnerabilities.  </vt:lpstr>
      <vt:lpstr>PowerPoint Presentation</vt:lpstr>
      <vt:lpstr>PowerPoint Presentation</vt:lpstr>
      <vt:lpstr>PowerPoint Presentation</vt:lpstr>
      <vt:lpstr>PowerPoint Presentation</vt:lpstr>
      <vt:lpstr>3) Website is Vulnerable to SSL-dh-Params: -        Weak ephemeral Diffie-Hellman parameter detection for SSL/TLS services. Sender and Receiver make a common secret key in Diffie-Hellman algorithm and then they start communicating with each other over the public channel which is known to everyone.  In this attack, the attacker tries to stop the communication happening between sender and receiver and attacker can do this by deleting messages or by confusing the parties with miscommunication. Some more attacks like Insider attack, Outsider attack, etc  are possible on Diffie-Hellman. To reduce the possibility of attacks on Diffie-Hellman algorithm, we have enhanced the Diffie-Hellman algorithm to a next level.             </vt:lpstr>
      <vt:lpstr>4) Website is Vulnerable for SSL Certificate: -       SSL establishes an encrypted link between the browser and server. Whatever data is passed between these two, SSL ensures that it is private and secure. When using an expired certificate, you risk your encryption and mutual authentication. As a result, both your website and users are susceptible to attacks and viruses. For example, a hacker can take advantage of a website with an expired SSL certificate and create a fake website identical to it. Fixing expired certificates is a vital process that protects your site from theft and damage.                </vt:lpstr>
      <vt:lpstr>5) Website is Vulnerable to SSL-Heartbleed: -       The Heartbleed Bug is a serious vulnerability in the popular OpenSSL cryptographic software library. This weakness allows stealing the information protected, under normal conditions, by the SSL/TLS encryption used to secure the Internet. SSL/TLS provides communication security and privacy over the Internet for applications such as web, email, instant messaging (IM) and some virtual private networks (VPNs).     The Heartbleed bug allows anyone on the Internet to read the memory of the systems protected by the vulnerable versions of the OpenSSL software. This compromises the secret keys used to identify the service providers and to encrypt the traffic, the names and passwords of the users and the actual content. This allows attackers to eavesdrop on communications, steal data directly from the services and users and to impersonate services and users.           </vt:lpstr>
      <vt:lpstr>Vulnerability Report by NESSUS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Sohan</dc:creator>
  <cp:lastModifiedBy>Sohan</cp:lastModifiedBy>
  <cp:revision>34</cp:revision>
  <dcterms:created xsi:type="dcterms:W3CDTF">2022-02-05T13:48:13Z</dcterms:created>
  <dcterms:modified xsi:type="dcterms:W3CDTF">2022-02-08T09:45:34Z</dcterms:modified>
</cp:coreProperties>
</file>