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CC428AC-663C-4CAC-BDF7-A0271CEE6E34}">
  <a:tblStyle styleId="{8CC428AC-663C-4CAC-BDF7-A0271CEE6E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Cryptic Splice Site </a:t>
            </a:r>
            <a:r>
              <a:rPr lang="en">
                <a:solidFill>
                  <a:srgbClr val="00E7FF"/>
                </a:solidFill>
              </a:rPr>
              <a:t>i</a:t>
            </a:r>
            <a:r>
              <a:rPr lang="en"/>
              <a:t>dentifier (CSS</a:t>
            </a:r>
            <a:r>
              <a:rPr lang="en">
                <a:solidFill>
                  <a:srgbClr val="00E7FF"/>
                </a:solidFill>
              </a:rPr>
              <a:t>i</a:t>
            </a:r>
            <a:r>
              <a:rPr lang="en"/>
              <a:t>)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 Python 3 Program by Sohan Choudhury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to identify cryptic splice sites</a:t>
            </a:r>
          </a:p>
          <a:p>
            <a:pPr indent="-317500" lvl="1" marL="914400" rtl="0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Cryptic / non canonical splice sites: splice junctions that are not in the annotation file</a:t>
            </a:r>
          </a:p>
          <a:p>
            <a:pPr indent="-342900" lvl="0" marL="457200" rtl="0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CSSi analyzes .tab file and compares to GTF / GFF3 file</a:t>
            </a:r>
          </a:p>
          <a:p>
            <a:pPr indent="-317500" lvl="1" marL="914400" rtl="0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.tab file is generated and provided by user</a:t>
            </a:r>
          </a:p>
          <a:p>
            <a:pPr indent="-317500" lvl="1" marL="914400" rtl="0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GTF / GFF3 files are standard and can be found on GENCODE</a:t>
            </a:r>
          </a:p>
          <a:p>
            <a:pPr indent="-342900" lvl="0" marL="457200" rtl="0">
              <a:lnSpc>
                <a:spcPct val="23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Output is both printed &amp; saved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Single .tab file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en"/>
              <a:t>OR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Text file containing list of locations of multiple .tab files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b="1" lang="en"/>
              <a:t>AND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Annotation file (GTF or GFF3)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Output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4370700" cy="117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Tab-delimited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Contains </a:t>
            </a:r>
            <a:r>
              <a:rPr i="1" lang="en"/>
              <a:t>only</a:t>
            </a:r>
            <a:r>
              <a:rPr lang="en"/>
              <a:t> novel splice junctions</a:t>
            </a:r>
          </a:p>
        </p:txBody>
      </p:sp>
      <p:graphicFrame>
        <p:nvGraphicFramePr>
          <p:cNvPr id="163" name="Shape 163"/>
          <p:cNvGraphicFramePr/>
          <p:nvPr/>
        </p:nvGraphicFramePr>
        <p:xfrm>
          <a:off x="281438" y="23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{8CC428AC-663C-4CAC-BDF7-A0271CEE6E34}</a:tableStyleId>
              </a:tblPr>
              <a:tblGrid>
                <a:gridCol w="1310850"/>
                <a:gridCol w="1025125"/>
                <a:gridCol w="1434850"/>
                <a:gridCol w="1498950"/>
                <a:gridCol w="1062925"/>
                <a:gridCol w="1315075"/>
                <a:gridCol w="1038700"/>
              </a:tblGrid>
              <a:tr h="963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Gene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Direction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Cryptic Case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Annotated Case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Difference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Directionality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Uniquely Mapped Reads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696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Gene name; gene ID</a:t>
                      </a:r>
                    </a:p>
                  </a:txBody>
                  <a:tcPr marT="91425" marB="91425" marR="91425" marL="91425"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buSzPts val="1400"/>
                        <a:buFont typeface="Courier New"/>
                        <a:buChar char="+"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 -</a:t>
                      </a:r>
                    </a:p>
                  </a:txBody>
                  <a:tcPr marT="91425" marB="91425" marR="91425" marL="91425"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chrN: A - B</a:t>
                      </a:r>
                    </a:p>
                  </a:txBody>
                  <a:tcPr marT="91425" marB="91425" marR="91425" marL="91425"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chrN: X - Y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up/downstream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37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WASH7P; ENSG000123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chr1: 1827 - 1926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Chr1: 1827 - 2028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downstream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64" name="Shape 164"/>
          <p:cNvSpPr txBox="1"/>
          <p:nvPr>
            <p:ph idx="1" type="body"/>
          </p:nvPr>
        </p:nvSpPr>
        <p:spPr>
          <a:xfrm>
            <a:off x="4461600" y="1017725"/>
            <a:ext cx="4370700" cy="65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Works for all 3 cases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r>
              <a:rPr lang="en"/>
              <a:t>Alternative Splicing</a:t>
            </a:r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0" l="40022" r="1268" t="-3391"/>
          <a:stretch/>
        </p:blipFill>
        <p:spPr>
          <a:xfrm>
            <a:off x="3463150" y="1407050"/>
            <a:ext cx="5369149" cy="34635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800" y="225400"/>
            <a:ext cx="2633826" cy="46451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/>
              <a:t>Alternative Splicing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0" l="40022" r="1268" t="-3391"/>
          <a:stretch/>
        </p:blipFill>
        <p:spPr>
          <a:xfrm>
            <a:off x="3463150" y="1407050"/>
            <a:ext cx="5369149" cy="34635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800" y="225400"/>
            <a:ext cx="2633826" cy="46451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0" name="Shape 80"/>
          <p:cNvSpPr/>
          <p:nvPr/>
        </p:nvSpPr>
        <p:spPr>
          <a:xfrm>
            <a:off x="7028775" y="2438550"/>
            <a:ext cx="1583700" cy="26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028775" y="3943425"/>
            <a:ext cx="1583700" cy="26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7028775" y="3583500"/>
            <a:ext cx="1721400" cy="26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314313" y="354750"/>
            <a:ext cx="2536800" cy="171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311700" y="3995225"/>
            <a:ext cx="1788600" cy="82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3565625" y="1839150"/>
            <a:ext cx="3141000" cy="14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rot="-887829">
            <a:off x="5293119" y="3060522"/>
            <a:ext cx="1583412" cy="15372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 rot="4768648">
            <a:off x="3856687" y="2756809"/>
            <a:ext cx="1793867" cy="2085487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3 Cases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587363" y="2341850"/>
            <a:ext cx="7854273" cy="1054724"/>
            <a:chOff x="588450" y="3432425"/>
            <a:chExt cx="7854273" cy="1054724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3">
              <a:alphaModFix/>
            </a:blip>
            <a:srcRect b="-1308" l="0" r="0" t="84360"/>
            <a:stretch/>
          </p:blipFill>
          <p:spPr>
            <a:xfrm>
              <a:off x="588450" y="3432425"/>
              <a:ext cx="7854273" cy="1054724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grpSp>
          <p:nvGrpSpPr>
            <p:cNvPr id="95" name="Shape 95"/>
            <p:cNvGrpSpPr/>
            <p:nvPr/>
          </p:nvGrpSpPr>
          <p:grpSpPr>
            <a:xfrm>
              <a:off x="2602500" y="3504200"/>
              <a:ext cx="543025" cy="348300"/>
              <a:chOff x="2602500" y="3504200"/>
              <a:chExt cx="543025" cy="348300"/>
            </a:xfrm>
          </p:grpSpPr>
          <p:cxnSp>
            <p:nvCxnSpPr>
              <p:cNvPr id="96" name="Shape 96"/>
              <p:cNvCxnSpPr/>
              <p:nvPr/>
            </p:nvCxnSpPr>
            <p:spPr>
              <a:xfrm flipH="1" rot="10800000">
                <a:off x="2602500" y="3504200"/>
                <a:ext cx="266400" cy="348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97" name="Shape 97"/>
              <p:cNvCxnSpPr/>
              <p:nvPr/>
            </p:nvCxnSpPr>
            <p:spPr>
              <a:xfrm rot="10800000">
                <a:off x="2858725" y="3514350"/>
                <a:ext cx="286800" cy="327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</p:grpSp>
      <p:grpSp>
        <p:nvGrpSpPr>
          <p:cNvPr id="98" name="Shape 98"/>
          <p:cNvGrpSpPr/>
          <p:nvPr/>
        </p:nvGrpSpPr>
        <p:grpSpPr>
          <a:xfrm>
            <a:off x="588450" y="1091850"/>
            <a:ext cx="7658525" cy="1054724"/>
            <a:chOff x="588450" y="1485675"/>
            <a:chExt cx="7658525" cy="1054724"/>
          </a:xfrm>
        </p:grpSpPr>
        <p:pic>
          <p:nvPicPr>
            <p:cNvPr id="99" name="Shape 99"/>
            <p:cNvPicPr preferRelativeResize="0"/>
            <p:nvPr/>
          </p:nvPicPr>
          <p:blipFill rotWithShape="1">
            <a:blip r:embed="rId3">
              <a:alphaModFix/>
            </a:blip>
            <a:srcRect b="15919" l="0" r="0" t="66686"/>
            <a:stretch/>
          </p:blipFill>
          <p:spPr>
            <a:xfrm>
              <a:off x="588450" y="1485675"/>
              <a:ext cx="7658525" cy="1054724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cxnSp>
          <p:nvCxnSpPr>
            <p:cNvPr id="100" name="Shape 100"/>
            <p:cNvCxnSpPr/>
            <p:nvPr/>
          </p:nvCxnSpPr>
          <p:spPr>
            <a:xfrm flipH="1" rot="10800000">
              <a:off x="2295100" y="1557325"/>
              <a:ext cx="287100" cy="3177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1" name="Shape 101"/>
            <p:cNvCxnSpPr/>
            <p:nvPr/>
          </p:nvCxnSpPr>
          <p:spPr>
            <a:xfrm rot="10800000">
              <a:off x="2602488" y="1567525"/>
              <a:ext cx="286800" cy="312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02" name="Shape 102"/>
          <p:cNvGrpSpPr/>
          <p:nvPr/>
        </p:nvGrpSpPr>
        <p:grpSpPr>
          <a:xfrm>
            <a:off x="587432" y="3591834"/>
            <a:ext cx="8336703" cy="1260263"/>
            <a:chOff x="311700" y="1331975"/>
            <a:chExt cx="8436251" cy="1229525"/>
          </a:xfrm>
        </p:grpSpPr>
        <p:pic>
          <p:nvPicPr>
            <p:cNvPr id="103" name="Shape 103"/>
            <p:cNvPicPr preferRelativeResize="0"/>
            <p:nvPr/>
          </p:nvPicPr>
          <p:blipFill rotWithShape="1">
            <a:blip r:embed="rId3">
              <a:alphaModFix/>
            </a:blip>
            <a:srcRect b="21587" l="0" r="36297" t="66686"/>
            <a:stretch/>
          </p:blipFill>
          <p:spPr>
            <a:xfrm>
              <a:off x="311700" y="1331975"/>
              <a:ext cx="8436251" cy="1229525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sp>
          <p:nvSpPr>
            <p:cNvPr id="104" name="Shape 104"/>
            <p:cNvSpPr/>
            <p:nvPr/>
          </p:nvSpPr>
          <p:spPr>
            <a:xfrm>
              <a:off x="3760300" y="1424200"/>
              <a:ext cx="819600" cy="572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05" name="Shape 105"/>
            <p:cNvCxnSpPr/>
            <p:nvPr/>
          </p:nvCxnSpPr>
          <p:spPr>
            <a:xfrm flipH="1" rot="10800000">
              <a:off x="3288952" y="1383073"/>
              <a:ext cx="502200" cy="625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6" name="Shape 106"/>
            <p:cNvCxnSpPr/>
            <p:nvPr/>
          </p:nvCxnSpPr>
          <p:spPr>
            <a:xfrm rot="10800000">
              <a:off x="3780700" y="1383100"/>
              <a:ext cx="850500" cy="645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GTF / GFF3 Files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Tab-delimited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Annotation file</a:t>
            </a:r>
          </a:p>
          <a:p>
            <a:pPr indent="0" lvl="0" mar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18" name="Shape 118"/>
          <p:cNvGraphicFramePr/>
          <p:nvPr/>
        </p:nvGraphicFramePr>
        <p:xfrm>
          <a:off x="593938" y="2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{8CC428AC-663C-4CAC-BDF7-A0271CEE6E34}</a:tableStyleId>
              </a:tblPr>
              <a:tblGrid>
                <a:gridCol w="995025"/>
                <a:gridCol w="964275"/>
                <a:gridCol w="800325"/>
                <a:gridCol w="851575"/>
                <a:gridCol w="902825"/>
                <a:gridCol w="718350"/>
                <a:gridCol w="923300"/>
                <a:gridCol w="708150"/>
                <a:gridCol w="1261375"/>
              </a:tblGrid>
              <a:tr h="9633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Sequence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Source of feature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Type of Feature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Start of Feature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End of Feature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Misc.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Direction</a:t>
                      </a:r>
                    </a:p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(+, -)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Misc.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All other descriptions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6968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chr1</a:t>
                      </a:r>
                    </a:p>
                  </a:txBody>
                  <a:tcPr marT="91425" marB="91425" marR="91425" marL="91425"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HAVANA</a:t>
                      </a:r>
                    </a:p>
                  </a:txBody>
                  <a:tcPr marT="91425" marB="91425" marR="91425" marL="91425"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gene</a:t>
                      </a:r>
                    </a:p>
                  </a:txBody>
                  <a:tcPr marT="91425" marB="91425" marR="91425" marL="91425"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21300</a:t>
                      </a:r>
                    </a:p>
                  </a:txBody>
                  <a:tcPr marT="91425" marB="91425" marR="91425" marL="91425"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23459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gene_ID “gn1”;</a:t>
                      </a:r>
                    </a:p>
                    <a:p>
                      <a:pPr indent="0" lvl="0" marL="0">
                        <a:lnSpc>
                          <a:spcPct val="2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gene_name “X2”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378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chr2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Ensembl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exon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67393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70122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2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exon_number=1;</a:t>
                      </a:r>
                    </a:p>
                    <a:p>
                      <a:pPr indent="0" lvl="0" marL="0">
                        <a:lnSpc>
                          <a:spcPct val="2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gene_ID=type08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825" y="539250"/>
            <a:ext cx="504825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3965200" y="440575"/>
            <a:ext cx="4334100" cy="65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4098400" y="1680300"/>
            <a:ext cx="3555300" cy="57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2" name="Shape 122"/>
          <p:cNvCxnSpPr/>
          <p:nvPr/>
        </p:nvCxnSpPr>
        <p:spPr>
          <a:xfrm>
            <a:off x="5153750" y="686475"/>
            <a:ext cx="307500" cy="6249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3" name="Shape 123"/>
          <p:cNvCxnSpPr/>
          <p:nvPr/>
        </p:nvCxnSpPr>
        <p:spPr>
          <a:xfrm flipH="1">
            <a:off x="6434500" y="645375"/>
            <a:ext cx="338100" cy="7071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4" name="Shape 124"/>
          <p:cNvSpPr/>
          <p:nvPr/>
        </p:nvSpPr>
        <p:spPr>
          <a:xfrm>
            <a:off x="5522600" y="1280750"/>
            <a:ext cx="71700" cy="215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6315325" y="1280788"/>
            <a:ext cx="71700" cy="215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STAR .tab Output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825" y="539250"/>
            <a:ext cx="504825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3965200" y="440575"/>
            <a:ext cx="4334100" cy="65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4098400" y="1680300"/>
            <a:ext cx="3555300" cy="57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6403500" y="1280788"/>
            <a:ext cx="71700" cy="215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7110900" y="1280775"/>
            <a:ext cx="71700" cy="215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6" name="Shape 136"/>
          <p:cNvCxnSpPr/>
          <p:nvPr/>
        </p:nvCxnSpPr>
        <p:spPr>
          <a:xfrm flipH="1">
            <a:off x="6516425" y="624975"/>
            <a:ext cx="123000" cy="6558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7" name="Shape 137"/>
          <p:cNvCxnSpPr/>
          <p:nvPr/>
        </p:nvCxnSpPr>
        <p:spPr>
          <a:xfrm>
            <a:off x="6916075" y="630075"/>
            <a:ext cx="143700" cy="6456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Tab-delimited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Splice Junction Notation file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39" name="Shape 139"/>
          <p:cNvGraphicFramePr/>
          <p:nvPr/>
        </p:nvGraphicFramePr>
        <p:xfrm>
          <a:off x="593938" y="2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{8CC428AC-663C-4CAC-BDF7-A0271CEE6E34}</a:tableStyleId>
              </a:tblPr>
              <a:tblGrid>
                <a:gridCol w="1271675"/>
                <a:gridCol w="882325"/>
                <a:gridCol w="882250"/>
                <a:gridCol w="923300"/>
                <a:gridCol w="708150"/>
                <a:gridCol w="564675"/>
                <a:gridCol w="1384375"/>
                <a:gridCol w="749125"/>
                <a:gridCol w="759325"/>
              </a:tblGrid>
              <a:tr h="963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Chromosome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Junction Start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Junction End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Direction</a:t>
                      </a:r>
                    </a:p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(1 = +; </a:t>
                      </a:r>
                    </a:p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 = -)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Misc.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Misc.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Uniquely Mapped Reads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Misc.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Misc.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  <a:tr h="696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chr1</a:t>
                      </a:r>
                    </a:p>
                  </a:txBody>
                  <a:tcPr marT="91425" marB="91425" marR="91425" marL="91425"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23002</a:t>
                      </a:r>
                    </a:p>
                  </a:txBody>
                  <a:tcPr marT="91425" marB="91425" marR="91425" marL="91425"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26477</a:t>
                      </a:r>
                    </a:p>
                  </a:txBody>
                  <a:tcPr marT="91425" marB="91425" marR="91425" marL="91425"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  <a:tr h="737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chr22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948015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951739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CSS</a:t>
            </a: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