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5D030E9-B8EB-4E7F-99B7-A02AB81DE71D}">
  <a:tblStyle styleId="{C5D030E9-B8EB-4E7F-99B7-A02AB81DE7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File_format" TargetMode="External"/><Relationship Id="rId4" Type="http://schemas.openxmlformats.org/officeDocument/2006/relationships/hyperlink" Target="https://en.wikipedia.org/wiki/Nucleotide_sequence" TargetMode="External"/><Relationship Id="rId5" Type="http://schemas.openxmlformats.org/officeDocument/2006/relationships/hyperlink" Target="https://en.wikipedia.org/wiki/Peptide_sequenc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genetics.bwh.harvard.edu/pph/FASTA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43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Genomic Computing Basics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Sohan Choudhury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4600475" y="1506225"/>
            <a:ext cx="39141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[ File Formats 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283100" y="483550"/>
            <a:ext cx="7206600" cy="102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FASTQ </a:t>
            </a:r>
            <a:r>
              <a:rPr lang="en" sz="3000">
                <a:solidFill>
                  <a:schemeClr val="accent6"/>
                </a:solidFill>
              </a:rPr>
              <a:t>(FASTA + Quality)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409850" y="1502975"/>
            <a:ext cx="84018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Text-based format f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 storing both a biological sequence (usually nucleotide sequence) and its corresponding quality scores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Nucleotides or amino acids a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 represented using single-letter codes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Format: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31FFF2"/>
                </a:solidFill>
                <a:latin typeface="Lato"/>
                <a:ea typeface="Lato"/>
                <a:cs typeface="Lato"/>
                <a:sym typeface="Lato"/>
              </a:rPr>
              <a:t>Line 1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begins with a '@' character and is followed by a sequence identifier and an optional description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31FFF2"/>
                </a:solidFill>
                <a:latin typeface="Lato"/>
                <a:ea typeface="Lato"/>
                <a:cs typeface="Lato"/>
                <a:sym typeface="Lato"/>
              </a:rPr>
              <a:t>Line 2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is the raw sequence letters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31FFF2"/>
                </a:solidFill>
                <a:latin typeface="Lato"/>
                <a:ea typeface="Lato"/>
                <a:cs typeface="Lato"/>
                <a:sym typeface="Lato"/>
              </a:rPr>
              <a:t>Line 3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begins with a '+' character and is optionally followed by the same sequence identifier (and any description) again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31FFF2"/>
                </a:solidFill>
                <a:latin typeface="Lato"/>
                <a:ea typeface="Lato"/>
                <a:cs typeface="Lato"/>
                <a:sym typeface="Lato"/>
              </a:rPr>
              <a:t>Line 4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encodes the quality values for the sequence in Line 2, and must contain the same number of symbols as letters in the sequence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FASTQ </a:t>
            </a:r>
            <a:r>
              <a:rPr lang="en" sz="2400">
                <a:solidFill>
                  <a:schemeClr val="accent2"/>
                </a:solidFill>
              </a:rPr>
              <a:t>(Values &amp; Example)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2400250" y="1405000"/>
            <a:ext cx="63216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Quality values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 ! ”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is lowest, 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 ~ ”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is highest\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Characters in left-right increasing order of quality: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1547150" y="2445350"/>
            <a:ext cx="7174800" cy="3870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!"#$%&amp;'()*+,-./0123456789:;&lt;=&gt;?@ABCDEFGHIJKLMNOPQRSTUVWXYZ[\]^_`abcdefghijklmnopqrstuvwxyz{|}~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2400250" y="3003000"/>
            <a:ext cx="63216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Example: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3053325" y="3455225"/>
            <a:ext cx="5668800" cy="10017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30000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@SEQ_ID</a:t>
            </a:r>
            <a:br>
              <a:rPr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GATTTGGGGTTCAAAGCAGTATCGATCAAATAGTAAATCCATTTGTTCAACTCACAGTTT</a:t>
            </a:r>
            <a:br>
              <a:rPr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br>
              <a:rPr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!''*((((***+))%%%++)(%%%%).1***-+*''))**55CCF&gt;&gt;&gt;&gt;&gt;&gt;CCCCCCC65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283100" y="788343"/>
            <a:ext cx="6244200" cy="102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BED</a:t>
            </a:r>
            <a:r>
              <a:rPr lang="en"/>
              <a:t> </a:t>
            </a:r>
            <a:r>
              <a:rPr lang="en" sz="3000">
                <a:solidFill>
                  <a:schemeClr val="accent6"/>
                </a:solidFill>
              </a:rPr>
              <a:t>(Browser Extensible Data)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409850" y="1883975"/>
            <a:ext cx="47028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accent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File format th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 provides a flexible way to define the data lines that are displayed in an annotation track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Format: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 required fields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9 optional fields</a:t>
            </a:r>
          </a:p>
          <a:p>
            <a: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Order is binding: must populate lower-numbered fields if higher-numbered are used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Lato"/>
              <a:buChar char="○"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“ . ”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if field is empty</a:t>
            </a:r>
          </a:p>
        </p:txBody>
      </p:sp>
      <p:graphicFrame>
        <p:nvGraphicFramePr>
          <p:cNvPr id="158" name="Shape 158"/>
          <p:cNvGraphicFramePr/>
          <p:nvPr/>
        </p:nvGraphicFramePr>
        <p:xfrm>
          <a:off x="5296550" y="269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{C5D030E9-B8EB-4E7F-99B7-A02AB81DE71D}</a:tableStyleId>
              </a:tblPr>
              <a:tblGrid>
                <a:gridCol w="527525"/>
                <a:gridCol w="641975"/>
                <a:gridCol w="2109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Field #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Field Name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Description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chrom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 of the chromosome </a:t>
                      </a:r>
                      <a:r>
                        <a:rPr b="1" lang="en" sz="10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 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scaffold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chromStart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Starting position of the feature, first base numbered 0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chromEnd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Ending position of the feature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59" name="Shape 159"/>
          <p:cNvSpPr txBox="1"/>
          <p:nvPr>
            <p:ph type="title"/>
          </p:nvPr>
        </p:nvSpPr>
        <p:spPr>
          <a:xfrm>
            <a:off x="5296550" y="2150225"/>
            <a:ext cx="3278700" cy="436800"/>
          </a:xfrm>
          <a:prstGeom prst="rect">
            <a:avLst/>
          </a:prstGeom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200"/>
              <a:t>Required Fields</a:t>
            </a:r>
            <a:r>
              <a:rPr lang="en" sz="2200">
                <a:solidFill>
                  <a:schemeClr val="dk1"/>
                </a:solidFill>
              </a:rPr>
              <a:t> (3)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2659650" y="575950"/>
            <a:ext cx="38247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BED </a:t>
            </a:r>
            <a:r>
              <a:rPr lang="en" sz="2400">
                <a:solidFill>
                  <a:schemeClr val="accent2"/>
                </a:solidFill>
              </a:rPr>
              <a:t>(9 optional fields)</a:t>
            </a:r>
          </a:p>
        </p:txBody>
      </p:sp>
      <p:graphicFrame>
        <p:nvGraphicFramePr>
          <p:cNvPr id="165" name="Shape 165"/>
          <p:cNvGraphicFramePr/>
          <p:nvPr/>
        </p:nvGraphicFramePr>
        <p:xfrm>
          <a:off x="371725" y="129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{C5D030E9-B8EB-4E7F-99B7-A02AB81DE71D}</a:tableStyleId>
              </a:tblPr>
              <a:tblGrid>
                <a:gridCol w="662125"/>
                <a:gridCol w="679325"/>
                <a:gridCol w="2644325"/>
              </a:tblGrid>
              <a:tr h="407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Field #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Field Name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Description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87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Defines the name of BED line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</a:tr>
              <a:tr h="905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score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Score between 1-1,000. Value determines level of gray in which feature is displayed. Higher score = darker gray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</a:tr>
              <a:tr h="620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strand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Defines strand as either “+” or “-”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</a:tr>
              <a:tr h="665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thickSTART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lang="en" sz="10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tarting position at which the feature is drawn thickly (e.g. start codon in gene displays)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Shape 166"/>
          <p:cNvGraphicFramePr/>
          <p:nvPr/>
        </p:nvGraphicFramePr>
        <p:xfrm>
          <a:off x="4694250" y="129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{C5D030E9-B8EB-4E7F-99B7-A02AB81DE71D}</a:tableStyleId>
              </a:tblPr>
              <a:tblGrid>
                <a:gridCol w="382850"/>
                <a:gridCol w="1040600"/>
                <a:gridCol w="2562325"/>
              </a:tblGrid>
              <a:tr h="686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thickEND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Ending position at which the feature is drawn thickly (e.g. stop codon in gene displays)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</a:tr>
              <a:tr h="511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itemRgb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 RGB value of the form R,G,B. Value will determine display color of data on this line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</a:tr>
              <a:tr h="511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blockCount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Number of blocks (exons) in the BED line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</a:tr>
              <a:tr h="686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blockSizes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comma-separated list of the block sizes. The number of items in this list should correspond to blockCount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</a:tr>
              <a:tr h="686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blockStarts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comma-separated list of block starts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283100" y="712150"/>
            <a:ext cx="8401800" cy="102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SAM / BAM </a:t>
            </a:r>
            <a:r>
              <a:rPr lang="en" sz="3000">
                <a:solidFill>
                  <a:schemeClr val="accent6"/>
                </a:solidFill>
              </a:rPr>
              <a:t>(General Feature Format)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409850" y="1807775"/>
            <a:ext cx="84018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accent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File format used for describing genes and other features of DNA, RNA, and protein sequences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Two versions in general use: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GFF2 (same as GTF)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GFF3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All versions follow same general structure with only two key differences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Tabular files with 9 fields per line, separated by tabs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283100" y="712143"/>
            <a:ext cx="6244200" cy="102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GFF </a:t>
            </a:r>
            <a:r>
              <a:rPr lang="en" sz="3000">
                <a:solidFill>
                  <a:schemeClr val="accent6"/>
                </a:solidFill>
              </a:rPr>
              <a:t>(General Feature Format)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409850" y="1807775"/>
            <a:ext cx="84018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accent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File format used for describing genes and other features of DNA, RNA, and protein sequences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Two versions in general use: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GFF2 (same as GTF)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GFF3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All versions follow same general structure with only two key differences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Tabular files with 9 fields per line, separated by tabs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328017" y="4378425"/>
            <a:ext cx="83886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/>
              <a:t>General Structure of GFF Files</a:t>
            </a:r>
            <a:r>
              <a:rPr b="1" lang="en">
                <a:solidFill>
                  <a:schemeClr val="accent1"/>
                </a:solidFill>
              </a:rPr>
              <a:t> </a:t>
            </a:r>
          </a:p>
        </p:txBody>
      </p:sp>
      <p:graphicFrame>
        <p:nvGraphicFramePr>
          <p:cNvPr id="86" name="Shape 86"/>
          <p:cNvGraphicFramePr/>
          <p:nvPr/>
        </p:nvGraphicFramePr>
        <p:xfrm>
          <a:off x="1104900" y="17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{C5D030E9-B8EB-4E7F-99B7-A02AB81DE71D}</a:tableStyleId>
              </a:tblPr>
              <a:tblGrid>
                <a:gridCol w="1255175"/>
                <a:gridCol w="1326950"/>
                <a:gridCol w="46568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Position Index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Position Name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Description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seqname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 of the sequence where the feature is located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source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Keyword identifying source of feature (e.g. program or organization)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feature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Feature type name (e.g. “gene” or “exon”)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start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Genomic start of the feature, w/ a 1-base offset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end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Genomic end of the feature, w/ a 1-base offset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score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Numeric value that indicates the confidence of the source on the annotated feature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strand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Defined as “+” (5’ ➞ 3’), “-” (3’ 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➞</a:t>
                      </a: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5’), or “.” (undetermined)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frame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Definition differs here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attribute(s)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Content and format differ here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GTF </a:t>
            </a:r>
            <a:r>
              <a:rPr lang="en" sz="2400">
                <a:solidFill>
                  <a:schemeClr val="accent2"/>
                </a:solidFill>
              </a:rPr>
              <a:t>(Gene Transfer Format)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2400250" y="1405000"/>
            <a:ext cx="63216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Identical to GFF2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Can only represent two-level feature hierarchies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Cannot handle the three-level hierarchy of </a:t>
            </a:r>
          </a:p>
          <a:p>
            <a:pPr indent="0" lvl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                    gene → transcript → exon</a:t>
            </a:r>
          </a:p>
        </p:txBody>
      </p:sp>
      <p:graphicFrame>
        <p:nvGraphicFramePr>
          <p:cNvPr id="93" name="Shape 93"/>
          <p:cNvGraphicFramePr/>
          <p:nvPr/>
        </p:nvGraphicFramePr>
        <p:xfrm>
          <a:off x="1482850" y="325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{C5D030E9-B8EB-4E7F-99B7-A02AB81DE71D}</a:tableStyleId>
              </a:tblPr>
              <a:tblGrid>
                <a:gridCol w="1255175"/>
                <a:gridCol w="1326950"/>
                <a:gridCol w="46568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69850" lvl="0" marL="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Position Index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Position Name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Description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frame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Frame of CDS features. One of '0', '1' or '2', indicating first base of codon.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attribute(s)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All other information pertaining to this feature. Format, structure, and content varies between GTF and GFF3.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GFF3 </a:t>
            </a:r>
            <a:r>
              <a:rPr lang="en" sz="2400">
                <a:solidFill>
                  <a:schemeClr val="accent2"/>
                </a:solidFill>
              </a:rPr>
              <a:t>(General Feature Forma</a:t>
            </a:r>
            <a:r>
              <a:rPr lang="en" sz="2400">
                <a:solidFill>
                  <a:schemeClr val="accent2"/>
                </a:solidFill>
              </a:rPr>
              <a:t>t</a:t>
            </a:r>
            <a:r>
              <a:rPr lang="en" sz="2400">
                <a:solidFill>
                  <a:schemeClr val="accent2"/>
                </a:solidFill>
              </a:rPr>
              <a:t> Version 3)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400250" y="1405000"/>
            <a:ext cx="6321600" cy="14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Addresses deficiency of GFF2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Supports many more hierarchical levels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Gives specific meanings to certain tags in the attributes field</a:t>
            </a:r>
          </a:p>
        </p:txBody>
      </p:sp>
      <p:graphicFrame>
        <p:nvGraphicFramePr>
          <p:cNvPr id="100" name="Shape 100"/>
          <p:cNvGraphicFramePr/>
          <p:nvPr/>
        </p:nvGraphicFramePr>
        <p:xfrm>
          <a:off x="1482850" y="312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{C5D030E9-B8EB-4E7F-99B7-A02AB81DE71D}</a:tableStyleId>
              </a:tblPr>
              <a:tblGrid>
                <a:gridCol w="1255175"/>
                <a:gridCol w="1326950"/>
                <a:gridCol w="46568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Position Index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Position Name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Description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frame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Phase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of CDS features. One of '0', '1' or '2', indicating number of bases that must be removed from beginning of the feature to reach the first base of the next codon.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attribute(s)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All other information pertaining to this feature. Format, structure, and content varies between GTF and GFF3.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265500" y="957650"/>
            <a:ext cx="4045200" cy="635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GTF:</a:t>
            </a:r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678000" y="118750"/>
            <a:ext cx="7788000" cy="635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Sample Outputs</a:t>
            </a:r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4731300" y="3002250"/>
            <a:ext cx="4045200" cy="635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GFF3: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265500" y="1516850"/>
            <a:ext cx="8511000" cy="12087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555555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1 transcribed_unprocessed_pseudogene  gene        11869 14409 . + . gene_id "ENSG00000223972"; gene_name "DDX11L1"; gene_source "havana"; gene_biotype "transcribed_unprocessed_pseudogene"; </a:t>
            </a:r>
            <a:br>
              <a:rPr lang="en" sz="1000">
                <a:solidFill>
                  <a:srgbClr val="555555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555555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1 processed_transcript                transcript  11869 14409 . + . gene_id "ENSG00000223972"; transcript_id "ENST00000456328"; gene_name "DDX11L1"; gene_sourc e "havana"; gene_biotype "transcribed_unprocessed_pseudogene"; transcript_name "DDX11L1-002"; transcript_source "havana";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265500" y="3637650"/>
            <a:ext cx="8511000" cy="12906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555555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X	Ensembl	Repeat	2419108	2419128	42	.	.	hid=trf; hstart=1; hend=21</a:t>
            </a:r>
            <a:br>
              <a:rPr lang="en" sz="1000">
                <a:solidFill>
                  <a:srgbClr val="555555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555555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X	Ensembl	Repeat	2419108	2419410	2502	-	.	hid=AluSx; hstart=1; hend=303</a:t>
            </a:r>
            <a:br>
              <a:rPr lang="en" sz="1000">
                <a:solidFill>
                  <a:srgbClr val="555555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555555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X	Ensembl	Repeat	2419108	2419128	0	.	.	hid=dust; hstart=2419108; hend=2419128</a:t>
            </a:r>
            <a:br>
              <a:rPr lang="en" sz="1000">
                <a:solidFill>
                  <a:srgbClr val="555555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555555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X	Ensembl	Pred.trans.	2416676	2418760     450.23	-	2	genscan=GENSCAN00000019335</a:t>
            </a:r>
            <a:br>
              <a:rPr lang="en" sz="1000">
                <a:solidFill>
                  <a:srgbClr val="555555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555555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X	Ensembl	Variation	2413425	2413425	.	+	.	</a:t>
            </a:r>
            <a:br>
              <a:rPr lang="en" sz="1000">
                <a:solidFill>
                  <a:srgbClr val="555555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555555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X	Ensembl	Variation	2413805	2413805	.	+	.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555555"/>
              </a:solidFill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283100" y="635950"/>
            <a:ext cx="7206600" cy="102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FASTA </a:t>
            </a:r>
            <a:r>
              <a:rPr lang="en" sz="3000">
                <a:solidFill>
                  <a:schemeClr val="accent6"/>
                </a:solidFill>
              </a:rPr>
              <a:t>(FAST-All)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09850" y="1731575"/>
            <a:ext cx="84018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Text-based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format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for representing either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nucleotide sequences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or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peptide sequences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Nucleotides or amino acids are represented using single-letter codes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Format allows for sequence names and comments to precede the actual sequence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Two main components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Description line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Sequence representation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FASTA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494750" y="3588425"/>
            <a:ext cx="4994400" cy="10017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30000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MCHU - Calmodulin - Human, rabbit, bovine, rat, and chicken</a:t>
            </a:r>
            <a:br>
              <a:rPr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ADQLTEEQIAEFKEAFSLFDKDGDGTITTKELGTVMRSLGQNPTEAELQDMINEVDADGNGTID</a:t>
            </a:r>
            <a:br>
              <a:rPr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FPEFLTMMARKMKDTDSEEEIREAFRVFDKDGNGYISAAELRHVMTNLGEKLTDEEVDEMIREA</a:t>
            </a:r>
            <a:br>
              <a:rPr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DIDGDGQVNYEEFVQMMTAK*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2400250" y="1211350"/>
            <a:ext cx="6321600" cy="3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Description line: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Begins with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“&gt;”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Gives a name and/or a unique identifier for the sequence, may also contain additional information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Sequence representation: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Protein sequences </a:t>
            </a: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or 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nucleic acid sequences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Expected to be represented with standard IUB / IUPAC codes</a:t>
            </a:r>
          </a:p>
        </p:txBody>
      </p:sp>
      <p:sp>
        <p:nvSpPr>
          <p:cNvPr id="123" name="Shape 123"/>
          <p:cNvSpPr/>
          <p:nvPr/>
        </p:nvSpPr>
        <p:spPr>
          <a:xfrm>
            <a:off x="2500025" y="2387325"/>
            <a:ext cx="369000" cy="235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78000" y="118750"/>
            <a:ext cx="7788000" cy="635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Codes Supported by FASTA</a:t>
            </a:r>
          </a:p>
        </p:txBody>
      </p:sp>
      <p:graphicFrame>
        <p:nvGraphicFramePr>
          <p:cNvPr id="129" name="Shape 129"/>
          <p:cNvGraphicFramePr/>
          <p:nvPr/>
        </p:nvGraphicFramePr>
        <p:xfrm>
          <a:off x="271800" y="12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{C5D030E9-B8EB-4E7F-99B7-A02AB81DE71D}</a:tableStyleId>
              </a:tblPr>
              <a:tblGrid>
                <a:gridCol w="639975"/>
                <a:gridCol w="1055875"/>
              </a:tblGrid>
              <a:tr h="3734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34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34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34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34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34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or G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34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C, T, or U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K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G, T, or U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34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or C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34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 or G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0" name="Shape 130"/>
          <p:cNvGraphicFramePr/>
          <p:nvPr/>
        </p:nvGraphicFramePr>
        <p:xfrm>
          <a:off x="2307475" y="12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{C5D030E9-B8EB-4E7F-99B7-A02AB81DE71D}</a:tableStyleId>
              </a:tblPr>
              <a:tblGrid>
                <a:gridCol w="663175"/>
                <a:gridCol w="1340050"/>
              </a:tblGrid>
              <a:tr h="3677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A, T, or U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77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 A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77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 C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77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 G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23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neither T nor U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77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C G T U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23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gap of </a:t>
                      </a:r>
                    </a:p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indeterminate length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31" name="Shape 131"/>
          <p:cNvSpPr txBox="1"/>
          <p:nvPr>
            <p:ph type="title"/>
          </p:nvPr>
        </p:nvSpPr>
        <p:spPr>
          <a:xfrm>
            <a:off x="265500" y="801625"/>
            <a:ext cx="4045200" cy="436800"/>
          </a:xfrm>
          <a:prstGeom prst="rect">
            <a:avLst/>
          </a:prstGeom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200"/>
              <a:t>Nucleic Acid Code | Meaning</a:t>
            </a:r>
          </a:p>
        </p:txBody>
      </p:sp>
      <p:sp>
        <p:nvSpPr>
          <p:cNvPr id="132" name="Shape 132"/>
          <p:cNvSpPr txBox="1"/>
          <p:nvPr>
            <p:ph type="title"/>
          </p:nvPr>
        </p:nvSpPr>
        <p:spPr>
          <a:xfrm>
            <a:off x="4822400" y="849100"/>
            <a:ext cx="4045200" cy="436800"/>
          </a:xfrm>
          <a:prstGeom prst="rect">
            <a:avLst/>
          </a:prstGeom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200">
                <a:solidFill>
                  <a:schemeClr val="lt1"/>
                </a:solidFill>
              </a:rPr>
              <a:t>Amino Acid Code | Meaning</a:t>
            </a:r>
          </a:p>
        </p:txBody>
      </p:sp>
      <p:sp>
        <p:nvSpPr>
          <p:cNvPr id="133" name="Shape 133"/>
          <p:cNvSpPr/>
          <p:nvPr/>
        </p:nvSpPr>
        <p:spPr>
          <a:xfrm>
            <a:off x="4989800" y="4462775"/>
            <a:ext cx="758100" cy="71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34" name="Shape 134"/>
          <p:cNvGraphicFramePr/>
          <p:nvPr/>
        </p:nvGraphicFramePr>
        <p:xfrm>
          <a:off x="4822400" y="12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{C5D030E9-B8EB-4E7F-99B7-A02AB81DE71D}</a:tableStyleId>
              </a:tblPr>
              <a:tblGrid>
                <a:gridCol w="858175"/>
                <a:gridCol w="1457525"/>
              </a:tblGrid>
              <a:tr h="304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Alanine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580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Aspartic acid (D) or Asparagine (N)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304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Cysteine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304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Aspartic Acid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304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Glutamic Acid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304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Phenylalanine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304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Glycine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304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Histidine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304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Isoleucine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44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Leucine (L) or Isoleucine (I)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Shape 135"/>
          <p:cNvGraphicFramePr/>
          <p:nvPr/>
        </p:nvGraphicFramePr>
        <p:xfrm>
          <a:off x="7301100" y="178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{C5D030E9-B8EB-4E7F-99B7-A02AB81DE71D}</a:tableStyleId>
              </a:tblPr>
              <a:tblGrid>
                <a:gridCol w="571575"/>
                <a:gridCol w="1155000"/>
              </a:tblGrid>
              <a:tr h="367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 V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Valine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67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Tryptophan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67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Tyrosine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67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Z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Glutamic acid(E) or Glutamine (Q)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92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any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67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Translation stop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92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gap of </a:t>
                      </a:r>
                    </a:p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indeterminate length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6" name="Shape 136"/>
          <p:cNvSpPr txBox="1"/>
          <p:nvPr/>
        </p:nvSpPr>
        <p:spPr>
          <a:xfrm>
            <a:off x="7187750" y="1285900"/>
            <a:ext cx="16344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More…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