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RNA Splicing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Sohan Choudhury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Central Dogma of Molecular Biology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968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“DNA makes RNA and RNA makes protein”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Replication</a:t>
            </a:r>
          </a:p>
          <a:p>
            <a: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DNA copied to DNA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Transcription</a:t>
            </a:r>
          </a:p>
          <a:p>
            <a: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DNA copied to mRNA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Translation</a:t>
            </a:r>
          </a:p>
          <a:p>
            <a:pPr indent="-317500" lvl="2" marL="1371600" rtl="0">
              <a:lnSpc>
                <a:spcPct val="200000"/>
              </a:lnSpc>
              <a:spcBef>
                <a:spcPts val="0"/>
              </a:spcBef>
              <a:buSzPts val="1400"/>
              <a:buChar char="●"/>
            </a:pPr>
            <a:r>
              <a:rPr lang="en"/>
              <a:t>Protein synthesis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475" y="1152463"/>
            <a:ext cx="3028950" cy="37052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55250" y="481575"/>
            <a:ext cx="4045200" cy="978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Splicing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75" y="184425"/>
            <a:ext cx="4127826" cy="41836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4" name="Shape 74"/>
          <p:cNvSpPr txBox="1"/>
          <p:nvPr>
            <p:ph idx="2" type="body"/>
          </p:nvPr>
        </p:nvSpPr>
        <p:spPr>
          <a:xfrm>
            <a:off x="379450" y="1598825"/>
            <a:ext cx="3796800" cy="320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lang="en">
                <a:solidFill>
                  <a:schemeClr val="accent3"/>
                </a:solidFill>
              </a:rPr>
              <a:t>Introns</a:t>
            </a:r>
            <a:r>
              <a:rPr lang="en" sz="1400">
                <a:solidFill>
                  <a:schemeClr val="accent3"/>
                </a:solidFill>
              </a:rPr>
              <a:t> (intervening sequences)</a:t>
            </a: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◆"/>
            </a:pPr>
            <a:r>
              <a:rPr lang="en">
                <a:solidFill>
                  <a:schemeClr val="accent3"/>
                </a:solidFill>
              </a:rPr>
              <a:t>Noncoding</a:t>
            </a: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◆"/>
            </a:pPr>
            <a:r>
              <a:rPr lang="en">
                <a:solidFill>
                  <a:schemeClr val="accent3"/>
                </a:solidFill>
              </a:rPr>
              <a:t>Removed from the RNA strand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lang="en">
                <a:solidFill>
                  <a:schemeClr val="accent3"/>
                </a:solidFill>
              </a:rPr>
              <a:t>Exons</a:t>
            </a: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◆"/>
            </a:pPr>
            <a:r>
              <a:rPr lang="en">
                <a:solidFill>
                  <a:schemeClr val="accent3"/>
                </a:solidFill>
              </a:rPr>
              <a:t>Remaining coding segments</a:t>
            </a: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Char char="◆"/>
            </a:pPr>
            <a:r>
              <a:rPr lang="en">
                <a:solidFill>
                  <a:schemeClr val="accent3"/>
                </a:solidFill>
              </a:rPr>
              <a:t>Joined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Splicing Basics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076275"/>
            <a:ext cx="8520600" cy="110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Regulated process during gene expression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➔"/>
            </a:pPr>
            <a:r>
              <a:rPr lang="en"/>
              <a:t>Results in a single gene coding for multiple proteins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75" y="2155125"/>
            <a:ext cx="7502348" cy="28504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2" name="Shape 82"/>
          <p:cNvSpPr/>
          <p:nvPr/>
        </p:nvSpPr>
        <p:spPr>
          <a:xfrm>
            <a:off x="3504125" y="2388825"/>
            <a:ext cx="2510400" cy="203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493900" y="2807400"/>
            <a:ext cx="2510400" cy="13320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504125" y="4774650"/>
            <a:ext cx="2500200" cy="2034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Alternative Splicing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80545" l="0" r="15031" t="1525"/>
          <a:stretch/>
        </p:blipFill>
        <p:spPr>
          <a:xfrm>
            <a:off x="311700" y="1147550"/>
            <a:ext cx="3294901" cy="1275176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61326" l="0" r="0" t="21740"/>
          <a:stretch/>
        </p:blipFill>
        <p:spPr>
          <a:xfrm>
            <a:off x="311700" y="2628750"/>
            <a:ext cx="3294901" cy="102334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40413" l="1857" r="15565" t="40888"/>
          <a:stretch/>
        </p:blipFill>
        <p:spPr>
          <a:xfrm>
            <a:off x="311700" y="3831825"/>
            <a:ext cx="2710876" cy="11259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20748" l="2048" r="15004" t="60185"/>
          <a:stretch/>
        </p:blipFill>
        <p:spPr>
          <a:xfrm>
            <a:off x="3473425" y="3831825"/>
            <a:ext cx="2670521" cy="11259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1992" l="957" r="42408" t="81274"/>
          <a:stretch/>
        </p:blipFill>
        <p:spPr>
          <a:xfrm>
            <a:off x="6594800" y="3831825"/>
            <a:ext cx="2077671" cy="11259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41241" r="1494" t="0"/>
          <a:stretch/>
        </p:blipFill>
        <p:spPr>
          <a:xfrm>
            <a:off x="4257572" y="1017725"/>
            <a:ext cx="3974329" cy="25422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Mechanism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8700"/>
          <a:stretch/>
        </p:blipFill>
        <p:spPr>
          <a:xfrm>
            <a:off x="198975" y="1147575"/>
            <a:ext cx="4027558" cy="371924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8692"/>
          <a:stretch/>
        </p:blipFill>
        <p:spPr>
          <a:xfrm>
            <a:off x="4872925" y="1147582"/>
            <a:ext cx="4027550" cy="371924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03" name="Shape 103"/>
          <p:cNvCxnSpPr/>
          <p:nvPr/>
        </p:nvCxnSpPr>
        <p:spPr>
          <a:xfrm>
            <a:off x="4264875" y="3063550"/>
            <a:ext cx="569700" cy="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Mechanism (cont.)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4264875" y="3063550"/>
            <a:ext cx="569700" cy="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8684"/>
          <a:stretch/>
        </p:blipFill>
        <p:spPr>
          <a:xfrm>
            <a:off x="198975" y="1147575"/>
            <a:ext cx="4027550" cy="369878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8966"/>
          <a:stretch/>
        </p:blipFill>
        <p:spPr>
          <a:xfrm>
            <a:off x="4872925" y="1149810"/>
            <a:ext cx="4027550" cy="369434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505238" y="30013"/>
            <a:ext cx="8133525" cy="5083475"/>
            <a:chOff x="505238" y="30013"/>
            <a:chExt cx="8133525" cy="5083475"/>
          </a:xfrm>
        </p:grpSpPr>
        <p:pic>
          <p:nvPicPr>
            <p:cNvPr id="117" name="Shape 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238" y="30013"/>
              <a:ext cx="8133525" cy="508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3985675" y="389350"/>
              <a:ext cx="696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  <a:highlight>
                    <a:srgbClr val="1155CC"/>
                  </a:highlight>
                </a:rPr>
                <a:t>5’ site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675000" y="389350"/>
              <a:ext cx="696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  <a:highlight>
                    <a:srgbClr val="1155CC"/>
                  </a:highlight>
                </a:rPr>
                <a:t>3</a:t>
              </a:r>
              <a:r>
                <a:rPr b="1" lang="en" sz="1200">
                  <a:solidFill>
                    <a:srgbClr val="FFFFFF"/>
                  </a:solidFill>
                  <a:highlight>
                    <a:srgbClr val="1155CC"/>
                  </a:highlight>
                </a:rPr>
                <a:t>’ site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517950" y="4310975"/>
              <a:ext cx="6969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  <a:highlight>
                    <a:srgbClr val="1155CC"/>
                  </a:highlight>
                </a:rPr>
                <a:t>Lariat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SF3B1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975" y="445025"/>
            <a:ext cx="6088026" cy="438527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79450" y="1042800"/>
            <a:ext cx="2264100" cy="3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➔"/>
            </a:pPr>
            <a:r>
              <a:rPr lang="en"/>
              <a:t>Overexpression of mutant versions could alter splicing patterns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➔"/>
            </a:pPr>
            <a:r>
              <a:rPr lang="en"/>
              <a:t>Splicing factors are correlated with at least 2 types of cancer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