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nva Sans Bold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62361" y="0"/>
            <a:ext cx="525639" cy="10287000"/>
            <a:chOff x="0" y="0"/>
            <a:chExt cx="13844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4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8440">
                  <a:moveTo>
                    <a:pt x="0" y="0"/>
                  </a:moveTo>
                  <a:lnTo>
                    <a:pt x="138440" y="0"/>
                  </a:lnTo>
                  <a:lnTo>
                    <a:pt x="1384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844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0" y="0"/>
            <a:ext cx="10324544" cy="10287000"/>
          </a:xfrm>
          <a:custGeom>
            <a:avLst/>
            <a:gdLst/>
            <a:ahLst/>
            <a:cxnLst/>
            <a:rect r="r" b="b" t="t" l="l"/>
            <a:pathLst>
              <a:path h="10287000" w="10324544">
                <a:moveTo>
                  <a:pt x="0" y="10287000"/>
                </a:moveTo>
                <a:lnTo>
                  <a:pt x="10324544" y="10287000"/>
                </a:lnTo>
                <a:lnTo>
                  <a:pt x="1032454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40792" y="1985149"/>
            <a:ext cx="15864107" cy="466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39"/>
              </a:lnSpc>
            </a:pPr>
            <a:r>
              <a:rPr lang="en-US" sz="888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Comparing Pathfinding Agents: Heuristic vs. Reinforcement Learning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3688" y="7326135"/>
            <a:ext cx="4615755" cy="90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6"/>
              </a:lnSpc>
            </a:pPr>
            <a:r>
              <a:rPr lang="en-US" sz="534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Sohan Mekala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0" y="9820122"/>
            <a:ext cx="18288000" cy="466878"/>
            <a:chOff x="0" y="0"/>
            <a:chExt cx="4816593" cy="1229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122964"/>
            </a:xfrm>
            <a:custGeom>
              <a:avLst/>
              <a:gdLst/>
              <a:ahLst/>
              <a:cxnLst/>
              <a:rect r="r" b="b" t="t" l="l"/>
              <a:pathLst>
                <a:path h="12296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2964"/>
                  </a:lnTo>
                  <a:lnTo>
                    <a:pt x="0" y="122964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61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62361" y="0"/>
            <a:ext cx="525639" cy="10287000"/>
            <a:chOff x="0" y="0"/>
            <a:chExt cx="13844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4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8440">
                  <a:moveTo>
                    <a:pt x="0" y="0"/>
                  </a:moveTo>
                  <a:lnTo>
                    <a:pt x="138440" y="0"/>
                  </a:lnTo>
                  <a:lnTo>
                    <a:pt x="1384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38440" cy="279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0" y="0"/>
            <a:ext cx="10324544" cy="10287000"/>
          </a:xfrm>
          <a:custGeom>
            <a:avLst/>
            <a:gdLst/>
            <a:ahLst/>
            <a:cxnLst/>
            <a:rect r="r" b="b" t="t" l="l"/>
            <a:pathLst>
              <a:path h="10287000" w="10324544">
                <a:moveTo>
                  <a:pt x="0" y="10287000"/>
                </a:moveTo>
                <a:lnTo>
                  <a:pt x="10324544" y="10287000"/>
                </a:lnTo>
                <a:lnTo>
                  <a:pt x="1032454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9820122"/>
            <a:ext cx="18288000" cy="466878"/>
            <a:chOff x="0" y="0"/>
            <a:chExt cx="4816593" cy="1229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122964"/>
            </a:xfrm>
            <a:custGeom>
              <a:avLst/>
              <a:gdLst/>
              <a:ahLst/>
              <a:cxnLst/>
              <a:rect r="r" b="b" t="t" l="l"/>
              <a:pathLst>
                <a:path h="12296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2964"/>
                  </a:lnTo>
                  <a:lnTo>
                    <a:pt x="0" y="122964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4816593" cy="208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98625" y="1206104"/>
            <a:ext cx="10917311" cy="1579946"/>
            <a:chOff x="0" y="0"/>
            <a:chExt cx="2875341" cy="4161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75341" cy="416118"/>
            </a:xfrm>
            <a:custGeom>
              <a:avLst/>
              <a:gdLst/>
              <a:ahLst/>
              <a:cxnLst/>
              <a:rect r="r" b="b" t="t" l="l"/>
              <a:pathLst>
                <a:path h="416118" w="2875341">
                  <a:moveTo>
                    <a:pt x="36166" y="0"/>
                  </a:moveTo>
                  <a:lnTo>
                    <a:pt x="2839175" y="0"/>
                  </a:lnTo>
                  <a:cubicBezTo>
                    <a:pt x="2859149" y="0"/>
                    <a:pt x="2875341" y="16192"/>
                    <a:pt x="2875341" y="36166"/>
                  </a:cubicBezTo>
                  <a:lnTo>
                    <a:pt x="2875341" y="379951"/>
                  </a:lnTo>
                  <a:cubicBezTo>
                    <a:pt x="2875341" y="389543"/>
                    <a:pt x="2871531" y="398742"/>
                    <a:pt x="2864748" y="405525"/>
                  </a:cubicBezTo>
                  <a:cubicBezTo>
                    <a:pt x="2857966" y="412307"/>
                    <a:pt x="2848767" y="416118"/>
                    <a:pt x="2839175" y="416118"/>
                  </a:cubicBezTo>
                  <a:lnTo>
                    <a:pt x="36166" y="416118"/>
                  </a:lnTo>
                  <a:cubicBezTo>
                    <a:pt x="26574" y="416118"/>
                    <a:pt x="17375" y="412307"/>
                    <a:pt x="10593" y="405525"/>
                  </a:cubicBezTo>
                  <a:cubicBezTo>
                    <a:pt x="3810" y="398742"/>
                    <a:pt x="0" y="389543"/>
                    <a:pt x="0" y="379951"/>
                  </a:cubicBezTo>
                  <a:lnTo>
                    <a:pt x="0" y="36166"/>
                  </a:lnTo>
                  <a:cubicBezTo>
                    <a:pt x="0" y="26574"/>
                    <a:pt x="3810" y="17375"/>
                    <a:pt x="10593" y="10593"/>
                  </a:cubicBezTo>
                  <a:cubicBezTo>
                    <a:pt x="17375" y="3810"/>
                    <a:pt x="26574" y="0"/>
                    <a:pt x="3616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75341" cy="45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442050" y="2938493"/>
            <a:ext cx="8009462" cy="5339641"/>
          </a:xfrm>
          <a:custGeom>
            <a:avLst/>
            <a:gdLst/>
            <a:ahLst/>
            <a:cxnLst/>
            <a:rect r="r" b="b" t="t" l="l"/>
            <a:pathLst>
              <a:path h="5339641" w="8009462">
                <a:moveTo>
                  <a:pt x="0" y="0"/>
                </a:moveTo>
                <a:lnTo>
                  <a:pt x="8009463" y="0"/>
                </a:lnTo>
                <a:lnTo>
                  <a:pt x="8009463" y="5339641"/>
                </a:lnTo>
                <a:lnTo>
                  <a:pt x="0" y="53396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20708" y="1366595"/>
            <a:ext cx="11050515" cy="11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8"/>
              </a:lnSpc>
            </a:pPr>
            <a:r>
              <a:rPr lang="en-US" sz="66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Graph Related Problems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0743" y="3219812"/>
            <a:ext cx="11886039" cy="327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5306" indent="-402653" lvl="1">
              <a:lnSpc>
                <a:spcPts val="5221"/>
              </a:lnSpc>
              <a:buFont typeface="Arial"/>
              <a:buChar char="•"/>
            </a:pPr>
            <a:r>
              <a:rPr lang="en-US" sz="37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Network Routing</a:t>
            </a:r>
          </a:p>
          <a:p>
            <a:pPr algn="l">
              <a:lnSpc>
                <a:spcPts val="5221"/>
              </a:lnSpc>
            </a:pPr>
          </a:p>
          <a:p>
            <a:pPr algn="l" marL="805306" indent="-402653" lvl="1">
              <a:lnSpc>
                <a:spcPts val="5221"/>
              </a:lnSpc>
              <a:buFont typeface="Arial"/>
              <a:buChar char="•"/>
            </a:pPr>
            <a:r>
              <a:rPr lang="en-US" sz="37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Resource Allocation</a:t>
            </a:r>
          </a:p>
          <a:p>
            <a:pPr algn="l">
              <a:lnSpc>
                <a:spcPts val="5221"/>
              </a:lnSpc>
            </a:pPr>
          </a:p>
          <a:p>
            <a:pPr algn="l" marL="805306" indent="-402653" lvl="1">
              <a:lnSpc>
                <a:spcPts val="5221"/>
              </a:lnSpc>
              <a:buFont typeface="Arial"/>
              <a:buChar char="•"/>
            </a:pPr>
            <a:r>
              <a:rPr lang="en-US" sz="37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GPS Navigation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20122"/>
            <a:ext cx="18288000" cy="466878"/>
            <a:chOff x="0" y="0"/>
            <a:chExt cx="4816593" cy="122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2964"/>
            </a:xfrm>
            <a:custGeom>
              <a:avLst/>
              <a:gdLst/>
              <a:ahLst/>
              <a:cxnLst/>
              <a:rect r="r" b="b" t="t" l="l"/>
              <a:pathLst>
                <a:path h="12296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2964"/>
                  </a:lnTo>
                  <a:lnTo>
                    <a:pt x="0" y="122964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816593" cy="208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62361" y="0"/>
            <a:ext cx="525639" cy="10287000"/>
            <a:chOff x="0" y="0"/>
            <a:chExt cx="13844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4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8440">
                  <a:moveTo>
                    <a:pt x="0" y="0"/>
                  </a:moveTo>
                  <a:lnTo>
                    <a:pt x="138440" y="0"/>
                  </a:lnTo>
                  <a:lnTo>
                    <a:pt x="1384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38440" cy="279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0">
            <a:off x="0" y="0"/>
            <a:ext cx="10324544" cy="10287000"/>
          </a:xfrm>
          <a:custGeom>
            <a:avLst/>
            <a:gdLst/>
            <a:ahLst/>
            <a:cxnLst/>
            <a:rect r="r" b="b" t="t" l="l"/>
            <a:pathLst>
              <a:path h="10287000" w="10324544">
                <a:moveTo>
                  <a:pt x="0" y="10287000"/>
                </a:moveTo>
                <a:lnTo>
                  <a:pt x="10324544" y="10287000"/>
                </a:lnTo>
                <a:lnTo>
                  <a:pt x="1032454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19352" y="2220005"/>
            <a:ext cx="6034613" cy="2685258"/>
          </a:xfrm>
          <a:custGeom>
            <a:avLst/>
            <a:gdLst/>
            <a:ahLst/>
            <a:cxnLst/>
            <a:rect r="r" b="b" t="t" l="l"/>
            <a:pathLst>
              <a:path h="2685258" w="6034613">
                <a:moveTo>
                  <a:pt x="0" y="0"/>
                </a:moveTo>
                <a:lnTo>
                  <a:pt x="6034613" y="0"/>
                </a:lnTo>
                <a:lnTo>
                  <a:pt x="6034613" y="2685258"/>
                </a:lnTo>
                <a:lnTo>
                  <a:pt x="0" y="268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671102" y="4936677"/>
            <a:ext cx="6017025" cy="2424034"/>
          </a:xfrm>
          <a:custGeom>
            <a:avLst/>
            <a:gdLst/>
            <a:ahLst/>
            <a:cxnLst/>
            <a:rect r="r" b="b" t="t" l="l"/>
            <a:pathLst>
              <a:path h="2424034" w="6017025">
                <a:moveTo>
                  <a:pt x="0" y="0"/>
                </a:moveTo>
                <a:lnTo>
                  <a:pt x="6017025" y="0"/>
                </a:lnTo>
                <a:lnTo>
                  <a:pt x="6017025" y="2424034"/>
                </a:lnTo>
                <a:lnTo>
                  <a:pt x="0" y="24240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920" r="-1896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98625" y="1206104"/>
            <a:ext cx="10652027" cy="1579946"/>
            <a:chOff x="0" y="0"/>
            <a:chExt cx="2805472" cy="4161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05472" cy="416118"/>
            </a:xfrm>
            <a:custGeom>
              <a:avLst/>
              <a:gdLst/>
              <a:ahLst/>
              <a:cxnLst/>
              <a:rect r="r" b="b" t="t" l="l"/>
              <a:pathLst>
                <a:path h="416118" w="2805472">
                  <a:moveTo>
                    <a:pt x="37067" y="0"/>
                  </a:moveTo>
                  <a:lnTo>
                    <a:pt x="2768405" y="0"/>
                  </a:lnTo>
                  <a:cubicBezTo>
                    <a:pt x="2778236" y="0"/>
                    <a:pt x="2787664" y="3905"/>
                    <a:pt x="2794615" y="10857"/>
                  </a:cubicBezTo>
                  <a:cubicBezTo>
                    <a:pt x="2801567" y="17808"/>
                    <a:pt x="2805472" y="27236"/>
                    <a:pt x="2805472" y="37067"/>
                  </a:cubicBezTo>
                  <a:lnTo>
                    <a:pt x="2805472" y="379051"/>
                  </a:lnTo>
                  <a:cubicBezTo>
                    <a:pt x="2805472" y="388881"/>
                    <a:pt x="2801567" y="398310"/>
                    <a:pt x="2794615" y="405261"/>
                  </a:cubicBezTo>
                  <a:cubicBezTo>
                    <a:pt x="2787664" y="412212"/>
                    <a:pt x="2778236" y="416118"/>
                    <a:pt x="2768405" y="416118"/>
                  </a:cubicBezTo>
                  <a:lnTo>
                    <a:pt x="37067" y="416118"/>
                  </a:lnTo>
                  <a:cubicBezTo>
                    <a:pt x="27236" y="416118"/>
                    <a:pt x="17808" y="412212"/>
                    <a:pt x="10857" y="405261"/>
                  </a:cubicBezTo>
                  <a:cubicBezTo>
                    <a:pt x="3905" y="398310"/>
                    <a:pt x="0" y="388881"/>
                    <a:pt x="0" y="379051"/>
                  </a:cubicBezTo>
                  <a:lnTo>
                    <a:pt x="0" y="37067"/>
                  </a:lnTo>
                  <a:cubicBezTo>
                    <a:pt x="0" y="27236"/>
                    <a:pt x="3905" y="17808"/>
                    <a:pt x="10857" y="10857"/>
                  </a:cubicBezTo>
                  <a:cubicBezTo>
                    <a:pt x="17808" y="3905"/>
                    <a:pt x="27236" y="0"/>
                    <a:pt x="37067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05472" cy="45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705483" y="7392125"/>
            <a:ext cx="5982644" cy="2427997"/>
          </a:xfrm>
          <a:custGeom>
            <a:avLst/>
            <a:gdLst/>
            <a:ahLst/>
            <a:cxnLst/>
            <a:rect r="r" b="b" t="t" l="l"/>
            <a:pathLst>
              <a:path h="2427997" w="5982644">
                <a:moveTo>
                  <a:pt x="0" y="0"/>
                </a:moveTo>
                <a:lnTo>
                  <a:pt x="5982644" y="0"/>
                </a:lnTo>
                <a:lnTo>
                  <a:pt x="5982644" y="2427997"/>
                </a:lnTo>
                <a:lnTo>
                  <a:pt x="0" y="2427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070" r="0" b="-961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10197" y="3245771"/>
            <a:ext cx="8925919" cy="592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5307" indent="-402654" lvl="1">
              <a:lnSpc>
                <a:spcPts val="5222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Edge values for time related problems</a:t>
            </a:r>
          </a:p>
          <a:p>
            <a:pPr algn="l">
              <a:lnSpc>
                <a:spcPts val="5222"/>
              </a:lnSpc>
            </a:pPr>
          </a:p>
          <a:p>
            <a:pPr algn="l" marL="805307" indent="-402654" lvl="1">
              <a:lnSpc>
                <a:spcPts val="5222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Node values for allocation problems</a:t>
            </a:r>
          </a:p>
          <a:p>
            <a:pPr algn="l">
              <a:lnSpc>
                <a:spcPts val="5222"/>
              </a:lnSpc>
            </a:pPr>
          </a:p>
          <a:p>
            <a:pPr algn="l" marL="805307" indent="-402654" lvl="1">
              <a:lnSpc>
                <a:spcPts val="5222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 research focuses on a combination of both</a:t>
            </a:r>
          </a:p>
          <a:p>
            <a:pPr algn="l">
              <a:lnSpc>
                <a:spcPts val="5222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820708" y="1366595"/>
            <a:ext cx="9898643" cy="11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8"/>
              </a:lnSpc>
            </a:pPr>
            <a:r>
              <a:rPr lang="en-US" sz="66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Generalization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20122"/>
            <a:ext cx="18288000" cy="466878"/>
            <a:chOff x="0" y="0"/>
            <a:chExt cx="4816593" cy="122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2964"/>
            </a:xfrm>
            <a:custGeom>
              <a:avLst/>
              <a:gdLst/>
              <a:ahLst/>
              <a:cxnLst/>
              <a:rect r="r" b="b" t="t" l="l"/>
              <a:pathLst>
                <a:path h="12296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2964"/>
                  </a:lnTo>
                  <a:lnTo>
                    <a:pt x="0" y="122964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816593" cy="208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62361" y="0"/>
            <a:ext cx="525639" cy="10287000"/>
            <a:chOff x="0" y="0"/>
            <a:chExt cx="13844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4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8440">
                  <a:moveTo>
                    <a:pt x="0" y="0"/>
                  </a:moveTo>
                  <a:lnTo>
                    <a:pt x="138440" y="0"/>
                  </a:lnTo>
                  <a:lnTo>
                    <a:pt x="1384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38440" cy="279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0">
            <a:off x="0" y="0"/>
            <a:ext cx="10324544" cy="10287000"/>
          </a:xfrm>
          <a:custGeom>
            <a:avLst/>
            <a:gdLst/>
            <a:ahLst/>
            <a:cxnLst/>
            <a:rect r="r" b="b" t="t" l="l"/>
            <a:pathLst>
              <a:path h="10287000" w="10324544">
                <a:moveTo>
                  <a:pt x="0" y="10287000"/>
                </a:moveTo>
                <a:lnTo>
                  <a:pt x="10324544" y="10287000"/>
                </a:lnTo>
                <a:lnTo>
                  <a:pt x="1032454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98625" y="1206104"/>
            <a:ext cx="12497353" cy="1579946"/>
            <a:chOff x="0" y="0"/>
            <a:chExt cx="3291484" cy="4161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91484" cy="416118"/>
            </a:xfrm>
            <a:custGeom>
              <a:avLst/>
              <a:gdLst/>
              <a:ahLst/>
              <a:cxnLst/>
              <a:rect r="r" b="b" t="t" l="l"/>
              <a:pathLst>
                <a:path h="416118" w="3291484">
                  <a:moveTo>
                    <a:pt x="31594" y="0"/>
                  </a:moveTo>
                  <a:lnTo>
                    <a:pt x="3259890" y="0"/>
                  </a:lnTo>
                  <a:cubicBezTo>
                    <a:pt x="3277339" y="0"/>
                    <a:pt x="3291484" y="14145"/>
                    <a:pt x="3291484" y="31594"/>
                  </a:cubicBezTo>
                  <a:lnTo>
                    <a:pt x="3291484" y="384524"/>
                  </a:lnTo>
                  <a:cubicBezTo>
                    <a:pt x="3291484" y="392903"/>
                    <a:pt x="3288155" y="400939"/>
                    <a:pt x="3282230" y="406864"/>
                  </a:cubicBezTo>
                  <a:cubicBezTo>
                    <a:pt x="3276305" y="412789"/>
                    <a:pt x="3268270" y="416118"/>
                    <a:pt x="3259890" y="416118"/>
                  </a:cubicBezTo>
                  <a:lnTo>
                    <a:pt x="31594" y="416118"/>
                  </a:lnTo>
                  <a:cubicBezTo>
                    <a:pt x="23215" y="416118"/>
                    <a:pt x="15179" y="412789"/>
                    <a:pt x="9254" y="406864"/>
                  </a:cubicBezTo>
                  <a:cubicBezTo>
                    <a:pt x="3329" y="400939"/>
                    <a:pt x="0" y="392903"/>
                    <a:pt x="0" y="384524"/>
                  </a:cubicBezTo>
                  <a:lnTo>
                    <a:pt x="0" y="31594"/>
                  </a:lnTo>
                  <a:cubicBezTo>
                    <a:pt x="0" y="14145"/>
                    <a:pt x="14145" y="0"/>
                    <a:pt x="3159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291484" cy="45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118911" y="3236003"/>
            <a:ext cx="9140389" cy="5849849"/>
          </a:xfrm>
          <a:custGeom>
            <a:avLst/>
            <a:gdLst/>
            <a:ahLst/>
            <a:cxnLst/>
            <a:rect r="r" b="b" t="t" l="l"/>
            <a:pathLst>
              <a:path h="5849849" w="9140389">
                <a:moveTo>
                  <a:pt x="0" y="0"/>
                </a:moveTo>
                <a:lnTo>
                  <a:pt x="9140389" y="0"/>
                </a:lnTo>
                <a:lnTo>
                  <a:pt x="9140389" y="5849849"/>
                </a:lnTo>
                <a:lnTo>
                  <a:pt x="0" y="5849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20708" y="1366595"/>
            <a:ext cx="12308583" cy="11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8"/>
              </a:lnSpc>
            </a:pPr>
            <a:r>
              <a:rPr lang="en-US" sz="66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Network Topology Problems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8625" y="2965679"/>
            <a:ext cx="7397329" cy="658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5307" indent="-402654" lvl="1">
              <a:lnSpc>
                <a:spcPts val="5222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Constant requests/data being passed through</a:t>
            </a:r>
          </a:p>
          <a:p>
            <a:pPr algn="l">
              <a:lnSpc>
                <a:spcPts val="5222"/>
              </a:lnSpc>
            </a:pPr>
          </a:p>
          <a:p>
            <a:pPr algn="l" marL="805307" indent="-402654" lvl="1">
              <a:lnSpc>
                <a:spcPts val="5222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Shortest time/shortest resources</a:t>
            </a:r>
          </a:p>
          <a:p>
            <a:pPr algn="l">
              <a:lnSpc>
                <a:spcPts val="5222"/>
              </a:lnSpc>
            </a:pPr>
          </a:p>
          <a:p>
            <a:pPr algn="l" marL="805307" indent="-402654" lvl="1">
              <a:lnSpc>
                <a:spcPts val="5222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Minimize edge sum, maximize node sum along path</a:t>
            </a:r>
          </a:p>
          <a:p>
            <a:pPr algn="l">
              <a:lnSpc>
                <a:spcPts val="522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20122"/>
            <a:ext cx="18288000" cy="466878"/>
            <a:chOff x="0" y="0"/>
            <a:chExt cx="4816593" cy="122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2964"/>
            </a:xfrm>
            <a:custGeom>
              <a:avLst/>
              <a:gdLst/>
              <a:ahLst/>
              <a:cxnLst/>
              <a:rect r="r" b="b" t="t" l="l"/>
              <a:pathLst>
                <a:path h="12296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2964"/>
                  </a:lnTo>
                  <a:lnTo>
                    <a:pt x="0" y="122964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816593" cy="208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62361" y="0"/>
            <a:ext cx="525639" cy="10287000"/>
            <a:chOff x="0" y="0"/>
            <a:chExt cx="13844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4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8440">
                  <a:moveTo>
                    <a:pt x="0" y="0"/>
                  </a:moveTo>
                  <a:lnTo>
                    <a:pt x="138440" y="0"/>
                  </a:lnTo>
                  <a:lnTo>
                    <a:pt x="1384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38440" cy="279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0">
            <a:off x="0" y="0"/>
            <a:ext cx="10324544" cy="10287000"/>
          </a:xfrm>
          <a:custGeom>
            <a:avLst/>
            <a:gdLst/>
            <a:ahLst/>
            <a:cxnLst/>
            <a:rect r="r" b="b" t="t" l="l"/>
            <a:pathLst>
              <a:path h="10287000" w="10324544">
                <a:moveTo>
                  <a:pt x="0" y="10287000"/>
                </a:moveTo>
                <a:lnTo>
                  <a:pt x="10324544" y="10287000"/>
                </a:lnTo>
                <a:lnTo>
                  <a:pt x="1032454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98625" y="1206104"/>
            <a:ext cx="4799316" cy="1579946"/>
            <a:chOff x="0" y="0"/>
            <a:chExt cx="6399089" cy="210659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6399089" cy="2106595"/>
              <a:chOff x="0" y="0"/>
              <a:chExt cx="1264017" cy="41611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264018" cy="416118"/>
              </a:xfrm>
              <a:custGeom>
                <a:avLst/>
                <a:gdLst/>
                <a:ahLst/>
                <a:cxnLst/>
                <a:rect r="r" b="b" t="t" l="l"/>
                <a:pathLst>
                  <a:path h="416118" w="1264018">
                    <a:moveTo>
                      <a:pt x="82270" y="0"/>
                    </a:moveTo>
                    <a:lnTo>
                      <a:pt x="1181748" y="0"/>
                    </a:lnTo>
                    <a:cubicBezTo>
                      <a:pt x="1203567" y="0"/>
                      <a:pt x="1224493" y="8668"/>
                      <a:pt x="1239921" y="24096"/>
                    </a:cubicBezTo>
                    <a:cubicBezTo>
                      <a:pt x="1255350" y="39525"/>
                      <a:pt x="1264018" y="60450"/>
                      <a:pt x="1264018" y="82270"/>
                    </a:cubicBezTo>
                    <a:lnTo>
                      <a:pt x="1264018" y="333848"/>
                    </a:lnTo>
                    <a:cubicBezTo>
                      <a:pt x="1264018" y="355667"/>
                      <a:pt x="1255350" y="376593"/>
                      <a:pt x="1239921" y="392021"/>
                    </a:cubicBezTo>
                    <a:cubicBezTo>
                      <a:pt x="1224493" y="407450"/>
                      <a:pt x="1203567" y="416118"/>
                      <a:pt x="1181748" y="416118"/>
                    </a:cubicBezTo>
                    <a:lnTo>
                      <a:pt x="82270" y="416118"/>
                    </a:lnTo>
                    <a:cubicBezTo>
                      <a:pt x="60450" y="416118"/>
                      <a:pt x="39525" y="407450"/>
                      <a:pt x="24096" y="392021"/>
                    </a:cubicBezTo>
                    <a:cubicBezTo>
                      <a:pt x="8668" y="376593"/>
                      <a:pt x="0" y="355667"/>
                      <a:pt x="0" y="333848"/>
                    </a:cubicBezTo>
                    <a:lnTo>
                      <a:pt x="0" y="82270"/>
                    </a:lnTo>
                    <a:cubicBezTo>
                      <a:pt x="0" y="60450"/>
                      <a:pt x="8668" y="39525"/>
                      <a:pt x="24096" y="24096"/>
                    </a:cubicBezTo>
                    <a:cubicBezTo>
                      <a:pt x="39525" y="8668"/>
                      <a:pt x="60450" y="0"/>
                      <a:pt x="82270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264017" cy="4542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562778" y="255264"/>
              <a:ext cx="5192601" cy="1472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358"/>
                </a:lnSpc>
              </a:pPr>
              <a:r>
                <a:rPr lang="en-US" sz="6684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Hueristic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603167" y="1028700"/>
            <a:ext cx="1927952" cy="1579946"/>
            <a:chOff x="0" y="0"/>
            <a:chExt cx="2570602" cy="2106595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570602" cy="2106595"/>
              <a:chOff x="0" y="0"/>
              <a:chExt cx="507773" cy="41611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07773" cy="416118"/>
              </a:xfrm>
              <a:custGeom>
                <a:avLst/>
                <a:gdLst/>
                <a:ahLst/>
                <a:cxnLst/>
                <a:rect r="r" b="b" t="t" l="l"/>
                <a:pathLst>
                  <a:path h="416118" w="507773">
                    <a:moveTo>
                      <a:pt x="204797" y="0"/>
                    </a:moveTo>
                    <a:lnTo>
                      <a:pt x="302977" y="0"/>
                    </a:lnTo>
                    <a:cubicBezTo>
                      <a:pt x="416083" y="0"/>
                      <a:pt x="507773" y="91691"/>
                      <a:pt x="507773" y="204797"/>
                    </a:cubicBezTo>
                    <a:lnTo>
                      <a:pt x="507773" y="211321"/>
                    </a:lnTo>
                    <a:cubicBezTo>
                      <a:pt x="507773" y="324427"/>
                      <a:pt x="416083" y="416118"/>
                      <a:pt x="302977" y="416118"/>
                    </a:cubicBezTo>
                    <a:lnTo>
                      <a:pt x="204797" y="416118"/>
                    </a:lnTo>
                    <a:cubicBezTo>
                      <a:pt x="91691" y="416118"/>
                      <a:pt x="0" y="324427"/>
                      <a:pt x="0" y="211321"/>
                    </a:cubicBezTo>
                    <a:lnTo>
                      <a:pt x="0" y="204797"/>
                    </a:lnTo>
                    <a:cubicBezTo>
                      <a:pt x="0" y="91691"/>
                      <a:pt x="91691" y="0"/>
                      <a:pt x="204797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507773" cy="4542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562778" y="255264"/>
              <a:ext cx="1506053" cy="1472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358"/>
                </a:lnSpc>
              </a:pPr>
              <a:r>
                <a:rPr lang="en-US" sz="6684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RL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092645" y="-654815"/>
            <a:ext cx="61594" cy="10708376"/>
            <a:chOff x="0" y="0"/>
            <a:chExt cx="16222" cy="282031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222" cy="2820313"/>
            </a:xfrm>
            <a:custGeom>
              <a:avLst/>
              <a:gdLst/>
              <a:ahLst/>
              <a:cxnLst/>
              <a:rect r="r" b="b" t="t" l="l"/>
              <a:pathLst>
                <a:path h="2820313" w="16222">
                  <a:moveTo>
                    <a:pt x="0" y="0"/>
                  </a:moveTo>
                  <a:lnTo>
                    <a:pt x="16222" y="0"/>
                  </a:lnTo>
                  <a:lnTo>
                    <a:pt x="16222" y="2820313"/>
                  </a:lnTo>
                  <a:lnTo>
                    <a:pt x="0" y="2820313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6222" cy="2858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8700" y="2979450"/>
            <a:ext cx="7397329" cy="5269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5307" indent="-402654" lvl="1">
              <a:lnSpc>
                <a:spcPts val="5222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Control Agent</a:t>
            </a:r>
          </a:p>
          <a:p>
            <a:pPr algn="l">
              <a:lnSpc>
                <a:spcPts val="5222"/>
              </a:lnSpc>
            </a:pPr>
          </a:p>
          <a:p>
            <a:pPr algn="l" marL="805307" indent="-402654" lvl="1">
              <a:lnSpc>
                <a:spcPts val="5222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Djikstra’s algorithm</a:t>
            </a:r>
          </a:p>
          <a:p>
            <a:pPr algn="l">
              <a:lnSpc>
                <a:spcPts val="5222"/>
              </a:lnSpc>
            </a:pPr>
          </a:p>
          <a:p>
            <a:pPr algn="l" marL="805307" indent="-402654" lvl="1">
              <a:lnSpc>
                <a:spcPts val="5222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Doesn’t account for node values</a:t>
            </a:r>
          </a:p>
          <a:p>
            <a:pPr algn="l">
              <a:lnSpc>
                <a:spcPts val="5222"/>
              </a:lnSpc>
            </a:pPr>
          </a:p>
          <a:p>
            <a:pPr algn="l">
              <a:lnSpc>
                <a:spcPts val="5222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9868478" y="2870200"/>
            <a:ext cx="7397329" cy="394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5307" indent="-402654" lvl="1">
              <a:lnSpc>
                <a:spcPts val="5222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 Learning(Tabular Approach)</a:t>
            </a:r>
          </a:p>
          <a:p>
            <a:pPr algn="l">
              <a:lnSpc>
                <a:spcPts val="5222"/>
              </a:lnSpc>
            </a:pPr>
          </a:p>
          <a:p>
            <a:pPr algn="l" marL="805307" indent="-402654" lvl="1">
              <a:lnSpc>
                <a:spcPts val="5222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Vary Episodes</a:t>
            </a:r>
          </a:p>
          <a:p>
            <a:pPr algn="l">
              <a:lnSpc>
                <a:spcPts val="5222"/>
              </a:lnSpc>
            </a:pPr>
          </a:p>
          <a:p>
            <a:pPr algn="l">
              <a:lnSpc>
                <a:spcPts val="522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20122"/>
            <a:ext cx="18288000" cy="466878"/>
            <a:chOff x="0" y="0"/>
            <a:chExt cx="4816593" cy="122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2964"/>
            </a:xfrm>
            <a:custGeom>
              <a:avLst/>
              <a:gdLst/>
              <a:ahLst/>
              <a:cxnLst/>
              <a:rect r="r" b="b" t="t" l="l"/>
              <a:pathLst>
                <a:path h="12296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2964"/>
                  </a:lnTo>
                  <a:lnTo>
                    <a:pt x="0" y="122964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816593" cy="208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62361" y="0"/>
            <a:ext cx="525639" cy="10287000"/>
            <a:chOff x="0" y="0"/>
            <a:chExt cx="13844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4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8440">
                  <a:moveTo>
                    <a:pt x="0" y="0"/>
                  </a:moveTo>
                  <a:lnTo>
                    <a:pt x="138440" y="0"/>
                  </a:lnTo>
                  <a:lnTo>
                    <a:pt x="1384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38440" cy="279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0">
            <a:off x="0" y="0"/>
            <a:ext cx="10324544" cy="10287000"/>
          </a:xfrm>
          <a:custGeom>
            <a:avLst/>
            <a:gdLst/>
            <a:ahLst/>
            <a:cxnLst/>
            <a:rect r="r" b="b" t="t" l="l"/>
            <a:pathLst>
              <a:path h="10287000" w="10324544">
                <a:moveTo>
                  <a:pt x="0" y="10287000"/>
                </a:moveTo>
                <a:lnTo>
                  <a:pt x="10324544" y="10287000"/>
                </a:lnTo>
                <a:lnTo>
                  <a:pt x="1032454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27001" y="1893677"/>
            <a:ext cx="14033998" cy="7556768"/>
          </a:xfrm>
          <a:custGeom>
            <a:avLst/>
            <a:gdLst/>
            <a:ahLst/>
            <a:cxnLst/>
            <a:rect r="r" b="b" t="t" l="l"/>
            <a:pathLst>
              <a:path h="7556768" w="14033998">
                <a:moveTo>
                  <a:pt x="0" y="0"/>
                </a:moveTo>
                <a:lnTo>
                  <a:pt x="14033998" y="0"/>
                </a:lnTo>
                <a:lnTo>
                  <a:pt x="14033998" y="7556768"/>
                </a:lnTo>
                <a:lnTo>
                  <a:pt x="0" y="75567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5904" y="476250"/>
            <a:ext cx="1057619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Code: </a:t>
            </a:r>
            <a:r>
              <a:rPr lang="en-US" sz="3000" u="sng">
                <a:solidFill>
                  <a:srgbClr val="3779C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https://github.com/SohanMekala/Pathfinder-Agent-Research/blob/main/agent_comparision.py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20122"/>
            <a:ext cx="18288000" cy="466878"/>
            <a:chOff x="0" y="0"/>
            <a:chExt cx="4816593" cy="122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2964"/>
            </a:xfrm>
            <a:custGeom>
              <a:avLst/>
              <a:gdLst/>
              <a:ahLst/>
              <a:cxnLst/>
              <a:rect r="r" b="b" t="t" l="l"/>
              <a:pathLst>
                <a:path h="12296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2964"/>
                  </a:lnTo>
                  <a:lnTo>
                    <a:pt x="0" y="122964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816593" cy="208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62361" y="0"/>
            <a:ext cx="525639" cy="10287000"/>
            <a:chOff x="0" y="0"/>
            <a:chExt cx="13844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4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8440">
                  <a:moveTo>
                    <a:pt x="0" y="0"/>
                  </a:moveTo>
                  <a:lnTo>
                    <a:pt x="138440" y="0"/>
                  </a:lnTo>
                  <a:lnTo>
                    <a:pt x="1384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38440" cy="279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0">
            <a:off x="0" y="0"/>
            <a:ext cx="10324544" cy="10287000"/>
          </a:xfrm>
          <a:custGeom>
            <a:avLst/>
            <a:gdLst/>
            <a:ahLst/>
            <a:cxnLst/>
            <a:rect r="r" b="b" t="t" l="l"/>
            <a:pathLst>
              <a:path h="10287000" w="10324544">
                <a:moveTo>
                  <a:pt x="0" y="10287000"/>
                </a:moveTo>
                <a:lnTo>
                  <a:pt x="10324544" y="10287000"/>
                </a:lnTo>
                <a:lnTo>
                  <a:pt x="1032454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2883" y="325136"/>
            <a:ext cx="6262624" cy="7982960"/>
          </a:xfrm>
          <a:custGeom>
            <a:avLst/>
            <a:gdLst/>
            <a:ahLst/>
            <a:cxnLst/>
            <a:rect r="r" b="b" t="t" l="l"/>
            <a:pathLst>
              <a:path h="7982960" w="6262624">
                <a:moveTo>
                  <a:pt x="0" y="0"/>
                </a:moveTo>
                <a:lnTo>
                  <a:pt x="6262624" y="0"/>
                </a:lnTo>
                <a:lnTo>
                  <a:pt x="6262624" y="7982959"/>
                </a:lnTo>
                <a:lnTo>
                  <a:pt x="0" y="7982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24544" y="325136"/>
            <a:ext cx="6211832" cy="8032890"/>
          </a:xfrm>
          <a:custGeom>
            <a:avLst/>
            <a:gdLst/>
            <a:ahLst/>
            <a:cxnLst/>
            <a:rect r="r" b="b" t="t" l="l"/>
            <a:pathLst>
              <a:path h="8032890" w="6211832">
                <a:moveTo>
                  <a:pt x="0" y="0"/>
                </a:moveTo>
                <a:lnTo>
                  <a:pt x="6211831" y="0"/>
                </a:lnTo>
                <a:lnTo>
                  <a:pt x="6211831" y="8032889"/>
                </a:lnTo>
                <a:lnTo>
                  <a:pt x="0" y="80328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24120" y="8300875"/>
            <a:ext cx="1057619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Paper: </a:t>
            </a:r>
            <a:r>
              <a:rPr lang="en-US" sz="3000" u="sng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https://github.com/SohanMekala/Pathfinder-Agent-Research/blob/main/research_paper.pdf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20122"/>
            <a:ext cx="18288000" cy="466878"/>
            <a:chOff x="0" y="0"/>
            <a:chExt cx="4816593" cy="122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2964"/>
            </a:xfrm>
            <a:custGeom>
              <a:avLst/>
              <a:gdLst/>
              <a:ahLst/>
              <a:cxnLst/>
              <a:rect r="r" b="b" t="t" l="l"/>
              <a:pathLst>
                <a:path h="12296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2964"/>
                  </a:lnTo>
                  <a:lnTo>
                    <a:pt x="0" y="122964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816593" cy="208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62361" y="0"/>
            <a:ext cx="525639" cy="10287000"/>
            <a:chOff x="0" y="0"/>
            <a:chExt cx="13844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4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8440">
                  <a:moveTo>
                    <a:pt x="0" y="0"/>
                  </a:moveTo>
                  <a:lnTo>
                    <a:pt x="138440" y="0"/>
                  </a:lnTo>
                  <a:lnTo>
                    <a:pt x="1384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79C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38440" cy="279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0">
            <a:off x="0" y="0"/>
            <a:ext cx="10324544" cy="10287000"/>
          </a:xfrm>
          <a:custGeom>
            <a:avLst/>
            <a:gdLst/>
            <a:ahLst/>
            <a:cxnLst/>
            <a:rect r="r" b="b" t="t" l="l"/>
            <a:pathLst>
              <a:path h="10287000" w="10324544">
                <a:moveTo>
                  <a:pt x="0" y="10287000"/>
                </a:moveTo>
                <a:lnTo>
                  <a:pt x="10324544" y="10287000"/>
                </a:lnTo>
                <a:lnTo>
                  <a:pt x="1032454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49037" y="186084"/>
            <a:ext cx="7018129" cy="9072216"/>
          </a:xfrm>
          <a:custGeom>
            <a:avLst/>
            <a:gdLst/>
            <a:ahLst/>
            <a:cxnLst/>
            <a:rect r="r" b="b" t="t" l="l"/>
            <a:pathLst>
              <a:path h="9072216" w="7018129">
                <a:moveTo>
                  <a:pt x="0" y="0"/>
                </a:moveTo>
                <a:lnTo>
                  <a:pt x="7018130" y="0"/>
                </a:lnTo>
                <a:lnTo>
                  <a:pt x="7018130" y="9072216"/>
                </a:lnTo>
                <a:lnTo>
                  <a:pt x="0" y="9072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15181" y="186084"/>
            <a:ext cx="7038394" cy="9072216"/>
          </a:xfrm>
          <a:custGeom>
            <a:avLst/>
            <a:gdLst/>
            <a:ahLst/>
            <a:cxnLst/>
            <a:rect r="r" b="b" t="t" l="l"/>
            <a:pathLst>
              <a:path h="9072216" w="7038394">
                <a:moveTo>
                  <a:pt x="0" y="0"/>
                </a:moveTo>
                <a:lnTo>
                  <a:pt x="7038394" y="0"/>
                </a:lnTo>
                <a:lnTo>
                  <a:pt x="7038394" y="9072216"/>
                </a:lnTo>
                <a:lnTo>
                  <a:pt x="0" y="90722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DAGMkwVWPpM</dc:identifier>
  <dcterms:modified xsi:type="dcterms:W3CDTF">2011-08-01T06:04:30Z</dcterms:modified>
  <cp:revision>1</cp:revision>
  <dc:title>final utd presentation</dc:title>
</cp:coreProperties>
</file>