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6" r:id="rId4"/>
    <p:sldId id="261" r:id="rId5"/>
    <p:sldId id="257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0254-242A-457F-92AD-0E3CB255A297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FE25F94-52ED-4B2D-8652-EFB39E9E17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20389" y="696686"/>
            <a:ext cx="69600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4023" y="2063931"/>
            <a:ext cx="2551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1336" y="3309257"/>
            <a:ext cx="1660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38949" y="4554583"/>
            <a:ext cx="4432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11372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Course name: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INTRODUCTION TO SOCIOLOGY AND ANTHROPOLOGY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545" y="2182495"/>
            <a:ext cx="10847070" cy="38588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Presented to,                                             Presented by-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Shimlin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Jahan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Khanam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           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Sohana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Akter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Assistant Professor                                     Session: 2018-19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Department of Population Science             Roll: 231237729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Jatiya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Kabi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Kazi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Nazrul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Islam                     Department of Population Science 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University,Trishal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,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Mymenshing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 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Jatiya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Kabi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Kazi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sym typeface="+mn-ea"/>
              </a:rPr>
              <a:t>Nazrul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Islam University, Mymenshing                       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                                                                 .                                                                                       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7545" y="1161415"/>
            <a:ext cx="8799830" cy="336613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sym typeface="+mn-ea"/>
              </a:rPr>
              <a:t>Topic  Name: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Algerian" panose="04020705040A02060702" pitchFamily="82" charset="0"/>
                <a:sym typeface="+mn-ea"/>
              </a:rPr>
              <a:t>The Social Impacts of Population Growth: Insights from Sociology and Anthropology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548" y="2412275"/>
            <a:ext cx="5138937" cy="271707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3839" y="156754"/>
            <a:ext cx="4040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Growth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171" y="792480"/>
            <a:ext cx="82383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increase in the number of individuals in a population over a specific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global human population is currently at a rate of around 1.1% per year.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2991165"/>
            <a:ext cx="540802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Sociology and Anthropology  Relation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171" y="3567172"/>
            <a:ext cx="93007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Sociology</a:t>
            </a:r>
          </a:p>
          <a:p>
            <a:r>
              <a:rPr lang="en-US" sz="2000" dirty="0"/>
              <a:t>   -Sociology is a science</a:t>
            </a:r>
          </a:p>
          <a:p>
            <a:r>
              <a:rPr lang="en-US" sz="2000" dirty="0"/>
              <a:t>   -Study of human relationship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Anthropology</a:t>
            </a:r>
          </a:p>
          <a:p>
            <a:r>
              <a:rPr lang="en-US" sz="2000" dirty="0"/>
              <a:t>  -Anthropology is arts and science</a:t>
            </a:r>
          </a:p>
          <a:p>
            <a:r>
              <a:rPr lang="en-US" sz="2000" dirty="0"/>
              <a:t>  -The systematic study of mankind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These are two closely related disciplines that study human society , culture and behavior.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3074" y="679269"/>
            <a:ext cx="6688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Impacts Of Population Growth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93074" y="2264229"/>
            <a:ext cx="61047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Impacts Of Population Growth: Insight from Sociology.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Impacts Of Population Growth: Insight from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Anthropology.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3474" y="2046516"/>
            <a:ext cx="2246811" cy="10972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Urbanization and Social Dynamics</a:t>
            </a:r>
          </a:p>
        </p:txBody>
      </p:sp>
      <p:sp>
        <p:nvSpPr>
          <p:cNvPr id="5" name="Oval 4"/>
          <p:cNvSpPr/>
          <p:nvPr/>
        </p:nvSpPr>
        <p:spPr>
          <a:xfrm>
            <a:off x="113211" y="2534195"/>
            <a:ext cx="400595" cy="4093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796935" y="1724296"/>
            <a:ext cx="2037807" cy="80989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Migration and growth of cities</a:t>
            </a:r>
          </a:p>
        </p:txBody>
      </p:sp>
      <p:cxnSp>
        <p:nvCxnSpPr>
          <p:cNvPr id="8" name="Straight Connector 7"/>
          <p:cNvCxnSpPr>
            <a:stCxn id="3" idx="3"/>
            <a:endCxn id="6" idx="2"/>
          </p:cNvCxnSpPr>
          <p:nvPr/>
        </p:nvCxnSpPr>
        <p:spPr>
          <a:xfrm flipV="1">
            <a:off x="2830285" y="2129245"/>
            <a:ext cx="966650" cy="465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875313" y="2728296"/>
            <a:ext cx="1959429" cy="83099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Social cohesion</a:t>
            </a:r>
          </a:p>
        </p:txBody>
      </p:sp>
      <p:cxnSp>
        <p:nvCxnSpPr>
          <p:cNvPr id="16" name="Straight Connector 15"/>
          <p:cNvCxnSpPr>
            <a:stCxn id="3" idx="3"/>
            <a:endCxn id="13" idx="2"/>
          </p:cNvCxnSpPr>
          <p:nvPr/>
        </p:nvCxnSpPr>
        <p:spPr>
          <a:xfrm>
            <a:off x="2830285" y="2595156"/>
            <a:ext cx="1045028" cy="548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707782" y="2166253"/>
            <a:ext cx="2595154" cy="115170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Inequality and Resource Distribution</a:t>
            </a:r>
          </a:p>
        </p:txBody>
      </p:sp>
      <p:sp>
        <p:nvSpPr>
          <p:cNvPr id="23" name="Flowchart: Preparation 22"/>
          <p:cNvSpPr/>
          <p:nvPr/>
        </p:nvSpPr>
        <p:spPr>
          <a:xfrm>
            <a:off x="9683931" y="1479365"/>
            <a:ext cx="2229395" cy="809898"/>
          </a:xfrm>
          <a:prstGeom prst="flowChartPrepa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competition </a:t>
            </a:r>
          </a:p>
        </p:txBody>
      </p:sp>
      <p:sp>
        <p:nvSpPr>
          <p:cNvPr id="24" name="Flowchart: Preparation 23"/>
          <p:cNvSpPr/>
          <p:nvPr/>
        </p:nvSpPr>
        <p:spPr>
          <a:xfrm>
            <a:off x="10123715" y="2707273"/>
            <a:ext cx="1950720" cy="905691"/>
          </a:xfrm>
          <a:prstGeom prst="flowChartPreparat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unrest</a:t>
            </a:r>
          </a:p>
        </p:txBody>
      </p:sp>
      <p:cxnSp>
        <p:nvCxnSpPr>
          <p:cNvPr id="26" name="Straight Connector 25"/>
          <p:cNvCxnSpPr>
            <a:stCxn id="19" idx="3"/>
            <a:endCxn id="23" idx="1"/>
          </p:cNvCxnSpPr>
          <p:nvPr/>
        </p:nvCxnSpPr>
        <p:spPr>
          <a:xfrm flipV="1">
            <a:off x="9302936" y="1884314"/>
            <a:ext cx="380995" cy="857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9" idx="3"/>
            <a:endCxn id="24" idx="1"/>
          </p:cNvCxnSpPr>
          <p:nvPr/>
        </p:nvCxnSpPr>
        <p:spPr>
          <a:xfrm>
            <a:off x="9302936" y="2742108"/>
            <a:ext cx="820779" cy="418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113418" y="2566847"/>
            <a:ext cx="452846" cy="41801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40229" y="4868091"/>
            <a:ext cx="2438400" cy="10972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Education and Healthcare</a:t>
            </a:r>
          </a:p>
        </p:txBody>
      </p:sp>
      <p:sp>
        <p:nvSpPr>
          <p:cNvPr id="32" name="Oval 31"/>
          <p:cNvSpPr/>
          <p:nvPr/>
        </p:nvSpPr>
        <p:spPr>
          <a:xfrm>
            <a:off x="3666311" y="4238900"/>
            <a:ext cx="2177140" cy="827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Strained infrastructure</a:t>
            </a:r>
          </a:p>
        </p:txBody>
      </p:sp>
      <p:sp>
        <p:nvSpPr>
          <p:cNvPr id="33" name="Oval 32"/>
          <p:cNvSpPr/>
          <p:nvPr/>
        </p:nvSpPr>
        <p:spPr>
          <a:xfrm>
            <a:off x="3683730" y="5307877"/>
            <a:ext cx="2011676" cy="8273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Investment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/>
          <p:cNvCxnSpPr>
            <a:stCxn id="30" idx="3"/>
          </p:cNvCxnSpPr>
          <p:nvPr/>
        </p:nvCxnSpPr>
        <p:spPr>
          <a:xfrm flipV="1">
            <a:off x="3178629" y="4868091"/>
            <a:ext cx="635724" cy="548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0" idx="3"/>
            <a:endCxn id="33" idx="2"/>
          </p:cNvCxnSpPr>
          <p:nvPr/>
        </p:nvCxnSpPr>
        <p:spPr>
          <a:xfrm>
            <a:off x="3178629" y="5416731"/>
            <a:ext cx="505101" cy="304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235128" y="5242561"/>
            <a:ext cx="470268" cy="4746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7136673" y="4171785"/>
            <a:ext cx="3192780" cy="757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Increase diversity and innovation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136673" y="5351419"/>
            <a:ext cx="3297284" cy="9833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Demographic Dividend and Economic Growth</a:t>
            </a:r>
          </a:p>
        </p:txBody>
      </p:sp>
      <p:sp>
        <p:nvSpPr>
          <p:cNvPr id="45" name="Oval 44"/>
          <p:cNvSpPr/>
          <p:nvPr/>
        </p:nvSpPr>
        <p:spPr>
          <a:xfrm>
            <a:off x="6505296" y="4313107"/>
            <a:ext cx="470268" cy="4746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6" name="Oval 45"/>
          <p:cNvSpPr/>
          <p:nvPr/>
        </p:nvSpPr>
        <p:spPr>
          <a:xfrm>
            <a:off x="6514005" y="5679794"/>
            <a:ext cx="470268" cy="4746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1519" y="322219"/>
            <a:ext cx="93921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Social Impacts Of Population Growth: Insight from Sociology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2800" b="0" i="0" u="sng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endParaRPr lang="en-US" sz="2800" u="sng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4835" y="60958"/>
            <a:ext cx="1121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Impacts Of Population Growth: Insight from Anthropology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605245" y="1458740"/>
            <a:ext cx="2638697" cy="766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Demorgaphic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Shift</a:t>
            </a:r>
          </a:p>
        </p:txBody>
      </p:sp>
      <p:sp>
        <p:nvSpPr>
          <p:cNvPr id="4" name="Rectangle 3"/>
          <p:cNvSpPr/>
          <p:nvPr/>
        </p:nvSpPr>
        <p:spPr>
          <a:xfrm>
            <a:off x="657497" y="4632905"/>
            <a:ext cx="2638697" cy="766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 management and sustainability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6196147" y="1366280"/>
            <a:ext cx="2638697" cy="766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Impact social structure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6318067" y="4342190"/>
            <a:ext cx="2638697" cy="766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Cultural Dynamics</a:t>
            </a:r>
          </a:p>
        </p:txBody>
      </p:sp>
      <p:sp>
        <p:nvSpPr>
          <p:cNvPr id="7" name="Oval 6"/>
          <p:cNvSpPr/>
          <p:nvPr/>
        </p:nvSpPr>
        <p:spPr>
          <a:xfrm>
            <a:off x="74025" y="1611085"/>
            <a:ext cx="478972" cy="4616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74025" y="4785250"/>
            <a:ext cx="478972" cy="4616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5617028" y="1611084"/>
            <a:ext cx="478972" cy="4616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/>
          <p:cNvSpPr/>
          <p:nvPr/>
        </p:nvSpPr>
        <p:spPr>
          <a:xfrm>
            <a:off x="5778132" y="4546787"/>
            <a:ext cx="478972" cy="4616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Oval 10"/>
          <p:cNvSpPr/>
          <p:nvPr/>
        </p:nvSpPr>
        <p:spPr>
          <a:xfrm>
            <a:off x="3553098" y="776754"/>
            <a:ext cx="1844038" cy="76635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workforce dynamic</a:t>
            </a:r>
          </a:p>
        </p:txBody>
      </p:sp>
      <p:sp>
        <p:nvSpPr>
          <p:cNvPr id="12" name="Oval 11"/>
          <p:cNvSpPr/>
          <p:nvPr/>
        </p:nvSpPr>
        <p:spPr>
          <a:xfrm>
            <a:off x="3631474" y="2009985"/>
            <a:ext cx="1737360" cy="9248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dynamics</a:t>
            </a:r>
          </a:p>
        </p:txBody>
      </p:sp>
      <p:sp>
        <p:nvSpPr>
          <p:cNvPr id="15" name="Oval 14"/>
          <p:cNvSpPr/>
          <p:nvPr/>
        </p:nvSpPr>
        <p:spPr>
          <a:xfrm>
            <a:off x="3836124" y="5399259"/>
            <a:ext cx="2024745" cy="8883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Livelihood and displacement</a:t>
            </a:r>
          </a:p>
        </p:txBody>
      </p:sp>
      <p:sp>
        <p:nvSpPr>
          <p:cNvPr id="16" name="Oval 15"/>
          <p:cNvSpPr/>
          <p:nvPr/>
        </p:nvSpPr>
        <p:spPr>
          <a:xfrm>
            <a:off x="3825235" y="3698063"/>
            <a:ext cx="1844038" cy="88833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scarcity</a:t>
            </a:r>
          </a:p>
        </p:txBody>
      </p:sp>
      <p:sp>
        <p:nvSpPr>
          <p:cNvPr id="17" name="Oval 16"/>
          <p:cNvSpPr/>
          <p:nvPr/>
        </p:nvSpPr>
        <p:spPr>
          <a:xfrm>
            <a:off x="9466217" y="4750527"/>
            <a:ext cx="2024745" cy="105476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Intercultural tension</a:t>
            </a:r>
          </a:p>
        </p:txBody>
      </p:sp>
      <p:sp>
        <p:nvSpPr>
          <p:cNvPr id="18" name="Oval 17"/>
          <p:cNvSpPr/>
          <p:nvPr/>
        </p:nvSpPr>
        <p:spPr>
          <a:xfrm>
            <a:off x="9339942" y="3287484"/>
            <a:ext cx="1963784" cy="8730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Adaptation and innovation</a:t>
            </a:r>
          </a:p>
        </p:txBody>
      </p:sp>
      <p:sp>
        <p:nvSpPr>
          <p:cNvPr id="19" name="Oval 18"/>
          <p:cNvSpPr/>
          <p:nvPr/>
        </p:nvSpPr>
        <p:spPr>
          <a:xfrm>
            <a:off x="9368245" y="1697206"/>
            <a:ext cx="1839691" cy="100027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social stratification</a:t>
            </a:r>
          </a:p>
        </p:txBody>
      </p:sp>
      <p:sp>
        <p:nvSpPr>
          <p:cNvPr id="20" name="Oval 19"/>
          <p:cNvSpPr/>
          <p:nvPr/>
        </p:nvSpPr>
        <p:spPr>
          <a:xfrm>
            <a:off x="9268093" y="461554"/>
            <a:ext cx="1839691" cy="90472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family dynamics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240676" y="1366280"/>
            <a:ext cx="451758" cy="4299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" idx="3"/>
          </p:cNvCxnSpPr>
          <p:nvPr/>
        </p:nvCxnSpPr>
        <p:spPr>
          <a:xfrm>
            <a:off x="3243942" y="1841917"/>
            <a:ext cx="533401" cy="421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4" idx="3"/>
            <a:endCxn id="16" idx="3"/>
          </p:cNvCxnSpPr>
          <p:nvPr/>
        </p:nvCxnSpPr>
        <p:spPr>
          <a:xfrm flipV="1">
            <a:off x="3296194" y="4456300"/>
            <a:ext cx="799094" cy="559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4" idx="3"/>
            <a:endCxn id="15" idx="1"/>
          </p:cNvCxnSpPr>
          <p:nvPr/>
        </p:nvCxnSpPr>
        <p:spPr>
          <a:xfrm>
            <a:off x="3296194" y="5016082"/>
            <a:ext cx="836447" cy="513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5" idx="3"/>
          </p:cNvCxnSpPr>
          <p:nvPr/>
        </p:nvCxnSpPr>
        <p:spPr>
          <a:xfrm flipV="1">
            <a:off x="8834844" y="1088571"/>
            <a:ext cx="533401" cy="660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5" idx="3"/>
            <a:endCxn id="19" idx="2"/>
          </p:cNvCxnSpPr>
          <p:nvPr/>
        </p:nvCxnSpPr>
        <p:spPr>
          <a:xfrm>
            <a:off x="8834844" y="1749457"/>
            <a:ext cx="533401" cy="4478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6" idx="3"/>
          </p:cNvCxnSpPr>
          <p:nvPr/>
        </p:nvCxnSpPr>
        <p:spPr>
          <a:xfrm flipV="1">
            <a:off x="8956764" y="3979817"/>
            <a:ext cx="546806" cy="745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6" idx="3"/>
            <a:endCxn id="17" idx="2"/>
          </p:cNvCxnSpPr>
          <p:nvPr/>
        </p:nvCxnSpPr>
        <p:spPr>
          <a:xfrm>
            <a:off x="8956764" y="4725367"/>
            <a:ext cx="509453" cy="552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3474" y="2725783"/>
            <a:ext cx="89872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Lucida Handwriting" panose="03010101010101010101" pitchFamily="66" charset="0"/>
              </a:rPr>
              <a:t>THE END</a:t>
            </a: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274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Lucida Handwriting</vt:lpstr>
      <vt:lpstr>Times New Roman</vt:lpstr>
      <vt:lpstr>Trebuchet MS</vt:lpstr>
      <vt:lpstr>Wingdings</vt:lpstr>
      <vt:lpstr>Wingdings 3</vt:lpstr>
      <vt:lpstr>Facet</vt:lpstr>
      <vt:lpstr>PowerPoint Presentation</vt:lpstr>
      <vt:lpstr>Course name: INTRODUCTION TO SOCIOLOGY AND ANTHROPOLOGY</vt:lpstr>
      <vt:lpstr>Topic  Name: The Social Impacts of Population Growth: Insights from Sociology and Anthropology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Mamun</dc:creator>
  <cp:lastModifiedBy>shohanvai111@gmail.com</cp:lastModifiedBy>
  <cp:revision>8</cp:revision>
  <dcterms:created xsi:type="dcterms:W3CDTF">2024-03-01T13:43:00Z</dcterms:created>
  <dcterms:modified xsi:type="dcterms:W3CDTF">2025-08-09T17:02:10Z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B53713D3E3614C508774BE46887E00F4_12</vt:lpwstr>
  </property>
  <property fmtid="{D5CDD505-2E9C-101B-9397-08002B2CF9AE}" pid="3" name="KSOProductBuildVer">
    <vt:lpwstr>1033-12.2.0.13489</vt:lpwstr>
  </property>
</Properties>
</file>