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15C96-5FF0-428E-91A3-66EE87F4EDEA}" type="datetimeFigureOut">
              <a:rPr lang="en-GB" smtClean="0"/>
              <a:t>18/06/2019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ABF52-E4BF-4135-AC2C-F08221A7AB2C}" type="slidenum">
              <a:rPr lang="en-GB" smtClean="0"/>
              <a:t>‹#›</a:t>
            </a:fld>
            <a:endParaRPr lang="en-GB"/>
          </a:p>
        </p:txBody>
      </p:sp>
    </p:spTree>
    <p:extLst>
      <p:ext uri="{BB962C8B-B14F-4D97-AF65-F5344CB8AC3E}">
        <p14:creationId xmlns:p14="http://schemas.microsoft.com/office/powerpoint/2010/main" val="3593328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6/18/2019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6/18/2019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6/18/2019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UAPian</a:t>
            </a:r>
            <a:r>
              <a:rPr lang="en-GB" dirty="0" smtClean="0"/>
              <a:t> Online Library</a:t>
            </a:r>
            <a:endParaRPr lang="en-GB" dirty="0"/>
          </a:p>
        </p:txBody>
      </p:sp>
      <p:sp>
        <p:nvSpPr>
          <p:cNvPr id="3" name="Subtitle 2"/>
          <p:cNvSpPr>
            <a:spLocks noGrp="1"/>
          </p:cNvSpPr>
          <p:nvPr>
            <p:ph type="subTitle" idx="1"/>
          </p:nvPr>
        </p:nvSpPr>
        <p:spPr>
          <a:xfrm>
            <a:off x="2493105" y="3499398"/>
            <a:ext cx="8561746" cy="1557631"/>
          </a:xfrm>
        </p:spPr>
        <p:txBody>
          <a:bodyPr/>
          <a:lstStyle/>
          <a:p>
            <a:r>
              <a:rPr lang="en-GB" sz="2400" dirty="0" smtClean="0"/>
              <a:t>ID: </a:t>
            </a:r>
          </a:p>
          <a:p>
            <a:r>
              <a:rPr lang="en-GB" dirty="0" smtClean="0"/>
              <a:t>16201146</a:t>
            </a:r>
          </a:p>
          <a:p>
            <a:r>
              <a:rPr lang="en-GB" dirty="0" smtClean="0"/>
              <a:t>16201134</a:t>
            </a:r>
          </a:p>
        </p:txBody>
      </p:sp>
    </p:spTree>
    <p:extLst>
      <p:ext uri="{BB962C8B-B14F-4D97-AF65-F5344CB8AC3E}">
        <p14:creationId xmlns:p14="http://schemas.microsoft.com/office/powerpoint/2010/main" val="1080227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351" y="-391799"/>
            <a:ext cx="9520158" cy="1049235"/>
          </a:xfrm>
        </p:spPr>
        <p:txBody>
          <a:bodyPr/>
          <a:lstStyle/>
          <a:p>
            <a:r>
              <a:rPr lang="en-GB" dirty="0" smtClean="0"/>
              <a:t>Use Case for </a:t>
            </a:r>
            <a:r>
              <a:rPr lang="en-GB" dirty="0" err="1" smtClean="0"/>
              <a:t>UAPian</a:t>
            </a:r>
            <a:r>
              <a:rPr lang="en-GB" dirty="0" smtClean="0"/>
              <a:t> Online Library</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3192013"/>
              </p:ext>
            </p:extLst>
          </p:nvPr>
        </p:nvGraphicFramePr>
        <p:xfrm>
          <a:off x="2745289" y="843440"/>
          <a:ext cx="6297111" cy="5876015"/>
        </p:xfrm>
        <a:graphic>
          <a:graphicData uri="http://schemas.openxmlformats.org/drawingml/2006/table">
            <a:tbl>
              <a:tblPr firstRow="1" bandRow="1">
                <a:tableStyleId>{5C22544A-7EE6-4342-B048-85BDC9FD1C3A}</a:tableStyleId>
              </a:tblPr>
              <a:tblGrid>
                <a:gridCol w="2989689">
                  <a:extLst>
                    <a:ext uri="{9D8B030D-6E8A-4147-A177-3AD203B41FA5}">
                      <a16:colId xmlns:a16="http://schemas.microsoft.com/office/drawing/2014/main" val="1402040243"/>
                    </a:ext>
                  </a:extLst>
                </a:gridCol>
                <a:gridCol w="3307422">
                  <a:extLst>
                    <a:ext uri="{9D8B030D-6E8A-4147-A177-3AD203B41FA5}">
                      <a16:colId xmlns:a16="http://schemas.microsoft.com/office/drawing/2014/main" val="1996159107"/>
                    </a:ext>
                  </a:extLst>
                </a:gridCol>
              </a:tblGrid>
              <a:tr h="389615">
                <a:tc>
                  <a:txBody>
                    <a:bodyPr/>
                    <a:lstStyle/>
                    <a:p>
                      <a:r>
                        <a:rPr lang="en-GB" b="1" dirty="0" smtClean="0"/>
                        <a:t>Use Case</a:t>
                      </a:r>
                      <a:endParaRPr lang="en-GB" b="1" dirty="0"/>
                    </a:p>
                  </a:txBody>
                  <a:tcPr/>
                </a:tc>
                <a:tc>
                  <a:txBody>
                    <a:bodyPr/>
                    <a:lstStyle/>
                    <a:p>
                      <a:r>
                        <a:rPr lang="en-GB" b="1" dirty="0" smtClean="0"/>
                        <a:t>Actors</a:t>
                      </a:r>
                      <a:endParaRPr lang="en-GB" b="1" dirty="0"/>
                    </a:p>
                  </a:txBody>
                  <a:tcPr/>
                </a:tc>
                <a:extLst>
                  <a:ext uri="{0D108BD9-81ED-4DB2-BD59-A6C34878D82A}">
                    <a16:rowId xmlns:a16="http://schemas.microsoft.com/office/drawing/2014/main" val="278926835"/>
                  </a:ext>
                </a:extLst>
              </a:tr>
              <a:tr h="365760">
                <a:tc>
                  <a:txBody>
                    <a:bodyPr/>
                    <a:lstStyle/>
                    <a:p>
                      <a:r>
                        <a:rPr lang="en-GB" sz="1600" dirty="0" smtClean="0">
                          <a:solidFill>
                            <a:schemeClr val="tx1"/>
                          </a:solidFill>
                        </a:rPr>
                        <a:t>Inquire for </a:t>
                      </a:r>
                      <a:r>
                        <a:rPr lang="en-GB" sz="1600" b="0" dirty="0" smtClean="0">
                          <a:solidFill>
                            <a:schemeClr val="tx1"/>
                          </a:solidFill>
                        </a:rPr>
                        <a:t>Membershi</a:t>
                      </a:r>
                      <a:r>
                        <a:rPr lang="en-GB" sz="1600" dirty="0" smtClean="0">
                          <a:solidFill>
                            <a:schemeClr val="tx1"/>
                          </a:solidFill>
                        </a:rPr>
                        <a:t>p</a:t>
                      </a:r>
                      <a:endParaRPr lang="en-GB" sz="1600" dirty="0">
                        <a:solidFill>
                          <a:schemeClr val="tx1"/>
                        </a:solidFill>
                      </a:endParaRPr>
                    </a:p>
                  </a:txBody>
                  <a:tcPr/>
                </a:tc>
                <a:tc>
                  <a:txBody>
                    <a:bodyPr/>
                    <a:lstStyle/>
                    <a:p>
                      <a:r>
                        <a:rPr lang="en-GB" sz="1600" dirty="0" smtClean="0"/>
                        <a:t>Student</a:t>
                      </a:r>
                      <a:endParaRPr lang="en-GB" sz="1600" dirty="0"/>
                    </a:p>
                  </a:txBody>
                  <a:tcPr/>
                </a:tc>
                <a:extLst>
                  <a:ext uri="{0D108BD9-81ED-4DB2-BD59-A6C34878D82A}">
                    <a16:rowId xmlns:a16="http://schemas.microsoft.com/office/drawing/2014/main" val="2057880462"/>
                  </a:ext>
                </a:extLst>
              </a:tr>
              <a:tr h="365760">
                <a:tc>
                  <a:txBody>
                    <a:bodyPr/>
                    <a:lstStyle/>
                    <a:p>
                      <a:r>
                        <a:rPr lang="en-GB" sz="1600" dirty="0" smtClean="0"/>
                        <a:t>Request for Book</a:t>
                      </a:r>
                      <a:r>
                        <a:rPr lang="en-GB" sz="1600" baseline="0" dirty="0" smtClean="0"/>
                        <a:t> Issue</a:t>
                      </a:r>
                      <a:endParaRPr lang="en-GB" sz="1600" dirty="0"/>
                    </a:p>
                  </a:txBody>
                  <a:tcPr/>
                </a:tc>
                <a:tc>
                  <a:txBody>
                    <a:bodyPr/>
                    <a:lstStyle/>
                    <a:p>
                      <a:r>
                        <a:rPr lang="en-GB" sz="1600" dirty="0" smtClean="0"/>
                        <a:t>Student</a:t>
                      </a:r>
                    </a:p>
                  </a:txBody>
                  <a:tcPr/>
                </a:tc>
                <a:extLst>
                  <a:ext uri="{0D108BD9-81ED-4DB2-BD59-A6C34878D82A}">
                    <a16:rowId xmlns:a16="http://schemas.microsoft.com/office/drawing/2014/main" val="3631851337"/>
                  </a:ext>
                </a:extLst>
              </a:tr>
              <a:tr h="365760">
                <a:tc>
                  <a:txBody>
                    <a:bodyPr/>
                    <a:lstStyle/>
                    <a:p>
                      <a:r>
                        <a:rPr lang="en-GB" sz="1600" dirty="0" smtClean="0"/>
                        <a:t>Request</a:t>
                      </a:r>
                      <a:r>
                        <a:rPr lang="en-GB" sz="1600" baseline="0" dirty="0" smtClean="0"/>
                        <a:t> for Book Return</a:t>
                      </a:r>
                      <a:endParaRPr lang="en-GB" sz="1600" dirty="0"/>
                    </a:p>
                  </a:txBody>
                  <a:tcPr/>
                </a:tc>
                <a:tc>
                  <a:txBody>
                    <a:bodyPr/>
                    <a:lstStyle/>
                    <a:p>
                      <a:r>
                        <a:rPr lang="en-GB" sz="1600" dirty="0" smtClean="0"/>
                        <a:t>Student</a:t>
                      </a:r>
                    </a:p>
                  </a:txBody>
                  <a:tcPr/>
                </a:tc>
                <a:extLst>
                  <a:ext uri="{0D108BD9-81ED-4DB2-BD59-A6C34878D82A}">
                    <a16:rowId xmlns:a16="http://schemas.microsoft.com/office/drawing/2014/main" val="1602819667"/>
                  </a:ext>
                </a:extLst>
              </a:tr>
              <a:tr h="365760">
                <a:tc>
                  <a:txBody>
                    <a:bodyPr/>
                    <a:lstStyle/>
                    <a:p>
                      <a:r>
                        <a:rPr lang="en-GB" sz="1600" dirty="0" smtClean="0"/>
                        <a:t>Pay Fine</a:t>
                      </a:r>
                      <a:r>
                        <a:rPr lang="en-GB" sz="1600" baseline="0" dirty="0" smtClean="0"/>
                        <a:t> </a:t>
                      </a:r>
                      <a:endParaRPr lang="en-GB" sz="1600" dirty="0"/>
                    </a:p>
                  </a:txBody>
                  <a:tcPr/>
                </a:tc>
                <a:tc>
                  <a:txBody>
                    <a:bodyPr/>
                    <a:lstStyle/>
                    <a:p>
                      <a:r>
                        <a:rPr lang="en-GB" sz="1600" dirty="0" smtClean="0"/>
                        <a:t>Student</a:t>
                      </a:r>
                    </a:p>
                  </a:txBody>
                  <a:tcPr/>
                </a:tc>
                <a:extLst>
                  <a:ext uri="{0D108BD9-81ED-4DB2-BD59-A6C34878D82A}">
                    <a16:rowId xmlns:a16="http://schemas.microsoft.com/office/drawing/2014/main" val="1993330946"/>
                  </a:ext>
                </a:extLst>
              </a:tr>
              <a:tr h="365760">
                <a:tc>
                  <a:txBody>
                    <a:bodyPr/>
                    <a:lstStyle/>
                    <a:p>
                      <a:r>
                        <a:rPr lang="en-GB" sz="1600" dirty="0" smtClean="0"/>
                        <a:t>Search Book</a:t>
                      </a:r>
                      <a:endParaRPr lang="en-GB" sz="1600" dirty="0"/>
                    </a:p>
                  </a:txBody>
                  <a:tcPr/>
                </a:tc>
                <a:tc>
                  <a:txBody>
                    <a:bodyPr/>
                    <a:lstStyle/>
                    <a:p>
                      <a:r>
                        <a:rPr lang="en-GB" sz="1600" dirty="0" smtClean="0"/>
                        <a:t>Student</a:t>
                      </a:r>
                    </a:p>
                  </a:txBody>
                  <a:tcPr/>
                </a:tc>
                <a:extLst>
                  <a:ext uri="{0D108BD9-81ED-4DB2-BD59-A6C34878D82A}">
                    <a16:rowId xmlns:a16="http://schemas.microsoft.com/office/drawing/2014/main" val="1865694926"/>
                  </a:ext>
                </a:extLst>
              </a:tr>
              <a:tr h="365760">
                <a:tc>
                  <a:txBody>
                    <a:bodyPr/>
                    <a:lstStyle/>
                    <a:p>
                      <a:r>
                        <a:rPr lang="en-GB" sz="1600" dirty="0" smtClean="0"/>
                        <a:t>Issue</a:t>
                      </a:r>
                      <a:r>
                        <a:rPr lang="en-GB" sz="1600" baseline="0" dirty="0" smtClean="0"/>
                        <a:t> Membership Card</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1356433880"/>
                  </a:ext>
                </a:extLst>
              </a:tr>
              <a:tr h="365760">
                <a:tc>
                  <a:txBody>
                    <a:bodyPr/>
                    <a:lstStyle/>
                    <a:p>
                      <a:r>
                        <a:rPr lang="en-GB" sz="1600" dirty="0" smtClean="0"/>
                        <a:t>Cancel Membership</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136687842"/>
                  </a:ext>
                </a:extLst>
              </a:tr>
              <a:tr h="365760">
                <a:tc>
                  <a:txBody>
                    <a:bodyPr/>
                    <a:lstStyle/>
                    <a:p>
                      <a:r>
                        <a:rPr lang="en-GB" sz="1600" dirty="0" smtClean="0"/>
                        <a:t>Issue Books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2891645673"/>
                  </a:ext>
                </a:extLst>
              </a:tr>
              <a:tr h="365760">
                <a:tc>
                  <a:txBody>
                    <a:bodyPr/>
                    <a:lstStyle/>
                    <a:p>
                      <a:r>
                        <a:rPr lang="en-GB" sz="1600" dirty="0" smtClean="0"/>
                        <a:t>Maintain th</a:t>
                      </a:r>
                      <a:r>
                        <a:rPr lang="en-GB" sz="1600" baseline="0" dirty="0" smtClean="0"/>
                        <a:t>e Book Record</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2282055160"/>
                  </a:ext>
                </a:extLst>
              </a:tr>
              <a:tr h="365760">
                <a:tc>
                  <a:txBody>
                    <a:bodyPr/>
                    <a:lstStyle/>
                    <a:p>
                      <a:r>
                        <a:rPr lang="en-GB" sz="1600" dirty="0" smtClean="0"/>
                        <a:t>Add Books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3695882499"/>
                  </a:ext>
                </a:extLst>
              </a:tr>
              <a:tr h="365760">
                <a:tc>
                  <a:txBody>
                    <a:bodyPr/>
                    <a:lstStyle/>
                    <a:p>
                      <a:r>
                        <a:rPr lang="en-GB" sz="1600" dirty="0" smtClean="0"/>
                        <a:t>Remove Books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424891895"/>
                  </a:ext>
                </a:extLst>
              </a:tr>
              <a:tr h="365760">
                <a:tc>
                  <a:txBody>
                    <a:bodyPr/>
                    <a:lstStyle/>
                    <a:p>
                      <a:r>
                        <a:rPr lang="en-GB" sz="1600" dirty="0" smtClean="0"/>
                        <a:t>Update Books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1866831139"/>
                  </a:ext>
                </a:extLst>
              </a:tr>
              <a:tr h="365760">
                <a:tc>
                  <a:txBody>
                    <a:bodyPr/>
                    <a:lstStyle/>
                    <a:p>
                      <a:r>
                        <a:rPr lang="en-GB" sz="1600" dirty="0" smtClean="0"/>
                        <a:t>Return Books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4144815863"/>
                  </a:ext>
                </a:extLst>
              </a:tr>
              <a:tr h="365760">
                <a:tc>
                  <a:txBody>
                    <a:bodyPr/>
                    <a:lstStyle/>
                    <a:p>
                      <a:r>
                        <a:rPr lang="en-GB" sz="1600" dirty="0" smtClean="0"/>
                        <a:t>Update Member Details</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381486391"/>
                  </a:ext>
                </a:extLst>
              </a:tr>
              <a:tr h="365760">
                <a:tc>
                  <a:txBody>
                    <a:bodyPr/>
                    <a:lstStyle/>
                    <a:p>
                      <a:r>
                        <a:rPr lang="en-GB" sz="1600" dirty="0" smtClean="0"/>
                        <a:t>Charge Fine in Late Return</a:t>
                      </a:r>
                      <a:endParaRPr lang="en-GB" sz="1600" dirty="0"/>
                    </a:p>
                  </a:txBody>
                  <a:tcPr/>
                </a:tc>
                <a:tc>
                  <a:txBody>
                    <a:bodyPr/>
                    <a:lstStyle/>
                    <a:p>
                      <a:r>
                        <a:rPr lang="en-GB" sz="1600" dirty="0" smtClean="0"/>
                        <a:t>Librarian</a:t>
                      </a:r>
                      <a:endParaRPr lang="en-GB" sz="1600" dirty="0"/>
                    </a:p>
                  </a:txBody>
                  <a:tcPr/>
                </a:tc>
                <a:extLst>
                  <a:ext uri="{0D108BD9-81ED-4DB2-BD59-A6C34878D82A}">
                    <a16:rowId xmlns:a16="http://schemas.microsoft.com/office/drawing/2014/main" val="3860717545"/>
                  </a:ext>
                </a:extLst>
              </a:tr>
            </a:tbl>
          </a:graphicData>
        </a:graphic>
      </p:graphicFrame>
    </p:spTree>
    <p:extLst>
      <p:ext uri="{BB962C8B-B14F-4D97-AF65-F5344CB8AC3E}">
        <p14:creationId xmlns:p14="http://schemas.microsoft.com/office/powerpoint/2010/main" val="2139406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95927"/>
            <a:ext cx="7204364" cy="7753927"/>
          </a:xfrm>
          <a:prstGeom prst="rect">
            <a:avLst/>
          </a:prstGeom>
        </p:spPr>
      </p:pic>
    </p:spTree>
    <p:extLst>
      <p:ext uri="{BB962C8B-B14F-4D97-AF65-F5344CB8AC3E}">
        <p14:creationId xmlns:p14="http://schemas.microsoft.com/office/powerpoint/2010/main" val="288069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67209"/>
            <a:ext cx="9520158" cy="1049235"/>
          </a:xfrm>
        </p:spPr>
        <p:txBody>
          <a:bodyPr/>
          <a:lstStyle/>
          <a:p>
            <a:r>
              <a:rPr lang="en-GB" dirty="0" smtClean="0"/>
              <a:t>Use Case Narrative</a:t>
            </a:r>
            <a:endParaRPr lang="en-GB" dirty="0"/>
          </a:p>
        </p:txBody>
      </p:sp>
      <p:sp>
        <p:nvSpPr>
          <p:cNvPr id="3" name="Content Placeholder 2"/>
          <p:cNvSpPr>
            <a:spLocks noGrp="1"/>
          </p:cNvSpPr>
          <p:nvPr>
            <p:ph idx="1"/>
          </p:nvPr>
        </p:nvSpPr>
        <p:spPr>
          <a:xfrm>
            <a:off x="1534696" y="1563150"/>
            <a:ext cx="9520158" cy="3450613"/>
          </a:xfrm>
        </p:spPr>
        <p:txBody>
          <a:bodyPr/>
          <a:lstStyle/>
          <a:p>
            <a:pPr>
              <a:buFont typeface="Wingdings" panose="05000000000000000000" pitchFamily="2" charset="2"/>
              <a:buChar char="Ø"/>
            </a:pPr>
            <a:r>
              <a:rPr lang="en-GB" dirty="0" smtClean="0"/>
              <a:t>Name : Inquire for Membership, Request for Book Issue, Request for Book Return, Pay Fine, Search Book, Issue Member Card, Cancel Membership, Issue Books, Maintain the Book Records, Add Books, Remove Books, Update Books, Return Book, Update Member Details, Charge Fine in Late Return.</a:t>
            </a:r>
          </a:p>
          <a:p>
            <a:pPr>
              <a:buFont typeface="Wingdings" panose="05000000000000000000" pitchFamily="2" charset="2"/>
              <a:buChar char="Ø"/>
            </a:pPr>
            <a:r>
              <a:rPr lang="en-GB" dirty="0" smtClean="0"/>
              <a:t>Priority : High</a:t>
            </a:r>
          </a:p>
          <a:p>
            <a:pPr>
              <a:buFont typeface="Wingdings" panose="05000000000000000000" pitchFamily="2" charset="2"/>
              <a:buChar char="Ø"/>
            </a:pPr>
            <a:r>
              <a:rPr lang="en-GB" dirty="0" smtClean="0"/>
              <a:t>Primary Actor : Student</a:t>
            </a:r>
          </a:p>
          <a:p>
            <a:pPr>
              <a:buFont typeface="Wingdings" panose="05000000000000000000" pitchFamily="2" charset="2"/>
              <a:buChar char="Ø"/>
            </a:pPr>
            <a:r>
              <a:rPr lang="en-GB" dirty="0" smtClean="0"/>
              <a:t>Secondary Actor : Librarian</a:t>
            </a:r>
            <a:endParaRPr lang="en-GB" dirty="0"/>
          </a:p>
        </p:txBody>
      </p:sp>
    </p:spTree>
    <p:extLst>
      <p:ext uri="{BB962C8B-B14F-4D97-AF65-F5344CB8AC3E}">
        <p14:creationId xmlns:p14="http://schemas.microsoft.com/office/powerpoint/2010/main" val="1803584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49382"/>
            <a:ext cx="9520158" cy="569899"/>
          </a:xfrm>
        </p:spPr>
        <p:txBody>
          <a:bodyPr/>
          <a:lstStyle/>
          <a:p>
            <a:r>
              <a:rPr lang="en-GB" dirty="0" smtClean="0"/>
              <a:t>Use Case Narrative</a:t>
            </a:r>
            <a:endParaRPr lang="en-GB" dirty="0"/>
          </a:p>
        </p:txBody>
      </p:sp>
      <p:sp>
        <p:nvSpPr>
          <p:cNvPr id="3" name="Content Placeholder 2"/>
          <p:cNvSpPr>
            <a:spLocks noGrp="1"/>
          </p:cNvSpPr>
          <p:nvPr>
            <p:ph idx="1"/>
          </p:nvPr>
        </p:nvSpPr>
        <p:spPr>
          <a:xfrm>
            <a:off x="1534696" y="1022482"/>
            <a:ext cx="9520158" cy="5378318"/>
          </a:xfrm>
        </p:spPr>
        <p:txBody>
          <a:bodyPr/>
          <a:lstStyle/>
          <a:p>
            <a:pPr>
              <a:buFont typeface="Wingdings" panose="05000000000000000000" pitchFamily="2" charset="2"/>
              <a:buChar char="Ø"/>
            </a:pPr>
            <a:r>
              <a:rPr lang="en-GB" dirty="0" smtClean="0"/>
              <a:t>Student </a:t>
            </a:r>
            <a:r>
              <a:rPr lang="en-GB" dirty="0"/>
              <a:t>Inquire for </a:t>
            </a:r>
            <a:r>
              <a:rPr lang="en-GB" dirty="0" smtClean="0"/>
              <a:t>Membership</a:t>
            </a:r>
          </a:p>
          <a:p>
            <a:pPr>
              <a:buFont typeface="Wingdings" panose="05000000000000000000" pitchFamily="2" charset="2"/>
              <a:buChar char="Ø"/>
            </a:pPr>
            <a:r>
              <a:rPr lang="en-GB" dirty="0" smtClean="0"/>
              <a:t>Student </a:t>
            </a:r>
            <a:r>
              <a:rPr lang="en-GB" dirty="0"/>
              <a:t>Request for Book </a:t>
            </a:r>
            <a:r>
              <a:rPr lang="en-GB" dirty="0" smtClean="0"/>
              <a:t>Issue and Book Return</a:t>
            </a:r>
          </a:p>
          <a:p>
            <a:pPr>
              <a:buFont typeface="Wingdings" panose="05000000000000000000" pitchFamily="2" charset="2"/>
              <a:buChar char="Ø"/>
            </a:pPr>
            <a:r>
              <a:rPr lang="en-GB" dirty="0" smtClean="0"/>
              <a:t>Student Pay Fine for Late Return</a:t>
            </a:r>
          </a:p>
          <a:p>
            <a:pPr>
              <a:buFont typeface="Wingdings" panose="05000000000000000000" pitchFamily="2" charset="2"/>
              <a:buChar char="Ø"/>
            </a:pPr>
            <a:r>
              <a:rPr lang="en-GB" dirty="0" smtClean="0"/>
              <a:t>Student Can Search Book</a:t>
            </a:r>
          </a:p>
          <a:p>
            <a:pPr>
              <a:buFont typeface="Wingdings" panose="05000000000000000000" pitchFamily="2" charset="2"/>
              <a:buChar char="Ø"/>
            </a:pPr>
            <a:r>
              <a:rPr lang="en-GB" dirty="0" smtClean="0"/>
              <a:t>Librarian Can Issue and Cancel Membership Card</a:t>
            </a:r>
          </a:p>
          <a:p>
            <a:pPr>
              <a:buFont typeface="Wingdings" panose="05000000000000000000" pitchFamily="2" charset="2"/>
              <a:buChar char="Ø"/>
            </a:pPr>
            <a:r>
              <a:rPr lang="en-GB" dirty="0" smtClean="0"/>
              <a:t>Librarian Issue Books</a:t>
            </a:r>
          </a:p>
          <a:p>
            <a:pPr>
              <a:buFont typeface="Wingdings" panose="05000000000000000000" pitchFamily="2" charset="2"/>
              <a:buChar char="Ø"/>
            </a:pPr>
            <a:r>
              <a:rPr lang="en-GB" dirty="0" smtClean="0"/>
              <a:t>Librarian Maintain the Book Records by Adding, Removing, Updating and Returning Books</a:t>
            </a:r>
          </a:p>
          <a:p>
            <a:pPr>
              <a:buFont typeface="Wingdings" panose="05000000000000000000" pitchFamily="2" charset="2"/>
              <a:buChar char="Ø"/>
            </a:pPr>
            <a:r>
              <a:rPr lang="en-GB" dirty="0" smtClean="0"/>
              <a:t>Librarian Can Update Member Details</a:t>
            </a:r>
          </a:p>
          <a:p>
            <a:pPr>
              <a:buFont typeface="Wingdings" panose="05000000000000000000" pitchFamily="2" charset="2"/>
              <a:buChar char="Ø"/>
            </a:pPr>
            <a:r>
              <a:rPr lang="en-GB" dirty="0" smtClean="0"/>
              <a:t>Librarian Can Charge Fine in Late Return </a:t>
            </a:r>
          </a:p>
          <a:p>
            <a:pPr>
              <a:buFont typeface="Wingdings" panose="05000000000000000000" pitchFamily="2" charset="2"/>
              <a:buChar char="Ø"/>
            </a:pPr>
            <a:endParaRPr lang="en-GB" dirty="0" smtClean="0"/>
          </a:p>
          <a:p>
            <a:pPr>
              <a:buFont typeface="Wingdings" panose="05000000000000000000" pitchFamily="2" charset="2"/>
              <a:buChar char="Ø"/>
            </a:pPr>
            <a:endParaRPr lang="en-GB" dirty="0" smtClean="0"/>
          </a:p>
          <a:p>
            <a:pPr marL="0" indent="0">
              <a:buNone/>
            </a:pP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097148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624" y="1221404"/>
            <a:ext cx="9520158" cy="3450613"/>
          </a:xfrm>
        </p:spPr>
        <p:txBody>
          <a:bodyPr>
            <a:normAutofit/>
          </a:bodyPr>
          <a:lstStyle/>
          <a:p>
            <a:pPr marL="0" indent="0">
              <a:buNone/>
            </a:pPr>
            <a:r>
              <a:rPr lang="en-GB" sz="5400" b="1" dirty="0" smtClean="0"/>
              <a:t> Thank You</a:t>
            </a:r>
            <a:endParaRPr lang="en-GB" sz="5400" b="1" dirty="0"/>
          </a:p>
        </p:txBody>
      </p:sp>
    </p:spTree>
    <p:extLst>
      <p:ext uri="{BB962C8B-B14F-4D97-AF65-F5344CB8AC3E}">
        <p14:creationId xmlns:p14="http://schemas.microsoft.com/office/powerpoint/2010/main" val="1147245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123</TotalTime>
  <Words>210</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Palatino Linotype</vt:lpstr>
      <vt:lpstr>Wingdings</vt:lpstr>
      <vt:lpstr>Gallery</vt:lpstr>
      <vt:lpstr>UAPian Online Library</vt:lpstr>
      <vt:lpstr>Use Case for UAPian Online Library</vt:lpstr>
      <vt:lpstr>PowerPoint Presentation</vt:lpstr>
      <vt:lpstr>Use Case Narrative</vt:lpstr>
      <vt:lpstr>Use Case Narrative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UAPian Online Library</dc:title>
  <dc:creator>Ucchash Akanda</dc:creator>
  <cp:lastModifiedBy>Ucchash Akanda</cp:lastModifiedBy>
  <cp:revision>11</cp:revision>
  <dcterms:created xsi:type="dcterms:W3CDTF">2019-06-18T07:25:01Z</dcterms:created>
  <dcterms:modified xsi:type="dcterms:W3CDTF">2019-06-18T09:28:38Z</dcterms:modified>
</cp:coreProperties>
</file>